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95" r:id="rId3"/>
    <p:sldId id="305" r:id="rId4"/>
    <p:sldId id="306" r:id="rId5"/>
    <p:sldId id="307" r:id="rId6"/>
    <p:sldId id="308" r:id="rId7"/>
    <p:sldId id="309" r:id="rId8"/>
    <p:sldId id="310" r:id="rId9"/>
    <p:sldId id="312" r:id="rId10"/>
    <p:sldId id="313" r:id="rId11"/>
    <p:sldId id="314" r:id="rId12"/>
    <p:sldId id="315" r:id="rId13"/>
    <p:sldId id="317" r:id="rId14"/>
    <p:sldId id="316" r:id="rId15"/>
    <p:sldId id="318" r:id="rId16"/>
    <p:sldId id="319" r:id="rId17"/>
    <p:sldId id="395" r:id="rId18"/>
    <p:sldId id="333" r:id="rId19"/>
    <p:sldId id="332" r:id="rId20"/>
    <p:sldId id="323" r:id="rId21"/>
    <p:sldId id="339" r:id="rId22"/>
    <p:sldId id="340" r:id="rId23"/>
    <p:sldId id="343" r:id="rId24"/>
    <p:sldId id="341" r:id="rId25"/>
    <p:sldId id="344" r:id="rId26"/>
    <p:sldId id="347" r:id="rId27"/>
    <p:sldId id="346" r:id="rId28"/>
    <p:sldId id="331" r:id="rId29"/>
    <p:sldId id="350" r:id="rId30"/>
    <p:sldId id="348" r:id="rId31"/>
    <p:sldId id="352" r:id="rId32"/>
    <p:sldId id="354" r:id="rId33"/>
    <p:sldId id="353" r:id="rId34"/>
    <p:sldId id="355" r:id="rId35"/>
    <p:sldId id="264" r:id="rId36"/>
    <p:sldId id="356" r:id="rId37"/>
    <p:sldId id="357" r:id="rId38"/>
    <p:sldId id="358" r:id="rId39"/>
    <p:sldId id="359" r:id="rId40"/>
    <p:sldId id="360" r:id="rId41"/>
    <p:sldId id="396" r:id="rId42"/>
    <p:sldId id="362" r:id="rId43"/>
    <p:sldId id="401" r:id="rId44"/>
    <p:sldId id="402" r:id="rId45"/>
    <p:sldId id="365" r:id="rId46"/>
    <p:sldId id="529" r:id="rId47"/>
    <p:sldId id="530" r:id="rId48"/>
    <p:sldId id="531" r:id="rId49"/>
    <p:sldId id="368" r:id="rId50"/>
    <p:sldId id="537" r:id="rId51"/>
    <p:sldId id="361" r:id="rId52"/>
    <p:sldId id="369" r:id="rId53"/>
    <p:sldId id="372" r:id="rId54"/>
    <p:sldId id="373" r:id="rId55"/>
    <p:sldId id="374" r:id="rId56"/>
    <p:sldId id="572" r:id="rId57"/>
    <p:sldId id="532" r:id="rId58"/>
    <p:sldId id="378" r:id="rId59"/>
    <p:sldId id="392" r:id="rId60"/>
    <p:sldId id="386" r:id="rId61"/>
    <p:sldId id="385" r:id="rId62"/>
    <p:sldId id="533" r:id="rId63"/>
    <p:sldId id="534" r:id="rId64"/>
    <p:sldId id="535" r:id="rId65"/>
    <p:sldId id="384" r:id="rId66"/>
    <p:sldId id="383" r:id="rId67"/>
    <p:sldId id="387" r:id="rId68"/>
    <p:sldId id="538" r:id="rId69"/>
    <p:sldId id="548" r:id="rId70"/>
    <p:sldId id="549" r:id="rId71"/>
    <p:sldId id="550" r:id="rId72"/>
    <p:sldId id="404" r:id="rId73"/>
    <p:sldId id="289" r:id="rId74"/>
    <p:sldId id="300" r:id="rId75"/>
    <p:sldId id="407" r:id="rId76"/>
    <p:sldId id="411" r:id="rId77"/>
    <p:sldId id="413" r:id="rId78"/>
    <p:sldId id="412" r:id="rId79"/>
    <p:sldId id="414" r:id="rId80"/>
    <p:sldId id="415" r:id="rId81"/>
    <p:sldId id="397" r:id="rId82"/>
    <p:sldId id="541" r:id="rId83"/>
    <p:sldId id="542" r:id="rId84"/>
    <p:sldId id="543" r:id="rId85"/>
    <p:sldId id="544" r:id="rId86"/>
    <p:sldId id="553" r:id="rId87"/>
    <p:sldId id="556" r:id="rId88"/>
    <p:sldId id="557" r:id="rId89"/>
    <p:sldId id="571" r:id="rId90"/>
    <p:sldId id="558" r:id="rId91"/>
    <p:sldId id="559" r:id="rId92"/>
    <p:sldId id="560" r:id="rId93"/>
    <p:sldId id="561" r:id="rId94"/>
    <p:sldId id="567" r:id="rId95"/>
    <p:sldId id="568" r:id="rId96"/>
    <p:sldId id="569" r:id="rId97"/>
    <p:sldId id="547" r:id="rId98"/>
    <p:sldId id="566" r:id="rId99"/>
    <p:sldId id="398" r:id="rId100"/>
    <p:sldId id="514" r:id="rId101"/>
    <p:sldId id="515" r:id="rId102"/>
    <p:sldId id="517" r:id="rId103"/>
    <p:sldId id="516" r:id="rId104"/>
    <p:sldId id="297" r:id="rId105"/>
    <p:sldId id="519" r:id="rId106"/>
    <p:sldId id="520" r:id="rId107"/>
    <p:sldId id="521" r:id="rId108"/>
    <p:sldId id="522" r:id="rId109"/>
    <p:sldId id="523" r:id="rId110"/>
    <p:sldId id="524" r:id="rId111"/>
    <p:sldId id="526" r:id="rId112"/>
    <p:sldId id="527" r:id="rId113"/>
    <p:sldId id="399" r:id="rId114"/>
    <p:sldId id="510" r:id="rId115"/>
    <p:sldId id="536" r:id="rId116"/>
    <p:sldId id="511" r:id="rId117"/>
    <p:sldId id="513" r:id="rId118"/>
    <p:sldId id="278" r:id="rId119"/>
    <p:sldId id="291" r:id="rId120"/>
    <p:sldId id="293" r:id="rId121"/>
    <p:sldId id="292" r:id="rId122"/>
    <p:sldId id="540" r:id="rId123"/>
    <p:sldId id="574" r:id="rId124"/>
    <p:sldId id="575" r:id="rId125"/>
    <p:sldId id="539"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7D23"/>
    <a:srgbClr val="00FF00"/>
    <a:srgbClr val="0C0CFF"/>
    <a:srgbClr val="78206E"/>
    <a:srgbClr val="EACA22"/>
    <a:srgbClr val="215F9A"/>
    <a:srgbClr val="0000FF"/>
    <a:srgbClr val="10FF10"/>
    <a:srgbClr val="FF00FF"/>
    <a:srgbClr val="00B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376" autoAdjust="0"/>
  </p:normalViewPr>
  <p:slideViewPr>
    <p:cSldViewPr snapToGrid="0">
      <p:cViewPr varScale="1">
        <p:scale>
          <a:sx n="138" d="100"/>
          <a:sy n="138" d="100"/>
        </p:scale>
        <p:origin x="118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46ADC-E13C-4F9F-A15B-B8670597021B}" type="datetimeFigureOut">
              <a:rPr lang="en-GB" smtClean="0"/>
              <a:t>10/08/2025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5C5FA-86BB-415B-A257-BE7AA9CC65A2}" type="slidenum">
              <a:rPr lang="en-GB" smtClean="0"/>
              <a:t>‹#›</a:t>
            </a:fld>
            <a:endParaRPr lang="en-GB"/>
          </a:p>
        </p:txBody>
      </p:sp>
    </p:spTree>
    <p:extLst>
      <p:ext uri="{BB962C8B-B14F-4D97-AF65-F5344CB8AC3E}">
        <p14:creationId xmlns:p14="http://schemas.microsoft.com/office/powerpoint/2010/main" val="166960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Potentilly</a:t>
            </a:r>
            <a:r>
              <a:rPr lang="en-US" dirty="0"/>
              <a:t> change axis</a:t>
            </a:r>
            <a:endParaRPr lang="en-GB" dirty="0"/>
          </a:p>
        </p:txBody>
      </p:sp>
      <p:sp>
        <p:nvSpPr>
          <p:cNvPr id="4" name="Slide Number Placeholder 3"/>
          <p:cNvSpPr>
            <a:spLocks noGrp="1"/>
          </p:cNvSpPr>
          <p:nvPr>
            <p:ph type="sldNum" sz="quarter" idx="5"/>
          </p:nvPr>
        </p:nvSpPr>
        <p:spPr/>
        <p:txBody>
          <a:bodyPr/>
          <a:lstStyle/>
          <a:p>
            <a:fld id="{6175C5FA-86BB-415B-A257-BE7AA9CC65A2}" type="slidenum">
              <a:rPr lang="en-GB" smtClean="0"/>
              <a:t>22</a:t>
            </a:fld>
            <a:endParaRPr lang="en-GB"/>
          </a:p>
        </p:txBody>
      </p:sp>
    </p:spTree>
    <p:extLst>
      <p:ext uri="{BB962C8B-B14F-4D97-AF65-F5344CB8AC3E}">
        <p14:creationId xmlns:p14="http://schemas.microsoft.com/office/powerpoint/2010/main" val="164693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75C5FA-86BB-415B-A257-BE7AA9CC65A2}" type="slidenum">
              <a:rPr lang="en-GB" smtClean="0"/>
              <a:t>33</a:t>
            </a:fld>
            <a:endParaRPr lang="en-GB"/>
          </a:p>
        </p:txBody>
      </p:sp>
    </p:spTree>
    <p:extLst>
      <p:ext uri="{BB962C8B-B14F-4D97-AF65-F5344CB8AC3E}">
        <p14:creationId xmlns:p14="http://schemas.microsoft.com/office/powerpoint/2010/main" val="356558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75C5FA-86BB-415B-A257-BE7AA9CC65A2}" type="slidenum">
              <a:rPr lang="en-GB" smtClean="0"/>
              <a:t>53</a:t>
            </a:fld>
            <a:endParaRPr lang="en-GB"/>
          </a:p>
        </p:txBody>
      </p:sp>
    </p:spTree>
    <p:extLst>
      <p:ext uri="{BB962C8B-B14F-4D97-AF65-F5344CB8AC3E}">
        <p14:creationId xmlns:p14="http://schemas.microsoft.com/office/powerpoint/2010/main" val="3024957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7FD0-585A-CBFF-D64A-6D03F32BB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E5B29-1ED1-2B28-FA44-3D29F2C21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B02E8-5A05-82A8-1037-5D8D7A235BD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F310086-0BB7-BAE6-16C5-FF4D326FC67D}"/>
              </a:ext>
            </a:extLst>
          </p:cNvPr>
          <p:cNvSpPr>
            <a:spLocks noGrp="1"/>
          </p:cNvSpPr>
          <p:nvPr>
            <p:ph type="sldNum" sz="quarter" idx="5"/>
          </p:nvPr>
        </p:nvSpPr>
        <p:spPr/>
        <p:txBody>
          <a:bodyPr/>
          <a:lstStyle/>
          <a:p>
            <a:fld id="{6175C5FA-86BB-415B-A257-BE7AA9CC65A2}" type="slidenum">
              <a:rPr lang="en-GB" smtClean="0"/>
              <a:t>54</a:t>
            </a:fld>
            <a:endParaRPr lang="en-GB"/>
          </a:p>
        </p:txBody>
      </p:sp>
    </p:spTree>
    <p:extLst>
      <p:ext uri="{BB962C8B-B14F-4D97-AF65-F5344CB8AC3E}">
        <p14:creationId xmlns:p14="http://schemas.microsoft.com/office/powerpoint/2010/main" val="2421450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A8189-690D-3742-6EEB-A9239CB4E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820DA-2705-CB4F-8498-668BF292D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0279D-F9BC-8F33-C537-E877F2C031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C5AF8BA-AD7D-CAD0-3EDB-3D5582ECD622}"/>
              </a:ext>
            </a:extLst>
          </p:cNvPr>
          <p:cNvSpPr>
            <a:spLocks noGrp="1"/>
          </p:cNvSpPr>
          <p:nvPr>
            <p:ph type="sldNum" sz="quarter" idx="5"/>
          </p:nvPr>
        </p:nvSpPr>
        <p:spPr/>
        <p:txBody>
          <a:bodyPr/>
          <a:lstStyle/>
          <a:p>
            <a:fld id="{6175C5FA-86BB-415B-A257-BE7AA9CC65A2}" type="slidenum">
              <a:rPr lang="en-GB" smtClean="0"/>
              <a:t>55</a:t>
            </a:fld>
            <a:endParaRPr lang="en-GB"/>
          </a:p>
        </p:txBody>
      </p:sp>
    </p:spTree>
    <p:extLst>
      <p:ext uri="{BB962C8B-B14F-4D97-AF65-F5344CB8AC3E}">
        <p14:creationId xmlns:p14="http://schemas.microsoft.com/office/powerpoint/2010/main" val="393105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942A0-FD6F-43FE-FE70-08DD0DF79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45E26-92E8-3A63-2518-3FFB28C69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A4991F-D6C7-A976-9C63-DBB8134A55F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73E919A-9CBF-90C1-5B24-3C329BCFC5A3}"/>
              </a:ext>
            </a:extLst>
          </p:cNvPr>
          <p:cNvSpPr>
            <a:spLocks noGrp="1"/>
          </p:cNvSpPr>
          <p:nvPr>
            <p:ph type="sldNum" sz="quarter" idx="5"/>
          </p:nvPr>
        </p:nvSpPr>
        <p:spPr/>
        <p:txBody>
          <a:bodyPr/>
          <a:lstStyle/>
          <a:p>
            <a:fld id="{6175C5FA-86BB-415B-A257-BE7AA9CC65A2}" type="slidenum">
              <a:rPr lang="en-GB" smtClean="0"/>
              <a:t>56</a:t>
            </a:fld>
            <a:endParaRPr lang="en-GB"/>
          </a:p>
        </p:txBody>
      </p:sp>
    </p:spTree>
    <p:extLst>
      <p:ext uri="{BB962C8B-B14F-4D97-AF65-F5344CB8AC3E}">
        <p14:creationId xmlns:p14="http://schemas.microsoft.com/office/powerpoint/2010/main" val="382224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75C5FA-86BB-415B-A257-BE7AA9CC65A2}" type="slidenum">
              <a:rPr lang="en-GB" smtClean="0"/>
              <a:t>74</a:t>
            </a:fld>
            <a:endParaRPr lang="en-GB"/>
          </a:p>
        </p:txBody>
      </p:sp>
    </p:spTree>
    <p:extLst>
      <p:ext uri="{BB962C8B-B14F-4D97-AF65-F5344CB8AC3E}">
        <p14:creationId xmlns:p14="http://schemas.microsoft.com/office/powerpoint/2010/main" val="4115381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175C5FA-86BB-415B-A257-BE7AA9CC65A2}" type="slidenum">
              <a:rPr lang="en-GB" smtClean="0"/>
              <a:t>116</a:t>
            </a:fld>
            <a:endParaRPr lang="en-GB"/>
          </a:p>
        </p:txBody>
      </p:sp>
    </p:spTree>
    <p:extLst>
      <p:ext uri="{BB962C8B-B14F-4D97-AF65-F5344CB8AC3E}">
        <p14:creationId xmlns:p14="http://schemas.microsoft.com/office/powerpoint/2010/main" val="198208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9C2B-F540-2AC0-7D8B-5C804FE8CC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10C9DA-04D4-BA0B-D650-F8AB8EC7E5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836F9D-8CF9-75C2-B4E7-CB1FDAAF2AEF}"/>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5" name="Footer Placeholder 4">
            <a:extLst>
              <a:ext uri="{FF2B5EF4-FFF2-40B4-BE49-F238E27FC236}">
                <a16:creationId xmlns:a16="http://schemas.microsoft.com/office/drawing/2014/main" id="{797D9E53-928D-E293-6169-8071215796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D57D4A-BE06-89F9-F585-D334A43FEB4C}"/>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718744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E70A-AD01-1EC9-1B47-96801802FE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79092E-CDEF-AEF7-041C-B6B9EB375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CB7D95-A2D0-AF9F-A45B-270C680CABA5}"/>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5" name="Footer Placeholder 4">
            <a:extLst>
              <a:ext uri="{FF2B5EF4-FFF2-40B4-BE49-F238E27FC236}">
                <a16:creationId xmlns:a16="http://schemas.microsoft.com/office/drawing/2014/main" id="{EEF8FE92-38E3-5F0F-00BB-8B30E3BF8E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D472B2-E979-FE25-B88C-FA236C798434}"/>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55518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1EB215-A6F0-EAF9-E6D8-3A112BE92C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57AA78-02D7-58EA-2710-5F4FFF6EF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5B8ABB-77E4-983A-2338-7522C95E2415}"/>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5" name="Footer Placeholder 4">
            <a:extLst>
              <a:ext uri="{FF2B5EF4-FFF2-40B4-BE49-F238E27FC236}">
                <a16:creationId xmlns:a16="http://schemas.microsoft.com/office/drawing/2014/main" id="{C08BAD93-3B5C-D473-34E8-2BFDA353CA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A6FCDD-B8AF-8939-3608-E67F516AE095}"/>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322121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2E38-8FFB-C82F-37C6-239577E1F9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8C65590-E41E-A32D-8604-73137087AE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80FF71-2BA1-610A-5F65-F18C4AB07280}"/>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5" name="Footer Placeholder 4">
            <a:extLst>
              <a:ext uri="{FF2B5EF4-FFF2-40B4-BE49-F238E27FC236}">
                <a16:creationId xmlns:a16="http://schemas.microsoft.com/office/drawing/2014/main" id="{C275D377-F4DE-F62E-FC78-DB586FD38B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1F166A-60F9-66D2-57B4-28D7A309C7B4}"/>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783895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5A97-5001-341A-0715-CA5356683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6D6CD48-2BDC-5AD3-115A-79A2F50010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6267D-7FB9-4E2E-0FAE-DC4D5B62FA91}"/>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5" name="Footer Placeholder 4">
            <a:extLst>
              <a:ext uri="{FF2B5EF4-FFF2-40B4-BE49-F238E27FC236}">
                <a16:creationId xmlns:a16="http://schemas.microsoft.com/office/drawing/2014/main" id="{D2AAD3F1-6DFD-B569-1AE9-DE34058DD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18AA0B-FFC6-7E76-3A0D-9E9565B6BE0C}"/>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75291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A067-9351-3F35-DE4F-813A760B6B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8D4027-D5B9-F562-E2C6-D3F9A82E8C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27C6C85-B3E2-6BB2-4A07-0E819646A0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E03199-42D3-0750-97D6-70B2B552579B}"/>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6" name="Footer Placeholder 5">
            <a:extLst>
              <a:ext uri="{FF2B5EF4-FFF2-40B4-BE49-F238E27FC236}">
                <a16:creationId xmlns:a16="http://schemas.microsoft.com/office/drawing/2014/main" id="{D19F889D-4298-31EC-7B34-2A7FF9DFCE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66F894-2B98-6D98-6C56-A663E20D8620}"/>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0963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C208-2D97-D617-7A04-55F15814302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C3284D-671D-8404-C24D-4FC309FD1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AB556E-A3E2-E6B8-A7EC-9DA0F8CADF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CB2FCD9-9DD3-ABA3-7258-56F386C287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4397-F9A8-7F45-CD98-73ECA26B1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398547-550E-6C8D-2224-3BE852A3C1C1}"/>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8" name="Footer Placeholder 7">
            <a:extLst>
              <a:ext uri="{FF2B5EF4-FFF2-40B4-BE49-F238E27FC236}">
                <a16:creationId xmlns:a16="http://schemas.microsoft.com/office/drawing/2014/main" id="{5AA5CCD9-46B5-457A-2AA4-F9D4E6E47E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530F257-EE2C-E7E4-6861-0A64C67110EE}"/>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764544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E454-FC6C-EA7A-80C0-DF58A77870E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13CBD2-476E-274D-5EC9-376CE9095C3C}"/>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4" name="Footer Placeholder 3">
            <a:extLst>
              <a:ext uri="{FF2B5EF4-FFF2-40B4-BE49-F238E27FC236}">
                <a16:creationId xmlns:a16="http://schemas.microsoft.com/office/drawing/2014/main" id="{CBF4E962-54FD-4693-D09B-1BB5B0E6061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E5F4A10-0A11-6868-E185-DD1E2C4C6C51}"/>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3982083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2E40A-146E-9C2D-0BDB-049861957A52}"/>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3" name="Footer Placeholder 2">
            <a:extLst>
              <a:ext uri="{FF2B5EF4-FFF2-40B4-BE49-F238E27FC236}">
                <a16:creationId xmlns:a16="http://schemas.microsoft.com/office/drawing/2014/main" id="{196C0403-9770-311A-1803-1C473E567A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4ED279-03A9-7263-C0AA-CAC29E912F77}"/>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415904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4493E-6EAE-598B-7F0D-F11B64E76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0264D4F-6901-7E9D-BB94-14FA50673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34DA6FB-1503-D845-367C-8008198F7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BC5C4-6676-671A-B176-CBC652686A05}"/>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6" name="Footer Placeholder 5">
            <a:extLst>
              <a:ext uri="{FF2B5EF4-FFF2-40B4-BE49-F238E27FC236}">
                <a16:creationId xmlns:a16="http://schemas.microsoft.com/office/drawing/2014/main" id="{BE32FC59-4375-2758-4E32-A62B30A9E3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A0F8EF-6EBC-380E-2F8B-521093E402E9}"/>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2958585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DBB9-B279-67E3-B5E7-AE34E39C5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7132587-9682-333A-810E-8D9B75A0D0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2D55D3-26BD-C0BF-B26E-47DFC5A8B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00744-C64D-966E-E880-982093ABC432}"/>
              </a:ext>
            </a:extLst>
          </p:cNvPr>
          <p:cNvSpPr>
            <a:spLocks noGrp="1"/>
          </p:cNvSpPr>
          <p:nvPr>
            <p:ph type="dt" sz="half" idx="10"/>
          </p:nvPr>
        </p:nvSpPr>
        <p:spPr/>
        <p:txBody>
          <a:bodyPr/>
          <a:lstStyle/>
          <a:p>
            <a:fld id="{7F66C1F2-A803-46E0-9CAE-D5A977159F13}" type="datetimeFigureOut">
              <a:rPr lang="en-GB" smtClean="0"/>
              <a:t>10/08/2025</a:t>
            </a:fld>
            <a:endParaRPr lang="en-GB"/>
          </a:p>
        </p:txBody>
      </p:sp>
      <p:sp>
        <p:nvSpPr>
          <p:cNvPr id="6" name="Footer Placeholder 5">
            <a:extLst>
              <a:ext uri="{FF2B5EF4-FFF2-40B4-BE49-F238E27FC236}">
                <a16:creationId xmlns:a16="http://schemas.microsoft.com/office/drawing/2014/main" id="{C783B88F-0C22-5BFF-FF01-1097B8CDDC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F10B04-FB32-5F8C-7659-6C4C6AC938A9}"/>
              </a:ext>
            </a:extLst>
          </p:cNvPr>
          <p:cNvSpPr>
            <a:spLocks noGrp="1"/>
          </p:cNvSpPr>
          <p:nvPr>
            <p:ph type="sldNum" sz="quarter" idx="12"/>
          </p:nvPr>
        </p:nvSpPr>
        <p:spPr/>
        <p:txBody>
          <a:bodyPr/>
          <a:lstStyle/>
          <a:p>
            <a:fld id="{82F45B68-0594-4749-9FAB-E67C893FA98E}" type="slidenum">
              <a:rPr lang="en-GB" smtClean="0"/>
              <a:t>‹#›</a:t>
            </a:fld>
            <a:endParaRPr lang="en-GB"/>
          </a:p>
        </p:txBody>
      </p:sp>
    </p:spTree>
    <p:extLst>
      <p:ext uri="{BB962C8B-B14F-4D97-AF65-F5344CB8AC3E}">
        <p14:creationId xmlns:p14="http://schemas.microsoft.com/office/powerpoint/2010/main" val="3600068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49423-BAF6-7E47-9F27-8764B1599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767931-2436-89B5-8590-AA70E6E02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F68BF1-318B-3C1E-6B4E-FB24564F61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66C1F2-A803-46E0-9CAE-D5A977159F13}" type="datetimeFigureOut">
              <a:rPr lang="en-GB" smtClean="0"/>
              <a:t>10/08/2025</a:t>
            </a:fld>
            <a:endParaRPr lang="en-GB"/>
          </a:p>
        </p:txBody>
      </p:sp>
      <p:sp>
        <p:nvSpPr>
          <p:cNvPr id="5" name="Footer Placeholder 4">
            <a:extLst>
              <a:ext uri="{FF2B5EF4-FFF2-40B4-BE49-F238E27FC236}">
                <a16:creationId xmlns:a16="http://schemas.microsoft.com/office/drawing/2014/main" id="{60101E29-A975-3F5C-2ED4-6D395BC96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5567553-2D31-6774-3F85-E5A29DC8C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F45B68-0594-4749-9FAB-E67C893FA98E}" type="slidenum">
              <a:rPr lang="en-GB" smtClean="0"/>
              <a:t>‹#›</a:t>
            </a:fld>
            <a:endParaRPr lang="en-GB"/>
          </a:p>
        </p:txBody>
      </p:sp>
    </p:spTree>
    <p:extLst>
      <p:ext uri="{BB962C8B-B14F-4D97-AF65-F5344CB8AC3E}">
        <p14:creationId xmlns:p14="http://schemas.microsoft.com/office/powerpoint/2010/main" val="2847778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5.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21.png"/><Relationship Id="rId5" Type="http://schemas.openxmlformats.org/officeDocument/2006/relationships/image" Target="../media/image1.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14.png"/><Relationship Id="rId3" Type="http://schemas.openxmlformats.org/officeDocument/2006/relationships/image" Target="../media/image2.svg"/><Relationship Id="rId7" Type="http://schemas.openxmlformats.org/officeDocument/2006/relationships/image" Target="../media/image126.png"/><Relationship Id="rId12"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16.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14.png"/><Relationship Id="rId3" Type="http://schemas.openxmlformats.org/officeDocument/2006/relationships/image" Target="../media/image2.svg"/><Relationship Id="rId7" Type="http://schemas.openxmlformats.org/officeDocument/2006/relationships/image" Target="../media/image130.png"/><Relationship Id="rId12"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16.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0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14.png"/><Relationship Id="rId3" Type="http://schemas.openxmlformats.org/officeDocument/2006/relationships/image" Target="../media/image2.svg"/><Relationship Id="rId7" Type="http://schemas.openxmlformats.org/officeDocument/2006/relationships/image" Target="../media/image131.png"/><Relationship Id="rId12"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16.png"/><Relationship Id="rId5" Type="http://schemas.openxmlformats.org/officeDocument/2006/relationships/image" Target="../media/image125.png"/><Relationship Id="rId10" Type="http://schemas.openxmlformats.org/officeDocument/2006/relationships/image" Target="../media/image132.png"/><Relationship Id="rId4" Type="http://schemas.openxmlformats.org/officeDocument/2006/relationships/image" Target="../media/image124.png"/><Relationship Id="rId9"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svg"/><Relationship Id="rId7"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svg"/><Relationship Id="rId7"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6.png"/><Relationship Id="rId4" Type="http://schemas.openxmlformats.org/officeDocument/2006/relationships/image" Target="../media/image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5.png"/><Relationship Id="rId4" Type="http://schemas.openxmlformats.org/officeDocument/2006/relationships/image" Target="../media/image1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01.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10.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20.png"/><Relationship Id="rId4" Type="http://schemas.openxmlformats.org/officeDocument/2006/relationships/image" Target="../media/image54.gif"/></Relationships>
</file>

<file path=ppt/slides/_rels/slide6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30.png"/><Relationship Id="rId4" Type="http://schemas.openxmlformats.org/officeDocument/2006/relationships/image" Target="../media/image54.gif"/></Relationships>
</file>

<file path=ppt/slides/_rels/slide62.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8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0.png"/><Relationship Id="rId7" Type="http://schemas.openxmlformats.org/officeDocument/2006/relationships/image" Target="../media/image560.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4.gif"/><Relationship Id="rId9" Type="http://schemas.openxmlformats.org/officeDocument/2006/relationships/image" Target="../media/image60.gif"/></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62.gif"/><Relationship Id="rId12" Type="http://schemas.openxmlformats.org/officeDocument/2006/relationships/image" Target="../media/image60.gif"/><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2.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4.gif"/><Relationship Id="rId9" Type="http://schemas.openxmlformats.org/officeDocument/2006/relationships/image" Target="../media/image560.png"/></Relationships>
</file>

<file path=ppt/slides/_rels/slide67.xml.rels><?xml version="1.0" encoding="UTF-8" standalone="yes"?>
<Relationships xmlns="http://schemas.openxmlformats.org/package/2006/relationships"><Relationship Id="rId8" Type="http://schemas.openxmlformats.org/officeDocument/2006/relationships/image" Target="../media/image60.gif"/><Relationship Id="rId13" Type="http://schemas.openxmlformats.org/officeDocument/2006/relationships/image" Target="../media/image66.png"/><Relationship Id="rId3" Type="http://schemas.openxmlformats.org/officeDocument/2006/relationships/image" Target="../media/image500.png"/><Relationship Id="rId7" Type="http://schemas.openxmlformats.org/officeDocument/2006/relationships/image" Target="../media/image64.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60.png"/><Relationship Id="rId5" Type="http://schemas.openxmlformats.org/officeDocument/2006/relationships/image" Target="../media/image59.png"/><Relationship Id="rId10" Type="http://schemas.openxmlformats.org/officeDocument/2006/relationships/image" Target="../media/image65.gif"/><Relationship Id="rId4" Type="http://schemas.openxmlformats.org/officeDocument/2006/relationships/image" Target="../media/image54.gif"/><Relationship Id="rId9" Type="http://schemas.openxmlformats.org/officeDocument/2006/relationships/image" Target="../media/image62.gif"/><Relationship Id="rId1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60.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7.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sv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svg"/></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sv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9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1.png"/><Relationship Id="rId7" Type="http://schemas.openxmlformats.org/officeDocument/2006/relationships/image" Target="../media/image107.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3.png"/><Relationship Id="rId4" Type="http://schemas.openxmlformats.org/officeDocument/2006/relationships/image" Target="../media/image102.svg"/></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9EAB1F-4926-4316-D3BA-84589D0E7C7D}"/>
              </a:ext>
            </a:extLst>
          </p:cNvPr>
          <p:cNvSpPr>
            <a:spLocks noGrp="1"/>
          </p:cNvSpPr>
          <p:nvPr>
            <p:ph type="subTitle" idx="1"/>
          </p:nvPr>
        </p:nvSpPr>
        <p:spPr>
          <a:xfrm>
            <a:off x="1498598" y="1929007"/>
            <a:ext cx="9194800" cy="595312"/>
          </a:xfrm>
        </p:spPr>
        <p:txBody>
          <a:bodyPr>
            <a:normAutofit fontScale="85000" lnSpcReduction="20000"/>
          </a:bodyPr>
          <a:lstStyle/>
          <a:p>
            <a:r>
              <a:rPr lang="en-US" sz="2000" dirty="0">
                <a:latin typeface="Helvetica Neue" panose="02000803000000090004" pitchFamily="2" charset="0"/>
              </a:rPr>
              <a:t>Konstanz summer school of collective </a:t>
            </a:r>
            <a:r>
              <a:rPr lang="en-US" sz="2000" dirty="0" err="1">
                <a:latin typeface="Helvetica Neue" panose="02000803000000090004" pitchFamily="2" charset="0"/>
              </a:rPr>
              <a:t>behaviour</a:t>
            </a:r>
            <a:r>
              <a:rPr lang="en-US" sz="2000" dirty="0">
                <a:latin typeface="Helvetica Neue" panose="02000803000000090004" pitchFamily="2" charset="0"/>
              </a:rPr>
              <a:t> – KSCB 2025</a:t>
            </a:r>
          </a:p>
          <a:p>
            <a:r>
              <a:rPr lang="en-US" sz="2000" dirty="0">
                <a:latin typeface="Helvetica Neue" panose="02000803000000090004" pitchFamily="2" charset="0"/>
              </a:rPr>
              <a:t>Marco Fele </a:t>
            </a:r>
          </a:p>
        </p:txBody>
      </p:sp>
      <p:sp>
        <p:nvSpPr>
          <p:cNvPr id="4" name="Title 1">
            <a:extLst>
              <a:ext uri="{FF2B5EF4-FFF2-40B4-BE49-F238E27FC236}">
                <a16:creationId xmlns:a16="http://schemas.microsoft.com/office/drawing/2014/main" id="{A79CDDD2-A54A-5648-516E-E299BC1256F1}"/>
              </a:ext>
            </a:extLst>
          </p:cNvPr>
          <p:cNvSpPr>
            <a:spLocks noGrp="1"/>
          </p:cNvSpPr>
          <p:nvPr>
            <p:ph type="ctrTitle"/>
          </p:nvPr>
        </p:nvSpPr>
        <p:spPr>
          <a:xfrm>
            <a:off x="352424" y="289788"/>
            <a:ext cx="11487149" cy="1458096"/>
          </a:xfrm>
        </p:spPr>
        <p:txBody>
          <a:bodyPr>
            <a:normAutofit/>
          </a:bodyPr>
          <a:lstStyle/>
          <a:p>
            <a:r>
              <a:rPr lang="en-US" sz="4800" b="1" dirty="0">
                <a:latin typeface="Helvetica Neue" panose="02000803000000090004" pitchFamily="2" charset="0"/>
                <a:ea typeface="Roboto Medium" panose="02000000000000000000" pitchFamily="2" charset="0"/>
              </a:rPr>
              <a:t>Modelling decision-making with dynamical systems</a:t>
            </a:r>
            <a:endParaRPr lang="en-GB" sz="4800" b="1" dirty="0">
              <a:latin typeface="Helvetica Neue" panose="02000803000000090004" pitchFamily="2" charset="0"/>
              <a:ea typeface="Roboto Medium" panose="02000000000000000000" pitchFamily="2" charset="0"/>
            </a:endParaRPr>
          </a:p>
        </p:txBody>
      </p:sp>
      <p:sp>
        <p:nvSpPr>
          <p:cNvPr id="5" name="TextBox 4">
            <a:extLst>
              <a:ext uri="{FF2B5EF4-FFF2-40B4-BE49-F238E27FC236}">
                <a16:creationId xmlns:a16="http://schemas.microsoft.com/office/drawing/2014/main" id="{C8E49242-50F1-B946-700D-C5C48998E5FB}"/>
              </a:ext>
            </a:extLst>
          </p:cNvPr>
          <p:cNvSpPr txBox="1"/>
          <p:nvPr/>
        </p:nvSpPr>
        <p:spPr>
          <a:xfrm>
            <a:off x="2817812" y="6445204"/>
            <a:ext cx="6556375" cy="276999"/>
          </a:xfrm>
          <a:prstGeom prst="rect">
            <a:avLst/>
          </a:prstGeom>
          <a:noFill/>
        </p:spPr>
        <p:txBody>
          <a:bodyPr wrap="square">
            <a:spAutoFit/>
          </a:bodyPr>
          <a:lstStyle/>
          <a:p>
            <a:pPr algn="ctr"/>
            <a:r>
              <a:rPr lang="en-US" sz="1200" dirty="0">
                <a:latin typeface="Roboto Light" panose="02000000000000000000" pitchFamily="2" charset="0"/>
                <a:ea typeface="Roboto Light" panose="02000000000000000000" pitchFamily="2" charset="0"/>
              </a:rPr>
              <a:t>Adapted from notes and work by Alessio Franci and Anastasia </a:t>
            </a:r>
            <a:r>
              <a:rPr lang="en-US" sz="1200" dirty="0" err="1">
                <a:latin typeface="Roboto Light" panose="02000000000000000000" pitchFamily="2" charset="0"/>
                <a:ea typeface="Roboto Light" panose="02000000000000000000" pitchFamily="2" charset="0"/>
              </a:rPr>
              <a:t>Bizyaeva</a:t>
            </a:r>
            <a:r>
              <a:rPr lang="en-US" sz="1200" dirty="0">
                <a:latin typeface="Roboto Light" panose="02000000000000000000" pitchFamily="2" charset="0"/>
                <a:ea typeface="Roboto Light" panose="02000000000000000000" pitchFamily="2" charset="0"/>
              </a:rPr>
              <a:t> – all mistakes mine</a:t>
            </a:r>
            <a:endParaRPr lang="en-GB" sz="1200" dirty="0">
              <a:latin typeface="Roboto Light" panose="02000000000000000000" pitchFamily="2" charset="0"/>
              <a:ea typeface="Roboto Light" panose="02000000000000000000" pitchFamily="2" charset="0"/>
            </a:endParaRPr>
          </a:p>
        </p:txBody>
      </p:sp>
      <p:pic>
        <p:nvPicPr>
          <p:cNvPr id="6" name="Graphic 5">
            <a:extLst>
              <a:ext uri="{FF2B5EF4-FFF2-40B4-BE49-F238E27FC236}">
                <a16:creationId xmlns:a16="http://schemas.microsoft.com/office/drawing/2014/main" id="{3929CA48-0179-AD0C-BD58-DC69A027371E}"/>
              </a:ext>
            </a:extLst>
          </p:cNvPr>
          <p:cNvPicPr>
            <a:picLocks noChangeAspect="1"/>
          </p:cNvPicPr>
          <p:nvPr/>
        </p:nvPicPr>
        <p:blipFill>
          <a:blip r:embed="rId2">
            <a:extLst>
              <a:ext uri="{96DAC541-7B7A-43D3-8B79-37D633B846F1}">
                <asvg:svgBlip xmlns:asvg="http://schemas.microsoft.com/office/drawing/2016/SVG/main" r:embed="rId3"/>
              </a:ext>
            </a:extLst>
          </a:blip>
          <a:srcRect l="4386" b="4395"/>
          <a:stretch>
            <a:fillRect/>
          </a:stretch>
        </p:blipFill>
        <p:spPr>
          <a:xfrm>
            <a:off x="4365625" y="2705442"/>
            <a:ext cx="3460749" cy="3460408"/>
          </a:xfrm>
          <a:prstGeom prst="rect">
            <a:avLst/>
          </a:prstGeom>
        </p:spPr>
      </p:pic>
    </p:spTree>
    <p:extLst>
      <p:ext uri="{BB962C8B-B14F-4D97-AF65-F5344CB8AC3E}">
        <p14:creationId xmlns:p14="http://schemas.microsoft.com/office/powerpoint/2010/main" val="57438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CDDE2-5C45-D5C4-5690-951A25241A4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F0AAFA4-8741-DE7E-20EF-A3FEDC74B7BE}"/>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48" name="Picture 2" descr="Myrmica">
            <a:extLst>
              <a:ext uri="{FF2B5EF4-FFF2-40B4-BE49-F238E27FC236}">
                <a16:creationId xmlns:a16="http://schemas.microsoft.com/office/drawing/2014/main" id="{7C9A4F91-85EA-D196-B69A-662B0A9F8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6EEE4C43-0958-D14D-1A85-C8884BD4FA92}"/>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BC8EB7A1-790B-3122-0483-CE5BF6E55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C11DC6AC-8795-DF07-214D-41B8112846B7}"/>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sp>
        <p:nvSpPr>
          <p:cNvPr id="4" name="TextBox 3">
            <a:extLst>
              <a:ext uri="{FF2B5EF4-FFF2-40B4-BE49-F238E27FC236}">
                <a16:creationId xmlns:a16="http://schemas.microsoft.com/office/drawing/2014/main" id="{709CEB42-A941-D492-7521-57D0A7CAB4D9}"/>
              </a:ext>
            </a:extLst>
          </p:cNvPr>
          <p:cNvSpPr txBox="1"/>
          <p:nvPr/>
        </p:nvSpPr>
        <p:spPr>
          <a:xfrm>
            <a:off x="1201004" y="5817979"/>
            <a:ext cx="3558988" cy="369332"/>
          </a:xfrm>
          <a:prstGeom prst="rect">
            <a:avLst/>
          </a:prstGeom>
          <a:noFill/>
        </p:spPr>
        <p:txBody>
          <a:bodyPr wrap="square">
            <a:spAutoFit/>
          </a:bodyPr>
          <a:lstStyle/>
          <a:p>
            <a:pPr marL="0" indent="0">
              <a:buNone/>
            </a:pPr>
            <a:r>
              <a:rPr lang="en-US" dirty="0">
                <a:latin typeface="Helvetica Neue" panose="02000803000000090004" pitchFamily="2" charset="0"/>
              </a:rPr>
              <a:t>We want to describe ant trails </a:t>
            </a:r>
            <a:endParaRPr lang="en-GB" dirty="0">
              <a:latin typeface="Helvetica Neue" panose="02000803000000090004" pitchFamily="2" charset="0"/>
            </a:endParaRPr>
          </a:p>
        </p:txBody>
      </p:sp>
      <p:pic>
        <p:nvPicPr>
          <p:cNvPr id="5" name="Picture 8" descr="How do Ants Communicate? - Bug House Pest Control">
            <a:extLst>
              <a:ext uri="{FF2B5EF4-FFF2-40B4-BE49-F238E27FC236}">
                <a16:creationId xmlns:a16="http://schemas.microsoft.com/office/drawing/2014/main" id="{E645F69D-DE29-DE96-B579-5AC9165E7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F1AF96-41C9-FE03-F38F-0BF6D6E411D0}"/>
              </a:ext>
            </a:extLst>
          </p:cNvPr>
          <p:cNvSpPr txBox="1"/>
          <p:nvPr/>
        </p:nvSpPr>
        <p:spPr>
          <a:xfrm>
            <a:off x="1309766" y="1939759"/>
            <a:ext cx="3558988" cy="369332"/>
          </a:xfrm>
          <a:prstGeom prst="rect">
            <a:avLst/>
          </a:prstGeom>
          <a:noFill/>
        </p:spPr>
        <p:txBody>
          <a:bodyPr wrap="square">
            <a:spAutoFit/>
          </a:bodyPr>
          <a:lstStyle/>
          <a:p>
            <a:pPr marL="0" indent="0">
              <a:buNone/>
            </a:pPr>
            <a:r>
              <a:rPr lang="en-US" dirty="0">
                <a:latin typeface="Helvetica Neue" panose="02000803000000090004" pitchFamily="2" charset="0"/>
              </a:rPr>
              <a:t>We want to describe ant trails </a:t>
            </a:r>
            <a:endParaRPr lang="en-GB" dirty="0">
              <a:latin typeface="Helvetica Neue" panose="02000803000000090004" pitchFamily="2" charset="0"/>
            </a:endParaRPr>
          </a:p>
        </p:txBody>
      </p:sp>
    </p:spTree>
    <p:extLst>
      <p:ext uri="{BB962C8B-B14F-4D97-AF65-F5344CB8AC3E}">
        <p14:creationId xmlns:p14="http://schemas.microsoft.com/office/powerpoint/2010/main" val="6874896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F06ED-788C-D9B1-A206-0E12D8927F3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43BC235-B3E8-1CC7-4C4B-B45971023D3D}"/>
              </a:ext>
            </a:extLst>
          </p:cNvPr>
          <p:cNvSpPr txBox="1">
            <a:spLocks/>
          </p:cNvSpPr>
          <p:nvPr/>
        </p:nvSpPr>
        <p:spPr>
          <a:xfrm>
            <a:off x="838200" y="261837"/>
            <a:ext cx="11162648" cy="79125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Helvetica Neue" panose="02000803000000090004" pitchFamily="2" charset="0"/>
              </a:rPr>
              <a:t>Why do we care about symmetries in dynamical systems?</a:t>
            </a:r>
          </a:p>
        </p:txBody>
      </p:sp>
    </p:spTree>
    <p:extLst>
      <p:ext uri="{BB962C8B-B14F-4D97-AF65-F5344CB8AC3E}">
        <p14:creationId xmlns:p14="http://schemas.microsoft.com/office/powerpoint/2010/main" val="2466431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8C9E3-4ABF-2AED-0E52-DD673F09AE7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EC51003-E0EF-083A-2737-58F20EE7877D}"/>
              </a:ext>
            </a:extLst>
          </p:cNvPr>
          <p:cNvSpPr txBox="1">
            <a:spLocks/>
          </p:cNvSpPr>
          <p:nvPr/>
        </p:nvSpPr>
        <p:spPr>
          <a:xfrm>
            <a:off x="838200" y="261837"/>
            <a:ext cx="11162648" cy="79125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Helvetica Neue" panose="02000803000000090004" pitchFamily="2" charset="0"/>
              </a:rPr>
              <a:t>Why do we care about symmetries in dynamical systems?</a:t>
            </a:r>
          </a:p>
        </p:txBody>
      </p:sp>
      <p:sp>
        <p:nvSpPr>
          <p:cNvPr id="8" name="TextBox 7">
            <a:extLst>
              <a:ext uri="{FF2B5EF4-FFF2-40B4-BE49-F238E27FC236}">
                <a16:creationId xmlns:a16="http://schemas.microsoft.com/office/drawing/2014/main" id="{BAB07060-0BDA-BCAE-1E5E-82579B597C69}"/>
              </a:ext>
            </a:extLst>
          </p:cNvPr>
          <p:cNvSpPr txBox="1"/>
          <p:nvPr/>
        </p:nvSpPr>
        <p:spPr>
          <a:xfrm>
            <a:off x="385374" y="1301296"/>
            <a:ext cx="5248173" cy="584775"/>
          </a:xfrm>
          <a:prstGeom prst="rect">
            <a:avLst/>
          </a:prstGeom>
          <a:noFill/>
        </p:spPr>
        <p:txBody>
          <a:bodyPr wrap="square" rtlCol="0">
            <a:spAutoFit/>
          </a:bodyPr>
          <a:lstStyle/>
          <a:p>
            <a:r>
              <a:rPr lang="en-US" sz="3200" dirty="0">
                <a:latin typeface="Helvetica Neue" panose="02000803000000090004" pitchFamily="2" charset="0"/>
              </a:rPr>
              <a:t>1) Model development</a:t>
            </a:r>
          </a:p>
        </p:txBody>
      </p:sp>
      <p:sp>
        <p:nvSpPr>
          <p:cNvPr id="14" name="TextBox 13">
            <a:extLst>
              <a:ext uri="{FF2B5EF4-FFF2-40B4-BE49-F238E27FC236}">
                <a16:creationId xmlns:a16="http://schemas.microsoft.com/office/drawing/2014/main" id="{5356A43D-64EB-679A-9A6E-9FFD1A55B270}"/>
              </a:ext>
            </a:extLst>
          </p:cNvPr>
          <p:cNvSpPr txBox="1"/>
          <p:nvPr/>
        </p:nvSpPr>
        <p:spPr>
          <a:xfrm>
            <a:off x="349588" y="2241256"/>
            <a:ext cx="633859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All decision-making systems should exhibit some symmetry. This models decision-making in absence of evidence. </a:t>
            </a:r>
          </a:p>
        </p:txBody>
      </p:sp>
    </p:spTree>
    <p:extLst>
      <p:ext uri="{BB962C8B-B14F-4D97-AF65-F5344CB8AC3E}">
        <p14:creationId xmlns:p14="http://schemas.microsoft.com/office/powerpoint/2010/main" val="3054013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43F13-9A17-D5A0-BE00-66FCE91F91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08DBCC6-1E80-B341-16F8-9574A4A46CE9}"/>
              </a:ext>
            </a:extLst>
          </p:cNvPr>
          <p:cNvSpPr txBox="1">
            <a:spLocks/>
          </p:cNvSpPr>
          <p:nvPr/>
        </p:nvSpPr>
        <p:spPr>
          <a:xfrm>
            <a:off x="838200" y="261837"/>
            <a:ext cx="11162648" cy="79125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Helvetica Neue" panose="02000803000000090004" pitchFamily="2" charset="0"/>
              </a:rPr>
              <a:t>Why do we care about symmetries in dynamical systems?</a:t>
            </a:r>
          </a:p>
        </p:txBody>
      </p:sp>
      <p:sp>
        <p:nvSpPr>
          <p:cNvPr id="8" name="TextBox 7">
            <a:extLst>
              <a:ext uri="{FF2B5EF4-FFF2-40B4-BE49-F238E27FC236}">
                <a16:creationId xmlns:a16="http://schemas.microsoft.com/office/drawing/2014/main" id="{D1F6F459-1F57-F508-C4A6-89FE5F414F18}"/>
              </a:ext>
            </a:extLst>
          </p:cNvPr>
          <p:cNvSpPr txBox="1"/>
          <p:nvPr/>
        </p:nvSpPr>
        <p:spPr>
          <a:xfrm>
            <a:off x="385374" y="1301296"/>
            <a:ext cx="5248173" cy="584775"/>
          </a:xfrm>
          <a:prstGeom prst="rect">
            <a:avLst/>
          </a:prstGeom>
          <a:noFill/>
        </p:spPr>
        <p:txBody>
          <a:bodyPr wrap="square" rtlCol="0">
            <a:spAutoFit/>
          </a:bodyPr>
          <a:lstStyle/>
          <a:p>
            <a:r>
              <a:rPr lang="en-US" sz="3200" dirty="0">
                <a:latin typeface="Helvetica Neue" panose="02000803000000090004" pitchFamily="2" charset="0"/>
              </a:rPr>
              <a:t>1) Model development</a:t>
            </a:r>
          </a:p>
        </p:txBody>
      </p:sp>
      <p:sp>
        <p:nvSpPr>
          <p:cNvPr id="14" name="TextBox 13">
            <a:extLst>
              <a:ext uri="{FF2B5EF4-FFF2-40B4-BE49-F238E27FC236}">
                <a16:creationId xmlns:a16="http://schemas.microsoft.com/office/drawing/2014/main" id="{58C2661E-9BBC-F39B-150A-BFC9AA49AA76}"/>
              </a:ext>
            </a:extLst>
          </p:cNvPr>
          <p:cNvSpPr txBox="1"/>
          <p:nvPr/>
        </p:nvSpPr>
        <p:spPr>
          <a:xfrm>
            <a:off x="349588" y="2241256"/>
            <a:ext cx="6338591"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All decision-making systems should exhibit some symmetry. This models decision-making in absence of evidence. </a:t>
            </a: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Problem of symmetry-breaking: problem of deadlock (individual) and consensus formation (collective)</a:t>
            </a:r>
          </a:p>
        </p:txBody>
      </p:sp>
      <p:sp>
        <p:nvSpPr>
          <p:cNvPr id="15" name="TextBox 14">
            <a:extLst>
              <a:ext uri="{FF2B5EF4-FFF2-40B4-BE49-F238E27FC236}">
                <a16:creationId xmlns:a16="http://schemas.microsoft.com/office/drawing/2014/main" id="{643F1576-B101-F799-2D2B-050FA9439D6D}"/>
              </a:ext>
            </a:extLst>
          </p:cNvPr>
          <p:cNvSpPr txBox="1"/>
          <p:nvPr/>
        </p:nvSpPr>
        <p:spPr>
          <a:xfrm>
            <a:off x="343464" y="4628544"/>
            <a:ext cx="2636731" cy="369332"/>
          </a:xfrm>
          <a:prstGeom prst="rect">
            <a:avLst/>
          </a:prstGeom>
          <a:noFill/>
        </p:spPr>
        <p:txBody>
          <a:bodyPr wrap="square" rtlCol="0">
            <a:spAutoFit/>
          </a:bodyPr>
          <a:lstStyle/>
          <a:p>
            <a:pPr algn="ctr"/>
            <a:r>
              <a:rPr lang="en-US" dirty="0">
                <a:latin typeface="Helvetica Neue" panose="02000803000000090004" pitchFamily="2" charset="0"/>
                <a:cs typeface="Poppins Medium" panose="00000600000000000000" pitchFamily="2" charset="0"/>
              </a:rPr>
              <a:t>Buridan’s ass</a:t>
            </a:r>
            <a:endParaRPr lang="en-GB" dirty="0">
              <a:latin typeface="Helvetica Neue" panose="02000803000000090004" pitchFamily="2" charset="0"/>
              <a:cs typeface="Poppins Medium" panose="00000600000000000000" pitchFamily="2" charset="0"/>
            </a:endParaRPr>
          </a:p>
        </p:txBody>
      </p:sp>
      <p:pic>
        <p:nvPicPr>
          <p:cNvPr id="16" name="Picture 4" descr="Insubordinate Lives: The Invisible Tension of a Second-Language – the  polyphony">
            <a:extLst>
              <a:ext uri="{FF2B5EF4-FFF2-40B4-BE49-F238E27FC236}">
                <a16:creationId xmlns:a16="http://schemas.microsoft.com/office/drawing/2014/main" id="{C4952599-CC93-EC74-5EAD-EB9F0B9A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38" y="4983729"/>
            <a:ext cx="2184624" cy="139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49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E9054-F5E3-2BB1-45ED-9B1D07FE744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9B1C613-95EC-8D97-FA20-015A5D3F128A}"/>
              </a:ext>
            </a:extLst>
          </p:cNvPr>
          <p:cNvSpPr txBox="1">
            <a:spLocks/>
          </p:cNvSpPr>
          <p:nvPr/>
        </p:nvSpPr>
        <p:spPr>
          <a:xfrm>
            <a:off x="838200" y="261837"/>
            <a:ext cx="11162648" cy="79125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Helvetica Neue" panose="02000803000000090004" pitchFamily="2" charset="0"/>
              </a:rPr>
              <a:t>Why do we care about symmetries in dynamical systems?</a:t>
            </a:r>
          </a:p>
        </p:txBody>
      </p:sp>
      <p:sp>
        <p:nvSpPr>
          <p:cNvPr id="8" name="TextBox 7">
            <a:extLst>
              <a:ext uri="{FF2B5EF4-FFF2-40B4-BE49-F238E27FC236}">
                <a16:creationId xmlns:a16="http://schemas.microsoft.com/office/drawing/2014/main" id="{3A82D4F5-AFB1-2767-54FD-8281A4F9398D}"/>
              </a:ext>
            </a:extLst>
          </p:cNvPr>
          <p:cNvSpPr txBox="1"/>
          <p:nvPr/>
        </p:nvSpPr>
        <p:spPr>
          <a:xfrm>
            <a:off x="385374" y="1301296"/>
            <a:ext cx="5248173" cy="584775"/>
          </a:xfrm>
          <a:prstGeom prst="rect">
            <a:avLst/>
          </a:prstGeom>
          <a:noFill/>
        </p:spPr>
        <p:txBody>
          <a:bodyPr wrap="square" rtlCol="0">
            <a:spAutoFit/>
          </a:bodyPr>
          <a:lstStyle/>
          <a:p>
            <a:r>
              <a:rPr lang="en-US" sz="3200" dirty="0">
                <a:latin typeface="Helvetica Neue" panose="02000803000000090004" pitchFamily="2" charset="0"/>
              </a:rPr>
              <a:t>1) Model development</a:t>
            </a:r>
          </a:p>
        </p:txBody>
      </p:sp>
      <p:sp>
        <p:nvSpPr>
          <p:cNvPr id="14" name="TextBox 13">
            <a:extLst>
              <a:ext uri="{FF2B5EF4-FFF2-40B4-BE49-F238E27FC236}">
                <a16:creationId xmlns:a16="http://schemas.microsoft.com/office/drawing/2014/main" id="{241C2561-92EF-E9EE-FAE3-F203B6D45A42}"/>
              </a:ext>
            </a:extLst>
          </p:cNvPr>
          <p:cNvSpPr txBox="1"/>
          <p:nvPr/>
        </p:nvSpPr>
        <p:spPr>
          <a:xfrm>
            <a:off x="349588" y="2241256"/>
            <a:ext cx="6338591"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All decision-making systems should exhibit some symmetry. This models decision-making in absence of evidence. </a:t>
            </a: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Problem of symmetry-breaking: problem of deadlock (individual) and consensus formation (collective)</a:t>
            </a:r>
          </a:p>
        </p:txBody>
      </p:sp>
      <p:sp>
        <p:nvSpPr>
          <p:cNvPr id="15" name="TextBox 14">
            <a:extLst>
              <a:ext uri="{FF2B5EF4-FFF2-40B4-BE49-F238E27FC236}">
                <a16:creationId xmlns:a16="http://schemas.microsoft.com/office/drawing/2014/main" id="{C763C655-F227-EDAC-68AF-6A2AEE63B2D1}"/>
              </a:ext>
            </a:extLst>
          </p:cNvPr>
          <p:cNvSpPr txBox="1"/>
          <p:nvPr/>
        </p:nvSpPr>
        <p:spPr>
          <a:xfrm>
            <a:off x="343464" y="4628544"/>
            <a:ext cx="2636731" cy="369332"/>
          </a:xfrm>
          <a:prstGeom prst="rect">
            <a:avLst/>
          </a:prstGeom>
          <a:noFill/>
        </p:spPr>
        <p:txBody>
          <a:bodyPr wrap="square" rtlCol="0">
            <a:spAutoFit/>
          </a:bodyPr>
          <a:lstStyle/>
          <a:p>
            <a:pPr algn="ctr"/>
            <a:r>
              <a:rPr lang="en-US" dirty="0">
                <a:latin typeface="Helvetica Neue" panose="02000803000000090004" pitchFamily="2" charset="0"/>
                <a:cs typeface="Poppins Medium" panose="00000600000000000000" pitchFamily="2" charset="0"/>
              </a:rPr>
              <a:t>Buridan’s ass</a:t>
            </a:r>
            <a:endParaRPr lang="en-GB" dirty="0">
              <a:latin typeface="Helvetica Neue" panose="02000803000000090004" pitchFamily="2" charset="0"/>
              <a:cs typeface="Poppins Medium" panose="00000600000000000000" pitchFamily="2" charset="0"/>
            </a:endParaRPr>
          </a:p>
        </p:txBody>
      </p:sp>
      <p:pic>
        <p:nvPicPr>
          <p:cNvPr id="16" name="Picture 4" descr="Insubordinate Lives: The Invisible Tension of a Second-Language – the  polyphony">
            <a:extLst>
              <a:ext uri="{FF2B5EF4-FFF2-40B4-BE49-F238E27FC236}">
                <a16:creationId xmlns:a16="http://schemas.microsoft.com/office/drawing/2014/main" id="{BA19EA23-AB68-9A27-2F81-12FEA68A2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38" y="4983729"/>
            <a:ext cx="2184624" cy="13965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ilhouette of horses pulling a horse&#10;&#10;AI-generated content may be incorrect.">
            <a:extLst>
              <a:ext uri="{FF2B5EF4-FFF2-40B4-BE49-F238E27FC236}">
                <a16:creationId xmlns:a16="http://schemas.microsoft.com/office/drawing/2014/main" id="{B9D9A992-6DEB-BA1B-BA4A-3554DE6E4556}"/>
              </a:ext>
            </a:extLst>
          </p:cNvPr>
          <p:cNvPicPr>
            <a:picLocks noChangeAspect="1"/>
          </p:cNvPicPr>
          <p:nvPr/>
        </p:nvPicPr>
        <p:blipFill>
          <a:blip r:embed="rId3">
            <a:extLst>
              <a:ext uri="{28A0092B-C50C-407E-A947-70E740481C1C}">
                <a14:useLocalDpi xmlns:a14="http://schemas.microsoft.com/office/drawing/2010/main" val="0"/>
              </a:ext>
            </a:extLst>
          </a:blip>
          <a:srcRect t="20749"/>
          <a:stretch>
            <a:fillRect/>
          </a:stretch>
        </p:blipFill>
        <p:spPr>
          <a:xfrm>
            <a:off x="3059934" y="5294768"/>
            <a:ext cx="3883331" cy="1085544"/>
          </a:xfrm>
          <a:prstGeom prst="rect">
            <a:avLst/>
          </a:prstGeom>
        </p:spPr>
      </p:pic>
      <p:sp>
        <p:nvSpPr>
          <p:cNvPr id="9" name="TextBox 8">
            <a:extLst>
              <a:ext uri="{FF2B5EF4-FFF2-40B4-BE49-F238E27FC236}">
                <a16:creationId xmlns:a16="http://schemas.microsoft.com/office/drawing/2014/main" id="{A9B5106C-406A-CB63-AD40-447226ED9C80}"/>
              </a:ext>
            </a:extLst>
          </p:cNvPr>
          <p:cNvSpPr txBox="1"/>
          <p:nvPr/>
        </p:nvSpPr>
        <p:spPr>
          <a:xfrm>
            <a:off x="3683233" y="4642044"/>
            <a:ext cx="2636731" cy="369332"/>
          </a:xfrm>
          <a:prstGeom prst="rect">
            <a:avLst/>
          </a:prstGeom>
          <a:noFill/>
        </p:spPr>
        <p:txBody>
          <a:bodyPr wrap="square" rtlCol="0">
            <a:spAutoFit/>
          </a:bodyPr>
          <a:lstStyle/>
          <a:p>
            <a:pPr algn="ctr"/>
            <a:r>
              <a:rPr lang="en-US" dirty="0">
                <a:latin typeface="Helvetica Neue" panose="02000803000000090004" pitchFamily="2" charset="0"/>
                <a:cs typeface="Poppins Medium" panose="00000600000000000000" pitchFamily="2" charset="0"/>
              </a:rPr>
              <a:t>Consensus formation</a:t>
            </a:r>
            <a:endParaRPr lang="en-GB" dirty="0">
              <a:latin typeface="Helvetica Neue" panose="02000803000000090004" pitchFamily="2" charset="0"/>
              <a:cs typeface="Poppins Medium" panose="00000600000000000000" pitchFamily="2" charset="0"/>
            </a:endParaRPr>
          </a:p>
        </p:txBody>
      </p:sp>
    </p:spTree>
    <p:extLst>
      <p:ext uri="{BB962C8B-B14F-4D97-AF65-F5344CB8AC3E}">
        <p14:creationId xmlns:p14="http://schemas.microsoft.com/office/powerpoint/2010/main" val="1647423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21667-E399-E6B9-38DD-D7B512FC342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E5A6A47-4A38-01C5-A751-62BD998DE290}"/>
              </a:ext>
            </a:extLst>
          </p:cNvPr>
          <p:cNvSpPr txBox="1">
            <a:spLocks/>
          </p:cNvSpPr>
          <p:nvPr/>
        </p:nvSpPr>
        <p:spPr>
          <a:xfrm>
            <a:off x="838200" y="261837"/>
            <a:ext cx="11162648" cy="79125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Helvetica Neue" panose="02000803000000090004" pitchFamily="2" charset="0"/>
              </a:rPr>
              <a:t>Why do we care about symmetries in dynamical systems?</a:t>
            </a:r>
          </a:p>
        </p:txBody>
      </p:sp>
      <p:sp>
        <p:nvSpPr>
          <p:cNvPr id="8" name="TextBox 7">
            <a:extLst>
              <a:ext uri="{FF2B5EF4-FFF2-40B4-BE49-F238E27FC236}">
                <a16:creationId xmlns:a16="http://schemas.microsoft.com/office/drawing/2014/main" id="{03B06D04-38FC-C68A-8B51-D337D72F5283}"/>
              </a:ext>
            </a:extLst>
          </p:cNvPr>
          <p:cNvSpPr txBox="1"/>
          <p:nvPr/>
        </p:nvSpPr>
        <p:spPr>
          <a:xfrm>
            <a:off x="385374" y="1301296"/>
            <a:ext cx="5248173" cy="584775"/>
          </a:xfrm>
          <a:prstGeom prst="rect">
            <a:avLst/>
          </a:prstGeom>
          <a:noFill/>
        </p:spPr>
        <p:txBody>
          <a:bodyPr wrap="square" rtlCol="0">
            <a:spAutoFit/>
          </a:bodyPr>
          <a:lstStyle/>
          <a:p>
            <a:r>
              <a:rPr lang="en-US" sz="3200" dirty="0">
                <a:latin typeface="Helvetica Neue" panose="02000803000000090004" pitchFamily="2" charset="0"/>
              </a:rPr>
              <a:t>1) Model development</a:t>
            </a:r>
          </a:p>
        </p:txBody>
      </p:sp>
      <p:sp>
        <p:nvSpPr>
          <p:cNvPr id="13" name="TextBox 12">
            <a:extLst>
              <a:ext uri="{FF2B5EF4-FFF2-40B4-BE49-F238E27FC236}">
                <a16:creationId xmlns:a16="http://schemas.microsoft.com/office/drawing/2014/main" id="{071F9D3E-3F4B-8C7A-4430-325120D990E1}"/>
              </a:ext>
            </a:extLst>
          </p:cNvPr>
          <p:cNvSpPr txBox="1"/>
          <p:nvPr/>
        </p:nvSpPr>
        <p:spPr>
          <a:xfrm>
            <a:off x="7438726" y="1336484"/>
            <a:ext cx="4423805" cy="584775"/>
          </a:xfrm>
          <a:prstGeom prst="rect">
            <a:avLst/>
          </a:prstGeom>
          <a:noFill/>
        </p:spPr>
        <p:txBody>
          <a:bodyPr wrap="square" rtlCol="0">
            <a:spAutoFit/>
          </a:bodyPr>
          <a:lstStyle/>
          <a:p>
            <a:r>
              <a:rPr lang="en-US" sz="3200" dirty="0">
                <a:latin typeface="Helvetica Neue" panose="02000803000000090004" pitchFamily="2" charset="0"/>
              </a:rPr>
              <a:t>2) Model analysis </a:t>
            </a:r>
          </a:p>
        </p:txBody>
      </p:sp>
      <p:sp>
        <p:nvSpPr>
          <p:cNvPr id="14" name="TextBox 13">
            <a:extLst>
              <a:ext uri="{FF2B5EF4-FFF2-40B4-BE49-F238E27FC236}">
                <a16:creationId xmlns:a16="http://schemas.microsoft.com/office/drawing/2014/main" id="{62C95808-7BAB-044A-8180-D2260C7E1396}"/>
              </a:ext>
            </a:extLst>
          </p:cNvPr>
          <p:cNvSpPr txBox="1"/>
          <p:nvPr/>
        </p:nvSpPr>
        <p:spPr>
          <a:xfrm>
            <a:off x="349588" y="2241256"/>
            <a:ext cx="6338591"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All decision-making systems should exhibit some symmetry. This models decision-making in absence of evidence. </a:t>
            </a: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Problem of symmetry-breaking: problem of deadlock (individual) and consensus formation (collective)</a:t>
            </a:r>
          </a:p>
        </p:txBody>
      </p:sp>
      <p:sp>
        <p:nvSpPr>
          <p:cNvPr id="15" name="TextBox 14">
            <a:extLst>
              <a:ext uri="{FF2B5EF4-FFF2-40B4-BE49-F238E27FC236}">
                <a16:creationId xmlns:a16="http://schemas.microsoft.com/office/drawing/2014/main" id="{B832EA79-2206-1689-3F66-DC8B88E2EADC}"/>
              </a:ext>
            </a:extLst>
          </p:cNvPr>
          <p:cNvSpPr txBox="1"/>
          <p:nvPr/>
        </p:nvSpPr>
        <p:spPr>
          <a:xfrm>
            <a:off x="343464" y="4628544"/>
            <a:ext cx="2636731" cy="369332"/>
          </a:xfrm>
          <a:prstGeom prst="rect">
            <a:avLst/>
          </a:prstGeom>
          <a:noFill/>
        </p:spPr>
        <p:txBody>
          <a:bodyPr wrap="square" rtlCol="0">
            <a:spAutoFit/>
          </a:bodyPr>
          <a:lstStyle/>
          <a:p>
            <a:pPr algn="ctr"/>
            <a:r>
              <a:rPr lang="en-US" dirty="0">
                <a:latin typeface="Helvetica Neue" panose="02000803000000090004" pitchFamily="2" charset="0"/>
                <a:cs typeface="Poppins Medium" panose="00000600000000000000" pitchFamily="2" charset="0"/>
              </a:rPr>
              <a:t>Buridan’s ass</a:t>
            </a:r>
            <a:endParaRPr lang="en-GB" dirty="0">
              <a:latin typeface="Helvetica Neue" panose="02000803000000090004" pitchFamily="2" charset="0"/>
              <a:cs typeface="Poppins Medium" panose="00000600000000000000" pitchFamily="2" charset="0"/>
            </a:endParaRPr>
          </a:p>
        </p:txBody>
      </p:sp>
      <p:pic>
        <p:nvPicPr>
          <p:cNvPr id="16" name="Picture 4" descr="Insubordinate Lives: The Invisible Tension of a Second-Language – the  polyphony">
            <a:extLst>
              <a:ext uri="{FF2B5EF4-FFF2-40B4-BE49-F238E27FC236}">
                <a16:creationId xmlns:a16="http://schemas.microsoft.com/office/drawing/2014/main" id="{82F693B6-1EF2-7498-D049-5E92FC2F8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38" y="4983729"/>
            <a:ext cx="2184624" cy="139658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805C11-E69E-8BF4-B820-C87132CF6204}"/>
              </a:ext>
            </a:extLst>
          </p:cNvPr>
          <p:cNvSpPr txBox="1"/>
          <p:nvPr/>
        </p:nvSpPr>
        <p:spPr>
          <a:xfrm>
            <a:off x="7681676" y="2241256"/>
            <a:ext cx="4020496" cy="1477328"/>
          </a:xfrm>
          <a:prstGeom prst="rect">
            <a:avLst/>
          </a:prstGeom>
          <a:noFill/>
        </p:spPr>
        <p:txBody>
          <a:bodyPr wrap="square" rtlCol="0">
            <a:spAutoFit/>
          </a:bodyPr>
          <a:lstStyle/>
          <a:p>
            <a:r>
              <a:rPr lang="en-US" dirty="0">
                <a:latin typeface="Helvetica Neue" panose="02000803000000090004" pitchFamily="2" charset="0"/>
              </a:rPr>
              <a:t>A model with symmetry can be reduced and simplified. </a:t>
            </a:r>
          </a:p>
          <a:p>
            <a:r>
              <a:rPr lang="en-US" dirty="0">
                <a:latin typeface="Helvetica Neue" panose="02000803000000090004" pitchFamily="2" charset="0"/>
              </a:rPr>
              <a:t>Example: mapping between ring attractor (many dimensions) and drift-diffusion (one dimensional)</a:t>
            </a:r>
          </a:p>
        </p:txBody>
      </p:sp>
      <p:pic>
        <p:nvPicPr>
          <p:cNvPr id="4" name="Picture 3" descr="A silhouette of horses pulling a horse&#10;&#10;AI-generated content may be incorrect.">
            <a:extLst>
              <a:ext uri="{FF2B5EF4-FFF2-40B4-BE49-F238E27FC236}">
                <a16:creationId xmlns:a16="http://schemas.microsoft.com/office/drawing/2014/main" id="{1C849752-FB47-38A3-1DB7-25D0E81E3EAF}"/>
              </a:ext>
            </a:extLst>
          </p:cNvPr>
          <p:cNvPicPr>
            <a:picLocks noChangeAspect="1"/>
          </p:cNvPicPr>
          <p:nvPr/>
        </p:nvPicPr>
        <p:blipFill>
          <a:blip r:embed="rId3">
            <a:extLst>
              <a:ext uri="{28A0092B-C50C-407E-A947-70E740481C1C}">
                <a14:useLocalDpi xmlns:a14="http://schemas.microsoft.com/office/drawing/2010/main" val="0"/>
              </a:ext>
            </a:extLst>
          </a:blip>
          <a:srcRect t="20749"/>
          <a:stretch>
            <a:fillRect/>
          </a:stretch>
        </p:blipFill>
        <p:spPr>
          <a:xfrm>
            <a:off x="3059934" y="5294768"/>
            <a:ext cx="3883331" cy="1085544"/>
          </a:xfrm>
          <a:prstGeom prst="rect">
            <a:avLst/>
          </a:prstGeom>
        </p:spPr>
      </p:pic>
      <p:sp>
        <p:nvSpPr>
          <p:cNvPr id="10" name="TextBox 9">
            <a:extLst>
              <a:ext uri="{FF2B5EF4-FFF2-40B4-BE49-F238E27FC236}">
                <a16:creationId xmlns:a16="http://schemas.microsoft.com/office/drawing/2014/main" id="{A4632C52-F4F5-C44C-5BBA-5A48772A7B17}"/>
              </a:ext>
            </a:extLst>
          </p:cNvPr>
          <p:cNvSpPr txBox="1"/>
          <p:nvPr/>
        </p:nvSpPr>
        <p:spPr>
          <a:xfrm>
            <a:off x="3683233" y="4642044"/>
            <a:ext cx="2636731" cy="369332"/>
          </a:xfrm>
          <a:prstGeom prst="rect">
            <a:avLst/>
          </a:prstGeom>
          <a:noFill/>
        </p:spPr>
        <p:txBody>
          <a:bodyPr wrap="square" rtlCol="0">
            <a:spAutoFit/>
          </a:bodyPr>
          <a:lstStyle/>
          <a:p>
            <a:pPr algn="ctr"/>
            <a:r>
              <a:rPr lang="en-US" dirty="0">
                <a:latin typeface="Helvetica Neue" panose="02000803000000090004" pitchFamily="2" charset="0"/>
                <a:cs typeface="Poppins Medium" panose="00000600000000000000" pitchFamily="2" charset="0"/>
              </a:rPr>
              <a:t>Consensus formation</a:t>
            </a:r>
            <a:endParaRPr lang="en-GB" dirty="0">
              <a:latin typeface="Helvetica Neue" panose="02000803000000090004" pitchFamily="2" charset="0"/>
              <a:cs typeface="Poppins Medium" panose="00000600000000000000" pitchFamily="2" charset="0"/>
            </a:endParaRPr>
          </a:p>
        </p:txBody>
      </p:sp>
    </p:spTree>
    <p:extLst>
      <p:ext uri="{BB962C8B-B14F-4D97-AF65-F5344CB8AC3E}">
        <p14:creationId xmlns:p14="http://schemas.microsoft.com/office/powerpoint/2010/main" val="131599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B44BB-656B-346B-0720-8E4B0F7A5B6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602D87C-A591-206D-94FE-5F8FC64C1614}"/>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A87174-4CED-917F-12F6-ADA4EF490523}"/>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7" name="TextBox 6">
                <a:extLst>
                  <a:ext uri="{FF2B5EF4-FFF2-40B4-BE49-F238E27FC236}">
                    <a16:creationId xmlns:a16="http://schemas.microsoft.com/office/drawing/2014/main" id="{1AA87174-4CED-917F-12F6-ADA4EF490523}"/>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2"/>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862B1B6-86EA-B70D-8A87-87D82F39FA19}"/>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1" name="TextBox 30">
                <a:extLst>
                  <a:ext uri="{FF2B5EF4-FFF2-40B4-BE49-F238E27FC236}">
                    <a16:creationId xmlns:a16="http://schemas.microsoft.com/office/drawing/2014/main" id="{C862B1B6-86EA-B70D-8A87-87D82F39FA19}"/>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3"/>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E8F911-A033-0B45-0B9F-DDFCABA0CF72}"/>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33" name="TextBox 32">
                <a:extLst>
                  <a:ext uri="{FF2B5EF4-FFF2-40B4-BE49-F238E27FC236}">
                    <a16:creationId xmlns:a16="http://schemas.microsoft.com/office/drawing/2014/main" id="{BDE8F911-A033-0B45-0B9F-DDFCABA0CF72}"/>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4"/>
                <a:stretch>
                  <a:fillRect/>
                </a:stretch>
              </a:blipFill>
            </p:spPr>
            <p:txBody>
              <a:bodyPr/>
              <a:lstStyle/>
              <a:p>
                <a:r>
                  <a:rPr lang="en-GB">
                    <a:noFill/>
                  </a:rPr>
                  <a:t> </a:t>
                </a:r>
              </a:p>
            </p:txBody>
          </p:sp>
        </mc:Fallback>
      </mc:AlternateContent>
      <p:pic>
        <p:nvPicPr>
          <p:cNvPr id="37" name="Graphic 36">
            <a:extLst>
              <a:ext uri="{FF2B5EF4-FFF2-40B4-BE49-F238E27FC236}">
                <a16:creationId xmlns:a16="http://schemas.microsoft.com/office/drawing/2014/main" id="{DFC86F18-E04A-FD5F-F7FB-CA3BBF949A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81" y="2377692"/>
            <a:ext cx="4384908" cy="4423158"/>
          </a:xfrm>
          <a:prstGeom prst="rect">
            <a:avLst/>
          </a:prstGeom>
        </p:spPr>
      </p:pic>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C64ED605-D04E-3339-7D4F-858395974FF2}"/>
                  </a:ext>
                </a:extLst>
              </p:cNvPr>
              <p:cNvSpPr/>
              <p:nvPr/>
            </p:nvSpPr>
            <p:spPr>
              <a:xfrm>
                <a:off x="6773556" y="4610100"/>
                <a:ext cx="914400" cy="91440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oMath>
                  </m:oMathPara>
                </a14:m>
                <a:endParaRPr lang="en-GB" sz="2800" dirty="0"/>
              </a:p>
            </p:txBody>
          </p:sp>
        </mc:Choice>
        <mc:Fallback xmlns="">
          <p:sp>
            <p:nvSpPr>
              <p:cNvPr id="10" name="Oval 9">
                <a:extLst>
                  <a:ext uri="{FF2B5EF4-FFF2-40B4-BE49-F238E27FC236}">
                    <a16:creationId xmlns:a16="http://schemas.microsoft.com/office/drawing/2014/main" id="{C64ED605-D04E-3339-7D4F-858395974FF2}"/>
                  </a:ext>
                </a:extLst>
              </p:cNvPr>
              <p:cNvSpPr>
                <a:spLocks noRot="1" noChangeAspect="1" noMove="1" noResize="1" noEditPoints="1" noAdjustHandles="1" noChangeArrowheads="1" noChangeShapeType="1" noTextEdit="1"/>
              </p:cNvSpPr>
              <p:nvPr/>
            </p:nvSpPr>
            <p:spPr>
              <a:xfrm>
                <a:off x="6773556" y="4610100"/>
                <a:ext cx="914400" cy="914400"/>
              </a:xfrm>
              <a:prstGeom prst="ellipse">
                <a:avLst/>
              </a:prstGeom>
              <a:blipFill>
                <a:blip r:embed="rId7"/>
                <a:stretch>
                  <a:fillRect/>
                </a:stretch>
              </a:blipFill>
              <a:ln w="57150">
                <a:solidFill>
                  <a:srgbClr val="C000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796ADBF8-0863-CE5F-F4DD-331B6CD32FA5}"/>
                  </a:ext>
                </a:extLst>
              </p:cNvPr>
              <p:cNvSpPr/>
              <p:nvPr/>
            </p:nvSpPr>
            <p:spPr>
              <a:xfrm>
                <a:off x="8876333" y="4616450"/>
                <a:ext cx="914400" cy="914400"/>
              </a:xfrm>
              <a:prstGeom prst="ellipse">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smtClean="0">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2</m:t>
                          </m:r>
                        </m:sub>
                      </m:sSub>
                    </m:oMath>
                  </m:oMathPara>
                </a14:m>
                <a:endParaRPr lang="en-GB" sz="2800" dirty="0"/>
              </a:p>
            </p:txBody>
          </p:sp>
        </mc:Choice>
        <mc:Fallback xmlns="">
          <p:sp>
            <p:nvSpPr>
              <p:cNvPr id="29" name="Oval 28">
                <a:extLst>
                  <a:ext uri="{FF2B5EF4-FFF2-40B4-BE49-F238E27FC236}">
                    <a16:creationId xmlns:a16="http://schemas.microsoft.com/office/drawing/2014/main" id="{796ADBF8-0863-CE5F-F4DD-331B6CD32FA5}"/>
                  </a:ext>
                </a:extLst>
              </p:cNvPr>
              <p:cNvSpPr>
                <a:spLocks noRot="1" noChangeAspect="1" noMove="1" noResize="1" noEditPoints="1" noAdjustHandles="1" noChangeArrowheads="1" noChangeShapeType="1" noTextEdit="1"/>
              </p:cNvSpPr>
              <p:nvPr/>
            </p:nvSpPr>
            <p:spPr>
              <a:xfrm>
                <a:off x="8876333" y="4616450"/>
                <a:ext cx="914400" cy="914400"/>
              </a:xfrm>
              <a:prstGeom prst="ellipse">
                <a:avLst/>
              </a:prstGeom>
              <a:blipFill>
                <a:blip r:embed="rId8"/>
                <a:stretch>
                  <a:fillRect/>
                </a:stretch>
              </a:blipFill>
              <a:ln w="57150">
                <a:solidFill>
                  <a:srgbClr val="002060"/>
                </a:solidFill>
              </a:ln>
            </p:spPr>
            <p:txBody>
              <a:bodyPr/>
              <a:lstStyle/>
              <a:p>
                <a:r>
                  <a:rPr lang="en-GB">
                    <a:noFill/>
                  </a:rPr>
                  <a:t> </a:t>
                </a:r>
              </a:p>
            </p:txBody>
          </p:sp>
        </mc:Fallback>
      </mc:AlternateContent>
      <p:cxnSp>
        <p:nvCxnSpPr>
          <p:cNvPr id="40" name="Straight Connector 39">
            <a:extLst>
              <a:ext uri="{FF2B5EF4-FFF2-40B4-BE49-F238E27FC236}">
                <a16:creationId xmlns:a16="http://schemas.microsoft.com/office/drawing/2014/main" id="{B635E2EB-BAE0-E6F3-1D8E-1780849ADC62}"/>
              </a:ext>
            </a:extLst>
          </p:cNvPr>
          <p:cNvCxnSpPr>
            <a:cxnSpLocks/>
            <a:stCxn id="10" idx="7"/>
            <a:endCxn id="29" idx="1"/>
          </p:cNvCxnSpPr>
          <p:nvPr/>
        </p:nvCxnSpPr>
        <p:spPr>
          <a:xfrm>
            <a:off x="7554045" y="4744011"/>
            <a:ext cx="1456199" cy="635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C7D78D3-D3C9-C59A-1CA2-7DD9AD5998F3}"/>
              </a:ext>
            </a:extLst>
          </p:cNvPr>
          <p:cNvCxnSpPr>
            <a:cxnSpLocks/>
            <a:stCxn id="10" idx="5"/>
            <a:endCxn id="29" idx="3"/>
          </p:cNvCxnSpPr>
          <p:nvPr/>
        </p:nvCxnSpPr>
        <p:spPr>
          <a:xfrm>
            <a:off x="7554045" y="5390589"/>
            <a:ext cx="1456199" cy="635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16AF8FCC-DD26-4D85-798A-D6E1A1AA921A}"/>
              </a:ext>
            </a:extLst>
          </p:cNvPr>
          <p:cNvCxnSpPr>
            <a:cxnSpLocks/>
            <a:stCxn id="10" idx="0"/>
            <a:endCxn id="10" idx="4"/>
          </p:cNvCxnSpPr>
          <p:nvPr/>
        </p:nvCxnSpPr>
        <p:spPr>
          <a:xfrm rot="16200000" flipH="1">
            <a:off x="6773556" y="5067300"/>
            <a:ext cx="914400" cy="12700"/>
          </a:xfrm>
          <a:prstGeom prst="bentConnector5">
            <a:avLst>
              <a:gd name="adj1" fmla="val -38889"/>
              <a:gd name="adj2" fmla="val -7200000"/>
              <a:gd name="adj3" fmla="val 141667"/>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id="{B124CC5E-E36B-1E1D-A91B-562B617F47AF}"/>
              </a:ext>
            </a:extLst>
          </p:cNvPr>
          <p:cNvCxnSpPr>
            <a:cxnSpLocks/>
            <a:stCxn id="29" idx="4"/>
            <a:endCxn id="29" idx="0"/>
          </p:cNvCxnSpPr>
          <p:nvPr/>
        </p:nvCxnSpPr>
        <p:spPr>
          <a:xfrm rot="5400000" flipH="1">
            <a:off x="8876333" y="5073650"/>
            <a:ext cx="914400" cy="12700"/>
          </a:xfrm>
          <a:prstGeom prst="bentConnector5">
            <a:avLst>
              <a:gd name="adj1" fmla="val -41667"/>
              <a:gd name="adj2" fmla="val -6500000"/>
              <a:gd name="adj3" fmla="val 143056"/>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9C8B268-40E5-F0BE-4528-1692BAC04976}"/>
                  </a:ext>
                </a:extLst>
              </p:cNvPr>
              <p:cNvSpPr txBox="1"/>
              <p:nvPr/>
            </p:nvSpPr>
            <p:spPr>
              <a:xfrm>
                <a:off x="9473233" y="3697401"/>
                <a:ext cx="635000"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oMath>
                  </m:oMathPara>
                </a14:m>
                <a:endParaRPr lang="en-GB" dirty="0"/>
              </a:p>
            </p:txBody>
          </p:sp>
        </mc:Choice>
        <mc:Fallback xmlns="">
          <p:sp>
            <p:nvSpPr>
              <p:cNvPr id="72" name="TextBox 71">
                <a:extLst>
                  <a:ext uri="{FF2B5EF4-FFF2-40B4-BE49-F238E27FC236}">
                    <a16:creationId xmlns:a16="http://schemas.microsoft.com/office/drawing/2014/main" id="{59C8B268-40E5-F0BE-4528-1692BAC04976}"/>
                  </a:ext>
                </a:extLst>
              </p:cNvPr>
              <p:cNvSpPr txBox="1">
                <a:spLocks noRot="1" noChangeAspect="1" noMove="1" noResize="1" noEditPoints="1" noAdjustHandles="1" noChangeArrowheads="1" noChangeShapeType="1" noTextEdit="1"/>
              </p:cNvSpPr>
              <p:nvPr/>
            </p:nvSpPr>
            <p:spPr>
              <a:xfrm>
                <a:off x="9473233" y="3697401"/>
                <a:ext cx="635000" cy="391582"/>
              </a:xfrm>
              <a:prstGeom prst="rect">
                <a:avLst/>
              </a:prstGeom>
              <a:blipFill>
                <a:blip r:embed="rId9"/>
                <a:stretch>
                  <a:fillRect b="-93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04031A4-5FDA-3B44-E383-6AEF31ABC2F8}"/>
                  </a:ext>
                </a:extLst>
              </p:cNvPr>
              <p:cNvSpPr txBox="1"/>
              <p:nvPr/>
            </p:nvSpPr>
            <p:spPr>
              <a:xfrm>
                <a:off x="6396866" y="3697401"/>
                <a:ext cx="635000"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oMath>
                  </m:oMathPara>
                </a14:m>
                <a:endParaRPr lang="en-GB" dirty="0"/>
              </a:p>
            </p:txBody>
          </p:sp>
        </mc:Choice>
        <mc:Fallback xmlns="">
          <p:sp>
            <p:nvSpPr>
              <p:cNvPr id="73" name="TextBox 72">
                <a:extLst>
                  <a:ext uri="{FF2B5EF4-FFF2-40B4-BE49-F238E27FC236}">
                    <a16:creationId xmlns:a16="http://schemas.microsoft.com/office/drawing/2014/main" id="{A04031A4-5FDA-3B44-E383-6AEF31ABC2F8}"/>
                  </a:ext>
                </a:extLst>
              </p:cNvPr>
              <p:cNvSpPr txBox="1">
                <a:spLocks noRot="1" noChangeAspect="1" noMove="1" noResize="1" noEditPoints="1" noAdjustHandles="1" noChangeArrowheads="1" noChangeShapeType="1" noTextEdit="1"/>
              </p:cNvSpPr>
              <p:nvPr/>
            </p:nvSpPr>
            <p:spPr>
              <a:xfrm>
                <a:off x="6396866" y="3697401"/>
                <a:ext cx="635000" cy="391582"/>
              </a:xfrm>
              <a:prstGeom prst="rect">
                <a:avLst/>
              </a:prstGeom>
              <a:blipFill>
                <a:blip r:embed="rId10"/>
                <a:stretch>
                  <a:fillRect b="-93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4930695-C6E4-B94A-67A7-4FDA8EF4494C}"/>
                  </a:ext>
                </a:extLst>
              </p:cNvPr>
              <p:cNvSpPr txBox="1"/>
              <p:nvPr/>
            </p:nvSpPr>
            <p:spPr>
              <a:xfrm>
                <a:off x="7773513" y="4238921"/>
                <a:ext cx="1079500" cy="369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oMath>
                  </m:oMathPara>
                </a14:m>
                <a:endParaRPr lang="en-GB" dirty="0"/>
              </a:p>
            </p:txBody>
          </p:sp>
        </mc:Choice>
        <mc:Fallback xmlns="">
          <p:sp>
            <p:nvSpPr>
              <p:cNvPr id="75" name="TextBox 74">
                <a:extLst>
                  <a:ext uri="{FF2B5EF4-FFF2-40B4-BE49-F238E27FC236}">
                    <a16:creationId xmlns:a16="http://schemas.microsoft.com/office/drawing/2014/main" id="{A4930695-C6E4-B94A-67A7-4FDA8EF4494C}"/>
                  </a:ext>
                </a:extLst>
              </p:cNvPr>
              <p:cNvSpPr txBox="1">
                <a:spLocks noRot="1" noChangeAspect="1" noMove="1" noResize="1" noEditPoints="1" noAdjustHandles="1" noChangeArrowheads="1" noChangeShapeType="1" noTextEdit="1"/>
              </p:cNvSpPr>
              <p:nvPr/>
            </p:nvSpPr>
            <p:spPr>
              <a:xfrm>
                <a:off x="7773513" y="4238921"/>
                <a:ext cx="1079500" cy="36995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CA830DE-9BD6-1BEA-6038-679CF1F1EB82}"/>
                  </a:ext>
                </a:extLst>
              </p:cNvPr>
              <p:cNvSpPr txBox="1"/>
              <p:nvPr/>
            </p:nvSpPr>
            <p:spPr>
              <a:xfrm>
                <a:off x="7773513" y="5537761"/>
                <a:ext cx="1079500" cy="369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oMath>
                  </m:oMathPara>
                </a14:m>
                <a:endParaRPr lang="en-GB" dirty="0"/>
              </a:p>
            </p:txBody>
          </p:sp>
        </mc:Choice>
        <mc:Fallback xmlns="">
          <p:sp>
            <p:nvSpPr>
              <p:cNvPr id="76" name="TextBox 75">
                <a:extLst>
                  <a:ext uri="{FF2B5EF4-FFF2-40B4-BE49-F238E27FC236}">
                    <a16:creationId xmlns:a16="http://schemas.microsoft.com/office/drawing/2014/main" id="{1CA830DE-9BD6-1BEA-6038-679CF1F1EB82}"/>
                  </a:ext>
                </a:extLst>
              </p:cNvPr>
              <p:cNvSpPr txBox="1">
                <a:spLocks noRot="1" noChangeAspect="1" noMove="1" noResize="1" noEditPoints="1" noAdjustHandles="1" noChangeArrowheads="1" noChangeShapeType="1" noTextEdit="1"/>
              </p:cNvSpPr>
              <p:nvPr/>
            </p:nvSpPr>
            <p:spPr>
              <a:xfrm>
                <a:off x="7773513" y="5537761"/>
                <a:ext cx="1079500" cy="369953"/>
              </a:xfrm>
              <a:prstGeom prst="rect">
                <a:avLst/>
              </a:prstGeom>
              <a:blipFill>
                <a:blip r:embed="rId12"/>
                <a:stretch>
                  <a:fillRect/>
                </a:stretch>
              </a:blipFill>
            </p:spPr>
            <p:txBody>
              <a:bodyPr/>
              <a:lstStyle/>
              <a:p>
                <a:r>
                  <a:rPr lang="en-GB">
                    <a:noFill/>
                  </a:rPr>
                  <a:t> </a:t>
                </a:r>
              </a:p>
            </p:txBody>
          </p:sp>
        </mc:Fallback>
      </mc:AlternateContent>
      <p:cxnSp>
        <p:nvCxnSpPr>
          <p:cNvPr id="77" name="Straight Connector 76">
            <a:extLst>
              <a:ext uri="{FF2B5EF4-FFF2-40B4-BE49-F238E27FC236}">
                <a16:creationId xmlns:a16="http://schemas.microsoft.com/office/drawing/2014/main" id="{F6A24B7E-534B-1389-430C-F65F8490E3A9}"/>
              </a:ext>
            </a:extLst>
          </p:cNvPr>
          <p:cNvCxnSpPr>
            <a:cxnSpLocks/>
          </p:cNvCxnSpPr>
          <p:nvPr/>
        </p:nvCxnSpPr>
        <p:spPr>
          <a:xfrm flipV="1">
            <a:off x="7554045" y="4589271"/>
            <a:ext cx="0" cy="33654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8F4503F-E10F-E8CF-8D95-4585998E1AD3}"/>
              </a:ext>
            </a:extLst>
          </p:cNvPr>
          <p:cNvCxnSpPr>
            <a:cxnSpLocks/>
          </p:cNvCxnSpPr>
          <p:nvPr/>
        </p:nvCxnSpPr>
        <p:spPr>
          <a:xfrm flipV="1">
            <a:off x="9010244" y="5222318"/>
            <a:ext cx="0" cy="33654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618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292D-9655-A2DC-D3D9-2D2D8C45E54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C8A3085-3E40-203C-EDB8-AB2302D5BEBE}"/>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3524910E-8729-9100-E381-6C8D1B431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A29B90-FB34-8895-FD35-D522150E0B33}"/>
                  </a:ext>
                </a:extLst>
              </p:cNvPr>
              <p:cNvSpPr txBox="1"/>
              <p:nvPr/>
            </p:nvSpPr>
            <p:spPr>
              <a:xfrm>
                <a:off x="4786041" y="3429000"/>
                <a:ext cx="7155180" cy="1200329"/>
              </a:xfrm>
              <a:prstGeom prst="rect">
                <a:avLst/>
              </a:prstGeom>
              <a:noFill/>
            </p:spPr>
            <p:txBody>
              <a:bodyPr wrap="square" rtlCol="0">
                <a:spAutoFit/>
              </a:bodyPr>
              <a:lstStyle/>
              <a:p>
                <a:r>
                  <a:rPr lang="en-US" dirty="0">
                    <a:latin typeface="Helvetica Neue" panose="02000803000000090004" pitchFamily="2" charset="0"/>
                  </a:rPr>
                  <a:t>Two ways to establish symmetry:</a:t>
                </a:r>
              </a:p>
              <a:p>
                <a:pPr marL="342900" indent="-342900">
                  <a:buAutoNum type="arabicParenR"/>
                </a:pPr>
                <a:r>
                  <a:rPr lang="en-US" dirty="0">
                    <a:latin typeface="Helvetica Neue" panose="02000803000000090004" pitchFamily="2" charset="0"/>
                  </a:rPr>
                  <a:t>Verify the criteria</a:t>
                </a:r>
                <a:r>
                  <a:rPr lang="en-US" dirty="0">
                    <a:latin typeface="Cambria Math" panose="02040503050406030204" pitchFamily="18" charset="0"/>
                    <a:ea typeface="Cambria Math" panose="02040503050406030204" pitchFamily="18" charset="0"/>
                  </a:rPr>
                  <a:t> </a:t>
                </a:r>
                <a14:m>
                  <m:oMath xmlns:m="http://schemas.openxmlformats.org/officeDocument/2006/math">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r>
                      <a:rPr lang="en-US" b="1"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a:latin typeface="Cambria Math" panose="02040503050406030204" pitchFamily="18" charset="0"/>
                            <a:ea typeface="Cambria Math" panose="02040503050406030204" pitchFamily="18" charset="0"/>
                          </a:rPr>
                          <m:t>γ</m:t>
                        </m:r>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Proof: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r>
                      <m:rPr>
                        <m:nor/>
                      </m:rPr>
                      <a:rPr lang="en-US" b="0" i="0" dirty="0" smtClean="0">
                        <a:latin typeface="Cambria Math" panose="02040503050406030204" pitchFamily="18" charset="0"/>
                        <a:ea typeface="Cambria Math" panose="02040503050406030204" pitchFamily="18" charset="0"/>
                      </a:rPr>
                      <m:t>, </m:t>
                    </m:r>
                    <m:acc>
                      <m:accPr>
                        <m:chr m:val="̇"/>
                        <m:ctrlPr>
                          <a:rPr lang="en-GB"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smtClean="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e>
                    </m:d>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acc>
                      <m:accPr>
                        <m:chr m:val="̇"/>
                        <m:ctrlPr>
                          <a:rPr lang="en-GB"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e>
                    </m:d>
                  </m:oMath>
                </a14:m>
                <a:endParaRPr lang="en-US" dirty="0">
                  <a:latin typeface="Helvetica Neue" panose="02000803000000090004" pitchFamily="2" charset="0"/>
                </a:endParaRPr>
              </a:p>
              <a:p>
                <a:r>
                  <a:rPr lang="en-US" dirty="0">
                    <a:latin typeface="Helvetica Neue" panose="02000803000000090004" pitchFamily="2" charset="0"/>
                  </a:rPr>
                  <a:t>2) Just look at the vector field</a:t>
                </a:r>
              </a:p>
            </p:txBody>
          </p:sp>
        </mc:Choice>
        <mc:Fallback xmlns="">
          <p:sp>
            <p:nvSpPr>
              <p:cNvPr id="2" name="TextBox 1">
                <a:extLst>
                  <a:ext uri="{FF2B5EF4-FFF2-40B4-BE49-F238E27FC236}">
                    <a16:creationId xmlns:a16="http://schemas.microsoft.com/office/drawing/2014/main" id="{5EA29B90-FB34-8895-FD35-D522150E0B33}"/>
                  </a:ext>
                </a:extLst>
              </p:cNvPr>
              <p:cNvSpPr txBox="1">
                <a:spLocks noRot="1" noChangeAspect="1" noMove="1" noResize="1" noEditPoints="1" noAdjustHandles="1" noChangeArrowheads="1" noChangeShapeType="1" noTextEdit="1"/>
              </p:cNvSpPr>
              <p:nvPr/>
            </p:nvSpPr>
            <p:spPr>
              <a:xfrm>
                <a:off x="4786041" y="3429000"/>
                <a:ext cx="7155180" cy="1200329"/>
              </a:xfrm>
              <a:prstGeom prst="rect">
                <a:avLst/>
              </a:prstGeom>
              <a:blipFill>
                <a:blip r:embed="rId4"/>
                <a:stretch>
                  <a:fillRect l="-681" t="-3061"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234621-6590-4658-ADA6-D8BFA97CA9C5}"/>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8" name="TextBox 7">
                <a:extLst>
                  <a:ext uri="{FF2B5EF4-FFF2-40B4-BE49-F238E27FC236}">
                    <a16:creationId xmlns:a16="http://schemas.microsoft.com/office/drawing/2014/main" id="{F6234621-6590-4658-ADA6-D8BFA97CA9C5}"/>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DABAF8-9F90-1E3F-2ADE-FC72D582C14D}"/>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9" name="TextBox 8">
                <a:extLst>
                  <a:ext uri="{FF2B5EF4-FFF2-40B4-BE49-F238E27FC236}">
                    <a16:creationId xmlns:a16="http://schemas.microsoft.com/office/drawing/2014/main" id="{BDDABAF8-9F90-1E3F-2ADE-FC72D582C14D}"/>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6"/>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5C2470-1737-7D85-02D4-DB7F37588658}"/>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10" name="TextBox 9">
                <a:extLst>
                  <a:ext uri="{FF2B5EF4-FFF2-40B4-BE49-F238E27FC236}">
                    <a16:creationId xmlns:a16="http://schemas.microsoft.com/office/drawing/2014/main" id="{715C2470-1737-7D85-02D4-DB7F37588658}"/>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7"/>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42009756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B28D7-6D9B-C4D6-39BB-A29874897AB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9AB7415-818A-4715-1800-B46398F1A5C4}"/>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B78079B7-5ADB-5136-3E13-93A3B21CA3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90D386-6525-5FE6-0962-F02A7D993411}"/>
                  </a:ext>
                </a:extLst>
              </p:cNvPr>
              <p:cNvSpPr txBox="1"/>
              <p:nvPr/>
            </p:nvSpPr>
            <p:spPr>
              <a:xfrm>
                <a:off x="4786041" y="3429000"/>
                <a:ext cx="7155180" cy="1200329"/>
              </a:xfrm>
              <a:prstGeom prst="rect">
                <a:avLst/>
              </a:prstGeom>
              <a:noFill/>
            </p:spPr>
            <p:txBody>
              <a:bodyPr wrap="square" rtlCol="0">
                <a:spAutoFit/>
              </a:bodyPr>
              <a:lstStyle/>
              <a:p>
                <a:r>
                  <a:rPr lang="en-US" dirty="0">
                    <a:latin typeface="Helvetica Neue" panose="02000803000000090004" pitchFamily="2" charset="0"/>
                  </a:rPr>
                  <a:t>Two ways to establish symmetry:</a:t>
                </a:r>
              </a:p>
              <a:p>
                <a:pPr marL="342900" indent="-342900">
                  <a:buAutoNum type="arabicParenR"/>
                </a:pPr>
                <a:r>
                  <a:rPr lang="en-US" dirty="0">
                    <a:latin typeface="Helvetica Neue" panose="02000803000000090004" pitchFamily="2" charset="0"/>
                  </a:rPr>
                  <a:t>Verify the criteria</a:t>
                </a:r>
                <a:r>
                  <a:rPr lang="en-US" dirty="0">
                    <a:latin typeface="Cambria Math" panose="02040503050406030204" pitchFamily="18" charset="0"/>
                    <a:ea typeface="Cambria Math" panose="02040503050406030204" pitchFamily="18" charset="0"/>
                  </a:rPr>
                  <a:t> </a:t>
                </a:r>
                <a14:m>
                  <m:oMath xmlns:m="http://schemas.openxmlformats.org/officeDocument/2006/math">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r>
                      <a:rPr lang="en-US" b="1"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a:latin typeface="Cambria Math" panose="02040503050406030204" pitchFamily="18" charset="0"/>
                            <a:ea typeface="Cambria Math" panose="02040503050406030204" pitchFamily="18" charset="0"/>
                          </a:rPr>
                          <m:t>γ</m:t>
                        </m:r>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Proof: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r>
                      <m:rPr>
                        <m:nor/>
                      </m:rPr>
                      <a:rPr lang="en-US" b="0" i="0" dirty="0" smtClean="0">
                        <a:latin typeface="Cambria Math" panose="02040503050406030204" pitchFamily="18" charset="0"/>
                        <a:ea typeface="Cambria Math" panose="02040503050406030204" pitchFamily="18" charset="0"/>
                      </a:rPr>
                      <m:t>, </m:t>
                    </m:r>
                    <m:acc>
                      <m:accPr>
                        <m:chr m:val="̇"/>
                        <m:ctrlPr>
                          <a:rPr lang="en-GB"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smtClean="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e>
                    </m:d>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acc>
                      <m:accPr>
                        <m:chr m:val="̇"/>
                        <m:ctrlPr>
                          <a:rPr lang="en-GB"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e>
                    </m:d>
                  </m:oMath>
                </a14:m>
                <a:endParaRPr lang="en-US" dirty="0">
                  <a:latin typeface="Helvetica Neue" panose="02000803000000090004" pitchFamily="2" charset="0"/>
                </a:endParaRPr>
              </a:p>
              <a:p>
                <a:r>
                  <a:rPr lang="en-US" dirty="0">
                    <a:latin typeface="Helvetica Neue" panose="02000803000000090004" pitchFamily="2" charset="0"/>
                  </a:rPr>
                  <a:t>2) Just look at the vector field</a:t>
                </a:r>
              </a:p>
            </p:txBody>
          </p:sp>
        </mc:Choice>
        <mc:Fallback xmlns="">
          <p:sp>
            <p:nvSpPr>
              <p:cNvPr id="2" name="TextBox 1">
                <a:extLst>
                  <a:ext uri="{FF2B5EF4-FFF2-40B4-BE49-F238E27FC236}">
                    <a16:creationId xmlns:a16="http://schemas.microsoft.com/office/drawing/2014/main" id="{9590D386-6525-5FE6-0962-F02A7D993411}"/>
                  </a:ext>
                </a:extLst>
              </p:cNvPr>
              <p:cNvSpPr txBox="1">
                <a:spLocks noRot="1" noChangeAspect="1" noMove="1" noResize="1" noEditPoints="1" noAdjustHandles="1" noChangeArrowheads="1" noChangeShapeType="1" noTextEdit="1"/>
              </p:cNvSpPr>
              <p:nvPr/>
            </p:nvSpPr>
            <p:spPr>
              <a:xfrm>
                <a:off x="4786041" y="3429000"/>
                <a:ext cx="7155180" cy="1200329"/>
              </a:xfrm>
              <a:prstGeom prst="rect">
                <a:avLst/>
              </a:prstGeom>
              <a:blipFill>
                <a:blip r:embed="rId4"/>
                <a:stretch>
                  <a:fillRect l="-681" t="-3061" b="-7143"/>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0541756D-DBCC-F3CA-4E2E-221B0F52CD27}"/>
              </a:ext>
            </a:extLst>
          </p:cNvPr>
          <p:cNvSpPr txBox="1"/>
          <p:nvPr/>
        </p:nvSpPr>
        <p:spPr>
          <a:xfrm>
            <a:off x="4786041" y="5238748"/>
            <a:ext cx="3489657" cy="646331"/>
          </a:xfrm>
          <a:prstGeom prst="rect">
            <a:avLst/>
          </a:prstGeom>
          <a:noFill/>
        </p:spPr>
        <p:txBody>
          <a:bodyPr wrap="square" rtlCol="0">
            <a:spAutoFit/>
          </a:bodyPr>
          <a:lstStyle/>
          <a:p>
            <a:r>
              <a:rPr lang="en-US" dirty="0">
                <a:latin typeface="Helvetica Neue" panose="02000803000000090004" pitchFamily="2" charset="0"/>
              </a:rPr>
              <a:t>Under what transformation(s) is the system equivariant: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4A526F-DBB6-7207-DA7C-3C4797994916}"/>
                  </a:ext>
                </a:extLst>
              </p:cNvPr>
              <p:cNvSpPr txBox="1"/>
              <p:nvPr/>
            </p:nvSpPr>
            <p:spPr>
              <a:xfrm>
                <a:off x="9114882" y="4657434"/>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4" name="TextBox 3">
                <a:extLst>
                  <a:ext uri="{FF2B5EF4-FFF2-40B4-BE49-F238E27FC236}">
                    <a16:creationId xmlns:a16="http://schemas.microsoft.com/office/drawing/2014/main" id="{D74A526F-DBB6-7207-DA7C-3C4797994916}"/>
                  </a:ext>
                </a:extLst>
              </p:cNvPr>
              <p:cNvSpPr txBox="1">
                <a:spLocks noRot="1" noChangeAspect="1" noMove="1" noResize="1" noEditPoints="1" noAdjustHandles="1" noChangeArrowheads="1" noChangeShapeType="1" noTextEdit="1"/>
              </p:cNvSpPr>
              <p:nvPr/>
            </p:nvSpPr>
            <p:spPr>
              <a:xfrm>
                <a:off x="9114882" y="4657434"/>
                <a:ext cx="933269" cy="4619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8785F3-B772-CA50-E6E6-86F6F8C1B49C}"/>
                  </a:ext>
                </a:extLst>
              </p:cNvPr>
              <p:cNvSpPr txBox="1"/>
              <p:nvPr/>
            </p:nvSpPr>
            <p:spPr>
              <a:xfrm>
                <a:off x="10614225" y="5359607"/>
                <a:ext cx="93326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5" name="TextBox 4">
                <a:extLst>
                  <a:ext uri="{FF2B5EF4-FFF2-40B4-BE49-F238E27FC236}">
                    <a16:creationId xmlns:a16="http://schemas.microsoft.com/office/drawing/2014/main" id="{0C8785F3-B772-CA50-E6E6-86F6F8C1B49C}"/>
                  </a:ext>
                </a:extLst>
              </p:cNvPr>
              <p:cNvSpPr txBox="1">
                <a:spLocks noRot="1" noChangeAspect="1" noMove="1" noResize="1" noEditPoints="1" noAdjustHandles="1" noChangeArrowheads="1" noChangeShapeType="1" noTextEdit="1"/>
              </p:cNvSpPr>
              <p:nvPr/>
            </p:nvSpPr>
            <p:spPr>
              <a:xfrm>
                <a:off x="10614225" y="5359607"/>
                <a:ext cx="933268" cy="46192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FFCF4B-AAED-79C6-6917-8664D40A5369}"/>
                  </a:ext>
                </a:extLst>
              </p:cNvPr>
              <p:cNvSpPr txBox="1"/>
              <p:nvPr/>
            </p:nvSpPr>
            <p:spPr>
              <a:xfrm>
                <a:off x="9157894" y="5366562"/>
                <a:ext cx="760144"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8" name="TextBox 7">
                <a:extLst>
                  <a:ext uri="{FF2B5EF4-FFF2-40B4-BE49-F238E27FC236}">
                    <a16:creationId xmlns:a16="http://schemas.microsoft.com/office/drawing/2014/main" id="{02FFCF4B-AAED-79C6-6917-8664D40A5369}"/>
                  </a:ext>
                </a:extLst>
              </p:cNvPr>
              <p:cNvSpPr txBox="1">
                <a:spLocks noRot="1" noChangeAspect="1" noMove="1" noResize="1" noEditPoints="1" noAdjustHandles="1" noChangeArrowheads="1" noChangeShapeType="1" noTextEdit="1"/>
              </p:cNvSpPr>
              <p:nvPr/>
            </p:nvSpPr>
            <p:spPr>
              <a:xfrm>
                <a:off x="9157894" y="5366562"/>
                <a:ext cx="760144" cy="46012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3F7D4D-F155-F6C7-DC11-01728319F223}"/>
                  </a:ext>
                </a:extLst>
              </p:cNvPr>
              <p:cNvSpPr txBox="1"/>
              <p:nvPr/>
            </p:nvSpPr>
            <p:spPr>
              <a:xfrm>
                <a:off x="10614226" y="4657434"/>
                <a:ext cx="110639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9" name="TextBox 8">
                <a:extLst>
                  <a:ext uri="{FF2B5EF4-FFF2-40B4-BE49-F238E27FC236}">
                    <a16:creationId xmlns:a16="http://schemas.microsoft.com/office/drawing/2014/main" id="{C63F7D4D-F155-F6C7-DC11-01728319F223}"/>
                  </a:ext>
                </a:extLst>
              </p:cNvPr>
              <p:cNvSpPr txBox="1">
                <a:spLocks noRot="1" noChangeAspect="1" noMove="1" noResize="1" noEditPoints="1" noAdjustHandles="1" noChangeArrowheads="1" noChangeShapeType="1" noTextEdit="1"/>
              </p:cNvSpPr>
              <p:nvPr/>
            </p:nvSpPr>
            <p:spPr>
              <a:xfrm>
                <a:off x="10614226" y="4657434"/>
                <a:ext cx="1106393" cy="461921"/>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8C42A0-06F4-60D5-4246-1A744288EFED}"/>
                  </a:ext>
                </a:extLst>
              </p:cNvPr>
              <p:cNvSpPr txBox="1"/>
              <p:nvPr/>
            </p:nvSpPr>
            <p:spPr>
              <a:xfrm>
                <a:off x="9114882" y="6073895"/>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10" name="TextBox 9">
                <a:extLst>
                  <a:ext uri="{FF2B5EF4-FFF2-40B4-BE49-F238E27FC236}">
                    <a16:creationId xmlns:a16="http://schemas.microsoft.com/office/drawing/2014/main" id="{B18C42A0-06F4-60D5-4246-1A744288EFED}"/>
                  </a:ext>
                </a:extLst>
              </p:cNvPr>
              <p:cNvSpPr txBox="1">
                <a:spLocks noRot="1" noChangeAspect="1" noMove="1" noResize="1" noEditPoints="1" noAdjustHandles="1" noChangeArrowheads="1" noChangeShapeType="1" noTextEdit="1"/>
              </p:cNvSpPr>
              <p:nvPr/>
            </p:nvSpPr>
            <p:spPr>
              <a:xfrm>
                <a:off x="9114882" y="6073895"/>
                <a:ext cx="933269" cy="461921"/>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2DBD2A-43E6-7DFD-B30B-3728B5BCEE2E}"/>
                  </a:ext>
                </a:extLst>
              </p:cNvPr>
              <p:cNvSpPr txBox="1"/>
              <p:nvPr/>
            </p:nvSpPr>
            <p:spPr>
              <a:xfrm>
                <a:off x="10614225" y="6059985"/>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11" name="TextBox 10">
                <a:extLst>
                  <a:ext uri="{FF2B5EF4-FFF2-40B4-BE49-F238E27FC236}">
                    <a16:creationId xmlns:a16="http://schemas.microsoft.com/office/drawing/2014/main" id="{1D2DBD2A-43E6-7DFD-B30B-3728B5BCEE2E}"/>
                  </a:ext>
                </a:extLst>
              </p:cNvPr>
              <p:cNvSpPr txBox="1">
                <a:spLocks noRot="1" noChangeAspect="1" noMove="1" noResize="1" noEditPoints="1" noAdjustHandles="1" noChangeArrowheads="1" noChangeShapeType="1" noTextEdit="1"/>
              </p:cNvSpPr>
              <p:nvPr/>
            </p:nvSpPr>
            <p:spPr>
              <a:xfrm>
                <a:off x="10614225" y="6059985"/>
                <a:ext cx="933269" cy="461921"/>
              </a:xfrm>
              <a:prstGeom prst="rect">
                <a:avLst/>
              </a:prstGeom>
              <a:blipFill>
                <a:blip r:embed="rId10"/>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8C35BDE8-792B-E231-C0B4-157A9879E17B}"/>
              </a:ext>
            </a:extLst>
          </p:cNvPr>
          <p:cNvSpPr txBox="1"/>
          <p:nvPr/>
        </p:nvSpPr>
        <p:spPr>
          <a:xfrm>
            <a:off x="8776142" y="4702831"/>
            <a:ext cx="386644" cy="369332"/>
          </a:xfrm>
          <a:prstGeom prst="rect">
            <a:avLst/>
          </a:prstGeom>
          <a:noFill/>
        </p:spPr>
        <p:txBody>
          <a:bodyPr wrap="none" rtlCol="0">
            <a:spAutoFit/>
          </a:bodyPr>
          <a:lstStyle/>
          <a:p>
            <a:r>
              <a:rPr lang="en-US" dirty="0">
                <a:latin typeface="Helvetica Neue" panose="02000803000000090004" pitchFamily="2" charset="0"/>
              </a:rPr>
              <a:t>a)</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B57CEE14-7F0E-630E-9CCB-641AA57507F3}"/>
              </a:ext>
            </a:extLst>
          </p:cNvPr>
          <p:cNvSpPr txBox="1"/>
          <p:nvPr/>
        </p:nvSpPr>
        <p:spPr>
          <a:xfrm>
            <a:off x="10247595" y="4702831"/>
            <a:ext cx="394660" cy="369332"/>
          </a:xfrm>
          <a:prstGeom prst="rect">
            <a:avLst/>
          </a:prstGeom>
          <a:noFill/>
        </p:spPr>
        <p:txBody>
          <a:bodyPr wrap="none" rtlCol="0">
            <a:spAutoFit/>
          </a:bodyPr>
          <a:lstStyle/>
          <a:p>
            <a:r>
              <a:rPr lang="en-US" dirty="0">
                <a:latin typeface="Helvetica Neue" panose="02000803000000090004" pitchFamily="2" charset="0"/>
              </a:rPr>
              <a:t>b)</a:t>
            </a:r>
            <a:endParaRPr lang="en-GB" dirty="0">
              <a:latin typeface="Helvetica Neue" panose="02000803000000090004" pitchFamily="2" charset="0"/>
            </a:endParaRPr>
          </a:p>
        </p:txBody>
      </p:sp>
      <p:sp>
        <p:nvSpPr>
          <p:cNvPr id="14" name="TextBox 13">
            <a:extLst>
              <a:ext uri="{FF2B5EF4-FFF2-40B4-BE49-F238E27FC236}">
                <a16:creationId xmlns:a16="http://schemas.microsoft.com/office/drawing/2014/main" id="{A36FE141-3274-51EF-2372-60AAFAFA0C21}"/>
              </a:ext>
            </a:extLst>
          </p:cNvPr>
          <p:cNvSpPr txBox="1"/>
          <p:nvPr/>
        </p:nvSpPr>
        <p:spPr>
          <a:xfrm>
            <a:off x="8776142" y="5405004"/>
            <a:ext cx="386644" cy="369332"/>
          </a:xfrm>
          <a:prstGeom prst="rect">
            <a:avLst/>
          </a:prstGeom>
          <a:noFill/>
        </p:spPr>
        <p:txBody>
          <a:bodyPr wrap="none" rtlCol="0">
            <a:spAutoFit/>
          </a:bodyPr>
          <a:lstStyle/>
          <a:p>
            <a:r>
              <a:rPr lang="en-US" dirty="0">
                <a:latin typeface="Helvetica Neue" panose="02000803000000090004" pitchFamily="2" charset="0"/>
              </a:rPr>
              <a:t>c)</a:t>
            </a:r>
            <a:endParaRPr lang="en-GB" dirty="0">
              <a:latin typeface="Helvetica Neue" panose="02000803000000090004" pitchFamily="2" charset="0"/>
            </a:endParaRPr>
          </a:p>
        </p:txBody>
      </p:sp>
      <p:sp>
        <p:nvSpPr>
          <p:cNvPr id="15" name="TextBox 14">
            <a:extLst>
              <a:ext uri="{FF2B5EF4-FFF2-40B4-BE49-F238E27FC236}">
                <a16:creationId xmlns:a16="http://schemas.microsoft.com/office/drawing/2014/main" id="{A776338E-F81C-1F26-34A8-6A14B6602B2A}"/>
              </a:ext>
            </a:extLst>
          </p:cNvPr>
          <p:cNvSpPr txBox="1"/>
          <p:nvPr/>
        </p:nvSpPr>
        <p:spPr>
          <a:xfrm>
            <a:off x="10224653" y="5405004"/>
            <a:ext cx="394660" cy="369332"/>
          </a:xfrm>
          <a:prstGeom prst="rect">
            <a:avLst/>
          </a:prstGeom>
          <a:noFill/>
        </p:spPr>
        <p:txBody>
          <a:bodyPr wrap="none" rtlCol="0">
            <a:spAutoFit/>
          </a:bodyPr>
          <a:lstStyle/>
          <a:p>
            <a:r>
              <a:rPr lang="en-US" dirty="0">
                <a:latin typeface="Helvetica Neue" panose="02000803000000090004" pitchFamily="2" charset="0"/>
              </a:rPr>
              <a:t>d)</a:t>
            </a:r>
            <a:endParaRPr lang="en-GB" dirty="0">
              <a:latin typeface="Helvetica Neue" panose="02000803000000090004" pitchFamily="2" charset="0"/>
            </a:endParaRPr>
          </a:p>
        </p:txBody>
      </p:sp>
      <p:sp>
        <p:nvSpPr>
          <p:cNvPr id="16" name="TextBox 15">
            <a:extLst>
              <a:ext uri="{FF2B5EF4-FFF2-40B4-BE49-F238E27FC236}">
                <a16:creationId xmlns:a16="http://schemas.microsoft.com/office/drawing/2014/main" id="{A8914185-6524-ABCE-4F9B-A91C1EE352A6}"/>
              </a:ext>
            </a:extLst>
          </p:cNvPr>
          <p:cNvSpPr txBox="1"/>
          <p:nvPr/>
        </p:nvSpPr>
        <p:spPr>
          <a:xfrm>
            <a:off x="8802101" y="6106279"/>
            <a:ext cx="386644" cy="369332"/>
          </a:xfrm>
          <a:prstGeom prst="rect">
            <a:avLst/>
          </a:prstGeom>
          <a:noFill/>
        </p:spPr>
        <p:txBody>
          <a:bodyPr wrap="none" rtlCol="0">
            <a:spAutoFit/>
          </a:bodyPr>
          <a:lstStyle/>
          <a:p>
            <a:r>
              <a:rPr lang="en-US" dirty="0">
                <a:latin typeface="Helvetica Neue" panose="02000803000000090004" pitchFamily="2" charset="0"/>
              </a:rPr>
              <a:t>e)</a:t>
            </a:r>
            <a:endParaRPr lang="en-GB" dirty="0">
              <a:latin typeface="Helvetica Neue" panose="02000803000000090004" pitchFamily="2" charset="0"/>
            </a:endParaRPr>
          </a:p>
        </p:txBody>
      </p:sp>
      <p:sp>
        <p:nvSpPr>
          <p:cNvPr id="17" name="TextBox 16">
            <a:extLst>
              <a:ext uri="{FF2B5EF4-FFF2-40B4-BE49-F238E27FC236}">
                <a16:creationId xmlns:a16="http://schemas.microsoft.com/office/drawing/2014/main" id="{F4E7955C-209F-CF61-D5C4-A536BDA1DC08}"/>
              </a:ext>
            </a:extLst>
          </p:cNvPr>
          <p:cNvSpPr txBox="1"/>
          <p:nvPr/>
        </p:nvSpPr>
        <p:spPr>
          <a:xfrm>
            <a:off x="10283685" y="6106279"/>
            <a:ext cx="330540" cy="369332"/>
          </a:xfrm>
          <a:prstGeom prst="rect">
            <a:avLst/>
          </a:prstGeom>
          <a:noFill/>
        </p:spPr>
        <p:txBody>
          <a:bodyPr wrap="none" rtlCol="0">
            <a:spAutoFit/>
          </a:bodyPr>
          <a:lstStyle/>
          <a:p>
            <a:r>
              <a:rPr lang="en-US" dirty="0">
                <a:latin typeface="Helvetica Neue" panose="02000803000000090004" pitchFamily="2" charset="0"/>
              </a:rPr>
              <a:t>f)</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BE0A7B-21C6-71FB-2E7A-52F99D3F489C}"/>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21" name="TextBox 20">
                <a:extLst>
                  <a:ext uri="{FF2B5EF4-FFF2-40B4-BE49-F238E27FC236}">
                    <a16:creationId xmlns:a16="http://schemas.microsoft.com/office/drawing/2014/main" id="{25BE0A7B-21C6-71FB-2E7A-52F99D3F489C}"/>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5226F94-08FF-94D7-7B83-8F1DE4EE3C18}"/>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2" name="TextBox 21">
                <a:extLst>
                  <a:ext uri="{FF2B5EF4-FFF2-40B4-BE49-F238E27FC236}">
                    <a16:creationId xmlns:a16="http://schemas.microsoft.com/office/drawing/2014/main" id="{E5226F94-08FF-94D7-7B83-8F1DE4EE3C18}"/>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12"/>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C2155F2-71D5-7464-537B-BB806F8247FA}"/>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23" name="TextBox 22">
                <a:extLst>
                  <a:ext uri="{FF2B5EF4-FFF2-40B4-BE49-F238E27FC236}">
                    <a16:creationId xmlns:a16="http://schemas.microsoft.com/office/drawing/2014/main" id="{DC2155F2-71D5-7464-537B-BB806F8247FA}"/>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13"/>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9833223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0763D-40BE-234B-F357-6A876DD167E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C3CE2EB-A516-D92D-EF63-8287CAD12726}"/>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A03B9E6C-2D50-4318-8439-072A6D5A17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5985553-9BC1-00AD-62F3-67C116D9CE77}"/>
                  </a:ext>
                </a:extLst>
              </p:cNvPr>
              <p:cNvSpPr txBox="1"/>
              <p:nvPr/>
            </p:nvSpPr>
            <p:spPr>
              <a:xfrm>
                <a:off x="4786041" y="3429000"/>
                <a:ext cx="7155180" cy="1200329"/>
              </a:xfrm>
              <a:prstGeom prst="rect">
                <a:avLst/>
              </a:prstGeom>
              <a:noFill/>
            </p:spPr>
            <p:txBody>
              <a:bodyPr wrap="square" rtlCol="0">
                <a:spAutoFit/>
              </a:bodyPr>
              <a:lstStyle/>
              <a:p>
                <a:r>
                  <a:rPr lang="en-US" dirty="0">
                    <a:latin typeface="Helvetica Neue" panose="02000803000000090004" pitchFamily="2" charset="0"/>
                  </a:rPr>
                  <a:t>Two ways to establish symmetry:</a:t>
                </a:r>
              </a:p>
              <a:p>
                <a:pPr marL="342900" indent="-342900">
                  <a:buAutoNum type="arabicParenR"/>
                </a:pPr>
                <a:r>
                  <a:rPr lang="en-US" dirty="0">
                    <a:latin typeface="Helvetica Neue" panose="02000803000000090004" pitchFamily="2" charset="0"/>
                  </a:rPr>
                  <a:t>Verify the criteria</a:t>
                </a:r>
                <a:r>
                  <a:rPr lang="en-US" dirty="0">
                    <a:latin typeface="Cambria Math" panose="02040503050406030204" pitchFamily="18" charset="0"/>
                    <a:ea typeface="Cambria Math" panose="02040503050406030204" pitchFamily="18" charset="0"/>
                  </a:rPr>
                  <a:t> </a:t>
                </a:r>
                <a14:m>
                  <m:oMath xmlns:m="http://schemas.openxmlformats.org/officeDocument/2006/math">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r>
                      <a:rPr lang="en-US" b="1"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a:latin typeface="Cambria Math" panose="02040503050406030204" pitchFamily="18" charset="0"/>
                            <a:ea typeface="Cambria Math" panose="02040503050406030204" pitchFamily="18" charset="0"/>
                          </a:rPr>
                          <m:t>γ</m:t>
                        </m:r>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Proof: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r>
                      <m:rPr>
                        <m:nor/>
                      </m:rPr>
                      <a:rPr lang="en-US" b="0" i="0" dirty="0" smtClean="0">
                        <a:latin typeface="Cambria Math" panose="02040503050406030204" pitchFamily="18" charset="0"/>
                        <a:ea typeface="Cambria Math" panose="02040503050406030204" pitchFamily="18" charset="0"/>
                      </a:rPr>
                      <m:t>, </m:t>
                    </m:r>
                    <m:acc>
                      <m:accPr>
                        <m:chr m:val="̇"/>
                        <m:ctrlPr>
                          <a:rPr lang="en-GB"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smtClean="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e>
                    </m:d>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acc>
                      <m:accPr>
                        <m:chr m:val="̇"/>
                        <m:ctrlPr>
                          <a:rPr lang="en-GB"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nor/>
                          </m:rPr>
                          <a:rPr lang="el-GR" dirty="0">
                            <a:latin typeface="Cambria Math" panose="02040503050406030204" pitchFamily="18" charset="0"/>
                            <a:ea typeface="Cambria Math" panose="02040503050406030204" pitchFamily="18" charset="0"/>
                          </a:rPr>
                          <m:t>γ</m:t>
                        </m:r>
                        <m:r>
                          <a:rPr lang="en-US" i="1">
                            <a:latin typeface="Cambria Math" panose="02040503050406030204" pitchFamily="18" charset="0"/>
                          </a:rPr>
                          <m:t>𝑥</m:t>
                        </m:r>
                      </m:e>
                    </m:d>
                  </m:oMath>
                </a14:m>
                <a:endParaRPr lang="en-US" dirty="0">
                  <a:latin typeface="Helvetica Neue" panose="02000803000000090004" pitchFamily="2" charset="0"/>
                </a:endParaRPr>
              </a:p>
              <a:p>
                <a:r>
                  <a:rPr lang="en-US" dirty="0">
                    <a:latin typeface="Helvetica Neue" panose="02000803000000090004" pitchFamily="2" charset="0"/>
                  </a:rPr>
                  <a:t>2) Just look at the vector field</a:t>
                </a:r>
              </a:p>
            </p:txBody>
          </p:sp>
        </mc:Choice>
        <mc:Fallback xmlns="">
          <p:sp>
            <p:nvSpPr>
              <p:cNvPr id="2" name="TextBox 1">
                <a:extLst>
                  <a:ext uri="{FF2B5EF4-FFF2-40B4-BE49-F238E27FC236}">
                    <a16:creationId xmlns:a16="http://schemas.microsoft.com/office/drawing/2014/main" id="{75985553-9BC1-00AD-62F3-67C116D9CE77}"/>
                  </a:ext>
                </a:extLst>
              </p:cNvPr>
              <p:cNvSpPr txBox="1">
                <a:spLocks noRot="1" noChangeAspect="1" noMove="1" noResize="1" noEditPoints="1" noAdjustHandles="1" noChangeArrowheads="1" noChangeShapeType="1" noTextEdit="1"/>
              </p:cNvSpPr>
              <p:nvPr/>
            </p:nvSpPr>
            <p:spPr>
              <a:xfrm>
                <a:off x="4786041" y="3429000"/>
                <a:ext cx="7155180" cy="1200329"/>
              </a:xfrm>
              <a:prstGeom prst="rect">
                <a:avLst/>
              </a:prstGeom>
              <a:blipFill>
                <a:blip r:embed="rId4"/>
                <a:stretch>
                  <a:fillRect l="-681" t="-3061" b="-7143"/>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C21DB98-DE7F-58CE-663D-3C4F4657B1BA}"/>
              </a:ext>
            </a:extLst>
          </p:cNvPr>
          <p:cNvSpPr txBox="1"/>
          <p:nvPr/>
        </p:nvSpPr>
        <p:spPr>
          <a:xfrm>
            <a:off x="4786041" y="5238748"/>
            <a:ext cx="3489657" cy="646331"/>
          </a:xfrm>
          <a:prstGeom prst="rect">
            <a:avLst/>
          </a:prstGeom>
          <a:noFill/>
        </p:spPr>
        <p:txBody>
          <a:bodyPr wrap="square" rtlCol="0">
            <a:spAutoFit/>
          </a:bodyPr>
          <a:lstStyle/>
          <a:p>
            <a:r>
              <a:rPr lang="en-US" dirty="0">
                <a:latin typeface="Helvetica Neue" panose="02000803000000090004" pitchFamily="2" charset="0"/>
              </a:rPr>
              <a:t>Under what transformation(s) is the system equivariant: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BF729F-A67F-16A5-D8AB-869B0A2A2FCC}"/>
                  </a:ext>
                </a:extLst>
              </p:cNvPr>
              <p:cNvSpPr txBox="1"/>
              <p:nvPr/>
            </p:nvSpPr>
            <p:spPr>
              <a:xfrm>
                <a:off x="9114882" y="4657434"/>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4" name="TextBox 3">
                <a:extLst>
                  <a:ext uri="{FF2B5EF4-FFF2-40B4-BE49-F238E27FC236}">
                    <a16:creationId xmlns:a16="http://schemas.microsoft.com/office/drawing/2014/main" id="{39BF729F-A67F-16A5-D8AB-869B0A2A2FCC}"/>
                  </a:ext>
                </a:extLst>
              </p:cNvPr>
              <p:cNvSpPr txBox="1">
                <a:spLocks noRot="1" noChangeAspect="1" noMove="1" noResize="1" noEditPoints="1" noAdjustHandles="1" noChangeArrowheads="1" noChangeShapeType="1" noTextEdit="1"/>
              </p:cNvSpPr>
              <p:nvPr/>
            </p:nvSpPr>
            <p:spPr>
              <a:xfrm>
                <a:off x="9114882" y="4657434"/>
                <a:ext cx="933269" cy="4619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F68DDF-0AC6-3534-09D4-17D9185B520E}"/>
                  </a:ext>
                </a:extLst>
              </p:cNvPr>
              <p:cNvSpPr txBox="1"/>
              <p:nvPr/>
            </p:nvSpPr>
            <p:spPr>
              <a:xfrm>
                <a:off x="10614225" y="5359607"/>
                <a:ext cx="93326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5" name="TextBox 4">
                <a:extLst>
                  <a:ext uri="{FF2B5EF4-FFF2-40B4-BE49-F238E27FC236}">
                    <a16:creationId xmlns:a16="http://schemas.microsoft.com/office/drawing/2014/main" id="{5AF68DDF-0AC6-3534-09D4-17D9185B520E}"/>
                  </a:ext>
                </a:extLst>
              </p:cNvPr>
              <p:cNvSpPr txBox="1">
                <a:spLocks noRot="1" noChangeAspect="1" noMove="1" noResize="1" noEditPoints="1" noAdjustHandles="1" noChangeArrowheads="1" noChangeShapeType="1" noTextEdit="1"/>
              </p:cNvSpPr>
              <p:nvPr/>
            </p:nvSpPr>
            <p:spPr>
              <a:xfrm>
                <a:off x="10614225" y="5359607"/>
                <a:ext cx="933268" cy="46192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B21612-C480-7218-5250-A9DD3584618F}"/>
                  </a:ext>
                </a:extLst>
              </p:cNvPr>
              <p:cNvSpPr txBox="1"/>
              <p:nvPr/>
            </p:nvSpPr>
            <p:spPr>
              <a:xfrm>
                <a:off x="9157894" y="5366562"/>
                <a:ext cx="760144"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solidFill>
                                <a:schemeClr val="accent6">
                                  <a:lumMod val="75000"/>
                                </a:schemeClr>
                              </a:solidFill>
                              <a:latin typeface="Cambria Math" panose="02040503050406030204" pitchFamily="18" charset="0"/>
                            </a:rPr>
                          </m:ctrlPr>
                        </m:dPr>
                        <m:e>
                          <m:m>
                            <m:mPr>
                              <m:mcs>
                                <m:mc>
                                  <m:mcPr>
                                    <m:count m:val="2"/>
                                    <m:mcJc m:val="center"/>
                                  </m:mcPr>
                                </m:mc>
                              </m:mcs>
                              <m:ctrlPr>
                                <a:rPr lang="en-GB" i="1" smtClean="0">
                                  <a:solidFill>
                                    <a:schemeClr val="accent6">
                                      <a:lumMod val="75000"/>
                                    </a:schemeClr>
                                  </a:solidFill>
                                  <a:latin typeface="Cambria Math" panose="02040503050406030204" pitchFamily="18" charset="0"/>
                                </a:rPr>
                              </m:ctrlPr>
                            </m:mPr>
                            <m:mr>
                              <m:e>
                                <m:r>
                                  <a:rPr lang="en-US" b="0" i="1" smtClean="0">
                                    <a:solidFill>
                                      <a:schemeClr val="accent6">
                                        <a:lumMod val="75000"/>
                                      </a:schemeClr>
                                    </a:solidFill>
                                    <a:latin typeface="Cambria Math" panose="02040503050406030204" pitchFamily="18" charset="0"/>
                                  </a:rPr>
                                  <m:t>0</m:t>
                                </m:r>
                              </m:e>
                              <m:e>
                                <m:r>
                                  <a:rPr lang="en-US" b="0" i="1" smtClean="0">
                                    <a:solidFill>
                                      <a:schemeClr val="accent6">
                                        <a:lumMod val="75000"/>
                                      </a:schemeClr>
                                    </a:solidFill>
                                    <a:latin typeface="Cambria Math" panose="02040503050406030204" pitchFamily="18" charset="0"/>
                                  </a:rPr>
                                  <m:t>1</m:t>
                                </m:r>
                              </m:e>
                            </m:mr>
                            <m:mr>
                              <m:e>
                                <m:r>
                                  <a:rPr lang="en-US" b="0" i="1" smtClean="0">
                                    <a:solidFill>
                                      <a:schemeClr val="accent6">
                                        <a:lumMod val="75000"/>
                                      </a:schemeClr>
                                    </a:solidFill>
                                    <a:latin typeface="Cambria Math" panose="02040503050406030204" pitchFamily="18" charset="0"/>
                                  </a:rPr>
                                  <m:t>1</m:t>
                                </m:r>
                              </m:e>
                              <m:e>
                                <m:r>
                                  <a:rPr lang="en-US" b="0" i="1" smtClean="0">
                                    <a:solidFill>
                                      <a:schemeClr val="accent6">
                                        <a:lumMod val="75000"/>
                                      </a:schemeClr>
                                    </a:solidFill>
                                    <a:latin typeface="Cambria Math" panose="02040503050406030204" pitchFamily="18" charset="0"/>
                                  </a:rPr>
                                  <m:t>0</m:t>
                                </m:r>
                              </m:e>
                            </m:mr>
                          </m:m>
                        </m:e>
                      </m:d>
                    </m:oMath>
                  </m:oMathPara>
                </a14:m>
                <a:endParaRPr lang="en-GB" dirty="0">
                  <a:solidFill>
                    <a:schemeClr val="accent6">
                      <a:lumMod val="75000"/>
                    </a:schemeClr>
                  </a:solidFill>
                </a:endParaRPr>
              </a:p>
            </p:txBody>
          </p:sp>
        </mc:Choice>
        <mc:Fallback xmlns="">
          <p:sp>
            <p:nvSpPr>
              <p:cNvPr id="8" name="TextBox 7">
                <a:extLst>
                  <a:ext uri="{FF2B5EF4-FFF2-40B4-BE49-F238E27FC236}">
                    <a16:creationId xmlns:a16="http://schemas.microsoft.com/office/drawing/2014/main" id="{F0B21612-C480-7218-5250-A9DD3584618F}"/>
                  </a:ext>
                </a:extLst>
              </p:cNvPr>
              <p:cNvSpPr txBox="1">
                <a:spLocks noRot="1" noChangeAspect="1" noMove="1" noResize="1" noEditPoints="1" noAdjustHandles="1" noChangeArrowheads="1" noChangeShapeType="1" noTextEdit="1"/>
              </p:cNvSpPr>
              <p:nvPr/>
            </p:nvSpPr>
            <p:spPr>
              <a:xfrm>
                <a:off x="9157894" y="5366562"/>
                <a:ext cx="760144" cy="46012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636A5F-1C87-26DB-2279-5C595D07CA39}"/>
                  </a:ext>
                </a:extLst>
              </p:cNvPr>
              <p:cNvSpPr txBox="1"/>
              <p:nvPr/>
            </p:nvSpPr>
            <p:spPr>
              <a:xfrm>
                <a:off x="10614226" y="4657434"/>
                <a:ext cx="110639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solidFill>
                                <a:schemeClr val="accent6">
                                  <a:lumMod val="75000"/>
                                </a:schemeClr>
                              </a:solidFill>
                              <a:latin typeface="Cambria Math" panose="02040503050406030204" pitchFamily="18" charset="0"/>
                            </a:rPr>
                          </m:ctrlPr>
                        </m:dPr>
                        <m:e>
                          <m:m>
                            <m:mPr>
                              <m:mcs>
                                <m:mc>
                                  <m:mcPr>
                                    <m:count m:val="2"/>
                                    <m:mcJc m:val="center"/>
                                  </m:mcPr>
                                </m:mc>
                              </m:mcs>
                              <m:ctrlPr>
                                <a:rPr lang="en-GB" i="1" smtClean="0">
                                  <a:solidFill>
                                    <a:schemeClr val="accent6">
                                      <a:lumMod val="75000"/>
                                    </a:schemeClr>
                                  </a:solidFill>
                                  <a:latin typeface="Cambria Math" panose="02040503050406030204" pitchFamily="18" charset="0"/>
                                </a:rPr>
                              </m:ctrlPr>
                            </m:mPr>
                            <m:mr>
                              <m:e>
                                <m:r>
                                  <m:rPr>
                                    <m:brk m:alnAt="7"/>
                                  </m:rP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1</m:t>
                                </m:r>
                              </m:e>
                              <m:e>
                                <m:r>
                                  <a:rPr lang="en-US" b="0" i="1" smtClean="0">
                                    <a:solidFill>
                                      <a:schemeClr val="accent6">
                                        <a:lumMod val="75000"/>
                                      </a:schemeClr>
                                    </a:solidFill>
                                    <a:latin typeface="Cambria Math" panose="02040503050406030204" pitchFamily="18" charset="0"/>
                                  </a:rPr>
                                  <m:t>0</m:t>
                                </m:r>
                              </m:e>
                            </m:mr>
                            <m:mr>
                              <m:e>
                                <m:r>
                                  <a:rPr lang="en-US" b="0" i="1" smtClean="0">
                                    <a:solidFill>
                                      <a:schemeClr val="accent6">
                                        <a:lumMod val="75000"/>
                                      </a:schemeClr>
                                    </a:solidFill>
                                    <a:latin typeface="Cambria Math" panose="02040503050406030204" pitchFamily="18" charset="0"/>
                                  </a:rPr>
                                  <m:t>0</m:t>
                                </m:r>
                              </m:e>
                              <m:e>
                                <m:r>
                                  <a:rPr lang="en-US" b="0" i="1" smtClean="0">
                                    <a:solidFill>
                                      <a:schemeClr val="accent6">
                                        <a:lumMod val="75000"/>
                                      </a:schemeClr>
                                    </a:solidFill>
                                    <a:latin typeface="Cambria Math" panose="02040503050406030204" pitchFamily="18" charset="0"/>
                                  </a:rPr>
                                  <m:t>−1</m:t>
                                </m:r>
                              </m:e>
                            </m:mr>
                          </m:m>
                        </m:e>
                      </m:d>
                    </m:oMath>
                  </m:oMathPara>
                </a14:m>
                <a:endParaRPr lang="en-GB" dirty="0">
                  <a:solidFill>
                    <a:schemeClr val="accent6">
                      <a:lumMod val="75000"/>
                    </a:schemeClr>
                  </a:solidFill>
                </a:endParaRPr>
              </a:p>
            </p:txBody>
          </p:sp>
        </mc:Choice>
        <mc:Fallback xmlns="">
          <p:sp>
            <p:nvSpPr>
              <p:cNvPr id="9" name="TextBox 8">
                <a:extLst>
                  <a:ext uri="{FF2B5EF4-FFF2-40B4-BE49-F238E27FC236}">
                    <a16:creationId xmlns:a16="http://schemas.microsoft.com/office/drawing/2014/main" id="{A8636A5F-1C87-26DB-2279-5C595D07CA39}"/>
                  </a:ext>
                </a:extLst>
              </p:cNvPr>
              <p:cNvSpPr txBox="1">
                <a:spLocks noRot="1" noChangeAspect="1" noMove="1" noResize="1" noEditPoints="1" noAdjustHandles="1" noChangeArrowheads="1" noChangeShapeType="1" noTextEdit="1"/>
              </p:cNvSpPr>
              <p:nvPr/>
            </p:nvSpPr>
            <p:spPr>
              <a:xfrm>
                <a:off x="10614226" y="4657434"/>
                <a:ext cx="1106393" cy="461921"/>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A73BF7-EEE4-C051-8DF9-AD36B3D5E8F2}"/>
                  </a:ext>
                </a:extLst>
              </p:cNvPr>
              <p:cNvSpPr txBox="1"/>
              <p:nvPr/>
            </p:nvSpPr>
            <p:spPr>
              <a:xfrm>
                <a:off x="9114882" y="6073895"/>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10" name="TextBox 9">
                <a:extLst>
                  <a:ext uri="{FF2B5EF4-FFF2-40B4-BE49-F238E27FC236}">
                    <a16:creationId xmlns:a16="http://schemas.microsoft.com/office/drawing/2014/main" id="{5DA73BF7-EEE4-C051-8DF9-AD36B3D5E8F2}"/>
                  </a:ext>
                </a:extLst>
              </p:cNvPr>
              <p:cNvSpPr txBox="1">
                <a:spLocks noRot="1" noChangeAspect="1" noMove="1" noResize="1" noEditPoints="1" noAdjustHandles="1" noChangeArrowheads="1" noChangeShapeType="1" noTextEdit="1"/>
              </p:cNvSpPr>
              <p:nvPr/>
            </p:nvSpPr>
            <p:spPr>
              <a:xfrm>
                <a:off x="9114882" y="6073895"/>
                <a:ext cx="933269" cy="461921"/>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B845EB0-9DF8-65B6-6287-93C25D5A99E9}"/>
                  </a:ext>
                </a:extLst>
              </p:cNvPr>
              <p:cNvSpPr txBox="1"/>
              <p:nvPr/>
            </p:nvSpPr>
            <p:spPr>
              <a:xfrm>
                <a:off x="10614225" y="6059985"/>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11" name="TextBox 10">
                <a:extLst>
                  <a:ext uri="{FF2B5EF4-FFF2-40B4-BE49-F238E27FC236}">
                    <a16:creationId xmlns:a16="http://schemas.microsoft.com/office/drawing/2014/main" id="{0B845EB0-9DF8-65B6-6287-93C25D5A99E9}"/>
                  </a:ext>
                </a:extLst>
              </p:cNvPr>
              <p:cNvSpPr txBox="1">
                <a:spLocks noRot="1" noChangeAspect="1" noMove="1" noResize="1" noEditPoints="1" noAdjustHandles="1" noChangeArrowheads="1" noChangeShapeType="1" noTextEdit="1"/>
              </p:cNvSpPr>
              <p:nvPr/>
            </p:nvSpPr>
            <p:spPr>
              <a:xfrm>
                <a:off x="10614225" y="6059985"/>
                <a:ext cx="933269" cy="461921"/>
              </a:xfrm>
              <a:prstGeom prst="rect">
                <a:avLst/>
              </a:prstGeom>
              <a:blipFill>
                <a:blip r:embed="rId10"/>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4DBA35C9-7D88-9A50-2566-A6D054EC0F1C}"/>
              </a:ext>
            </a:extLst>
          </p:cNvPr>
          <p:cNvSpPr txBox="1"/>
          <p:nvPr/>
        </p:nvSpPr>
        <p:spPr>
          <a:xfrm>
            <a:off x="8776142" y="4702831"/>
            <a:ext cx="386644" cy="369332"/>
          </a:xfrm>
          <a:prstGeom prst="rect">
            <a:avLst/>
          </a:prstGeom>
          <a:noFill/>
        </p:spPr>
        <p:txBody>
          <a:bodyPr wrap="none" rtlCol="0">
            <a:spAutoFit/>
          </a:bodyPr>
          <a:lstStyle/>
          <a:p>
            <a:r>
              <a:rPr lang="en-US" dirty="0">
                <a:latin typeface="Helvetica Neue" panose="02000803000000090004" pitchFamily="2" charset="0"/>
              </a:rPr>
              <a:t>a)</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EA704900-10B3-11FA-4237-14074D3CB075}"/>
              </a:ext>
            </a:extLst>
          </p:cNvPr>
          <p:cNvSpPr txBox="1"/>
          <p:nvPr/>
        </p:nvSpPr>
        <p:spPr>
          <a:xfrm>
            <a:off x="10247595" y="4702831"/>
            <a:ext cx="394660" cy="369332"/>
          </a:xfrm>
          <a:prstGeom prst="rect">
            <a:avLst/>
          </a:prstGeom>
          <a:noFill/>
        </p:spPr>
        <p:txBody>
          <a:bodyPr wrap="none" rtlCol="0">
            <a:spAutoFit/>
          </a:bodyPr>
          <a:lstStyle/>
          <a:p>
            <a:r>
              <a:rPr lang="en-US" dirty="0">
                <a:solidFill>
                  <a:schemeClr val="accent6">
                    <a:lumMod val="75000"/>
                  </a:schemeClr>
                </a:solidFill>
                <a:latin typeface="Helvetica Neue" panose="02000803000000090004" pitchFamily="2" charset="0"/>
              </a:rPr>
              <a:t>b)</a:t>
            </a:r>
            <a:endParaRPr lang="en-GB" dirty="0">
              <a:solidFill>
                <a:schemeClr val="accent6">
                  <a:lumMod val="75000"/>
                </a:schemeClr>
              </a:solidFill>
              <a:latin typeface="Helvetica Neue" panose="02000803000000090004" pitchFamily="2" charset="0"/>
            </a:endParaRPr>
          </a:p>
        </p:txBody>
      </p:sp>
      <p:sp>
        <p:nvSpPr>
          <p:cNvPr id="14" name="TextBox 13">
            <a:extLst>
              <a:ext uri="{FF2B5EF4-FFF2-40B4-BE49-F238E27FC236}">
                <a16:creationId xmlns:a16="http://schemas.microsoft.com/office/drawing/2014/main" id="{E6C4134A-6926-AC91-C466-C7F981614690}"/>
              </a:ext>
            </a:extLst>
          </p:cNvPr>
          <p:cNvSpPr txBox="1"/>
          <p:nvPr/>
        </p:nvSpPr>
        <p:spPr>
          <a:xfrm>
            <a:off x="8776142" y="5405004"/>
            <a:ext cx="386644" cy="369332"/>
          </a:xfrm>
          <a:prstGeom prst="rect">
            <a:avLst/>
          </a:prstGeom>
          <a:noFill/>
        </p:spPr>
        <p:txBody>
          <a:bodyPr wrap="none" rtlCol="0">
            <a:spAutoFit/>
          </a:bodyPr>
          <a:lstStyle/>
          <a:p>
            <a:r>
              <a:rPr lang="en-US" dirty="0">
                <a:solidFill>
                  <a:schemeClr val="accent6">
                    <a:lumMod val="75000"/>
                  </a:schemeClr>
                </a:solidFill>
                <a:latin typeface="Helvetica Neue" panose="02000803000000090004" pitchFamily="2" charset="0"/>
              </a:rPr>
              <a:t>c)</a:t>
            </a:r>
            <a:endParaRPr lang="en-GB" dirty="0">
              <a:solidFill>
                <a:schemeClr val="accent6">
                  <a:lumMod val="75000"/>
                </a:schemeClr>
              </a:solidFill>
              <a:latin typeface="Helvetica Neue" panose="02000803000000090004" pitchFamily="2" charset="0"/>
            </a:endParaRPr>
          </a:p>
        </p:txBody>
      </p:sp>
      <p:sp>
        <p:nvSpPr>
          <p:cNvPr id="15" name="TextBox 14">
            <a:extLst>
              <a:ext uri="{FF2B5EF4-FFF2-40B4-BE49-F238E27FC236}">
                <a16:creationId xmlns:a16="http://schemas.microsoft.com/office/drawing/2014/main" id="{8FB0DB3F-60F8-F2AD-A872-1244664B7E7C}"/>
              </a:ext>
            </a:extLst>
          </p:cNvPr>
          <p:cNvSpPr txBox="1"/>
          <p:nvPr/>
        </p:nvSpPr>
        <p:spPr>
          <a:xfrm>
            <a:off x="10224653" y="5405004"/>
            <a:ext cx="394660" cy="369332"/>
          </a:xfrm>
          <a:prstGeom prst="rect">
            <a:avLst/>
          </a:prstGeom>
          <a:noFill/>
        </p:spPr>
        <p:txBody>
          <a:bodyPr wrap="none" rtlCol="0">
            <a:spAutoFit/>
          </a:bodyPr>
          <a:lstStyle/>
          <a:p>
            <a:r>
              <a:rPr lang="en-US" dirty="0">
                <a:latin typeface="Helvetica Neue" panose="02000803000000090004" pitchFamily="2" charset="0"/>
              </a:rPr>
              <a:t>d)</a:t>
            </a:r>
            <a:endParaRPr lang="en-GB" dirty="0">
              <a:latin typeface="Helvetica Neue" panose="02000803000000090004" pitchFamily="2" charset="0"/>
            </a:endParaRPr>
          </a:p>
        </p:txBody>
      </p:sp>
      <p:sp>
        <p:nvSpPr>
          <p:cNvPr id="16" name="TextBox 15">
            <a:extLst>
              <a:ext uri="{FF2B5EF4-FFF2-40B4-BE49-F238E27FC236}">
                <a16:creationId xmlns:a16="http://schemas.microsoft.com/office/drawing/2014/main" id="{E08FBCF2-9250-CA1C-9876-DD59665BDBE1}"/>
              </a:ext>
            </a:extLst>
          </p:cNvPr>
          <p:cNvSpPr txBox="1"/>
          <p:nvPr/>
        </p:nvSpPr>
        <p:spPr>
          <a:xfrm>
            <a:off x="8802101" y="6106279"/>
            <a:ext cx="386644" cy="369332"/>
          </a:xfrm>
          <a:prstGeom prst="rect">
            <a:avLst/>
          </a:prstGeom>
          <a:noFill/>
        </p:spPr>
        <p:txBody>
          <a:bodyPr wrap="none" rtlCol="0">
            <a:spAutoFit/>
          </a:bodyPr>
          <a:lstStyle/>
          <a:p>
            <a:r>
              <a:rPr lang="en-US" dirty="0">
                <a:latin typeface="Helvetica Neue" panose="02000803000000090004" pitchFamily="2" charset="0"/>
              </a:rPr>
              <a:t>e)</a:t>
            </a:r>
            <a:endParaRPr lang="en-GB" dirty="0">
              <a:latin typeface="Helvetica Neue" panose="02000803000000090004" pitchFamily="2" charset="0"/>
            </a:endParaRPr>
          </a:p>
        </p:txBody>
      </p:sp>
      <p:sp>
        <p:nvSpPr>
          <p:cNvPr id="17" name="TextBox 16">
            <a:extLst>
              <a:ext uri="{FF2B5EF4-FFF2-40B4-BE49-F238E27FC236}">
                <a16:creationId xmlns:a16="http://schemas.microsoft.com/office/drawing/2014/main" id="{62B828DD-7913-652B-2082-6CCAF564CFF9}"/>
              </a:ext>
            </a:extLst>
          </p:cNvPr>
          <p:cNvSpPr txBox="1"/>
          <p:nvPr/>
        </p:nvSpPr>
        <p:spPr>
          <a:xfrm>
            <a:off x="10283685" y="6106279"/>
            <a:ext cx="330540" cy="369332"/>
          </a:xfrm>
          <a:prstGeom prst="rect">
            <a:avLst/>
          </a:prstGeom>
          <a:noFill/>
        </p:spPr>
        <p:txBody>
          <a:bodyPr wrap="none" rtlCol="0">
            <a:spAutoFit/>
          </a:bodyPr>
          <a:lstStyle/>
          <a:p>
            <a:r>
              <a:rPr lang="en-US" dirty="0">
                <a:latin typeface="Helvetica Neue" panose="02000803000000090004" pitchFamily="2" charset="0"/>
              </a:rPr>
              <a:t>f)</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1212F76-1CBA-35B2-8672-D968B17A01BC}"/>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21" name="TextBox 20">
                <a:extLst>
                  <a:ext uri="{FF2B5EF4-FFF2-40B4-BE49-F238E27FC236}">
                    <a16:creationId xmlns:a16="http://schemas.microsoft.com/office/drawing/2014/main" id="{31212F76-1CBA-35B2-8672-D968B17A01BC}"/>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1C9BC12-E6A4-8F87-422B-DC196630953A}"/>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2" name="TextBox 21">
                <a:extLst>
                  <a:ext uri="{FF2B5EF4-FFF2-40B4-BE49-F238E27FC236}">
                    <a16:creationId xmlns:a16="http://schemas.microsoft.com/office/drawing/2014/main" id="{51C9BC12-E6A4-8F87-422B-DC196630953A}"/>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12"/>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DCA0627-D087-B85A-BBBE-237C53804505}"/>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23" name="TextBox 22">
                <a:extLst>
                  <a:ext uri="{FF2B5EF4-FFF2-40B4-BE49-F238E27FC236}">
                    <a16:creationId xmlns:a16="http://schemas.microsoft.com/office/drawing/2014/main" id="{0DCA0627-D087-B85A-BBBE-237C53804505}"/>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13"/>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5733616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AE5B-82E4-D530-AE0D-37289059F25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5F81D9-90FE-27ED-A1AC-78D108B9E53B}"/>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23441C92-BC99-BFDA-190A-E5D9A6DD02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p:sp>
        <p:nvSpPr>
          <p:cNvPr id="3" name="TextBox 2">
            <a:extLst>
              <a:ext uri="{FF2B5EF4-FFF2-40B4-BE49-F238E27FC236}">
                <a16:creationId xmlns:a16="http://schemas.microsoft.com/office/drawing/2014/main" id="{7A1E3DB7-32FB-021A-15EB-DF60F4A75BC5}"/>
              </a:ext>
            </a:extLst>
          </p:cNvPr>
          <p:cNvSpPr txBox="1"/>
          <p:nvPr/>
        </p:nvSpPr>
        <p:spPr>
          <a:xfrm>
            <a:off x="4786041" y="5238748"/>
            <a:ext cx="3489657" cy="646331"/>
          </a:xfrm>
          <a:prstGeom prst="rect">
            <a:avLst/>
          </a:prstGeom>
          <a:noFill/>
        </p:spPr>
        <p:txBody>
          <a:bodyPr wrap="square" rtlCol="0">
            <a:spAutoFit/>
          </a:bodyPr>
          <a:lstStyle/>
          <a:p>
            <a:r>
              <a:rPr lang="en-US" dirty="0">
                <a:latin typeface="Helvetica Neue" panose="02000803000000090004" pitchFamily="2" charset="0"/>
              </a:rPr>
              <a:t>Under what transformation(s) is the system equivariant: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38CA93-131E-DAF4-C661-27A51D975AEC}"/>
                  </a:ext>
                </a:extLst>
              </p:cNvPr>
              <p:cNvSpPr txBox="1"/>
              <p:nvPr/>
            </p:nvSpPr>
            <p:spPr>
              <a:xfrm>
                <a:off x="9114882" y="4657434"/>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4" name="TextBox 3">
                <a:extLst>
                  <a:ext uri="{FF2B5EF4-FFF2-40B4-BE49-F238E27FC236}">
                    <a16:creationId xmlns:a16="http://schemas.microsoft.com/office/drawing/2014/main" id="{8238CA93-131E-DAF4-C661-27A51D975AEC}"/>
                  </a:ext>
                </a:extLst>
              </p:cNvPr>
              <p:cNvSpPr txBox="1">
                <a:spLocks noRot="1" noChangeAspect="1" noMove="1" noResize="1" noEditPoints="1" noAdjustHandles="1" noChangeArrowheads="1" noChangeShapeType="1" noTextEdit="1"/>
              </p:cNvSpPr>
              <p:nvPr/>
            </p:nvSpPr>
            <p:spPr>
              <a:xfrm>
                <a:off x="9114882" y="4657434"/>
                <a:ext cx="933269" cy="46192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021195-6FE0-C6EA-7C64-68796CFE7459}"/>
                  </a:ext>
                </a:extLst>
              </p:cNvPr>
              <p:cNvSpPr txBox="1"/>
              <p:nvPr/>
            </p:nvSpPr>
            <p:spPr>
              <a:xfrm>
                <a:off x="10614225" y="5359607"/>
                <a:ext cx="93326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dirty="0"/>
              </a:p>
            </p:txBody>
          </p:sp>
        </mc:Choice>
        <mc:Fallback xmlns="">
          <p:sp>
            <p:nvSpPr>
              <p:cNvPr id="5" name="TextBox 4">
                <a:extLst>
                  <a:ext uri="{FF2B5EF4-FFF2-40B4-BE49-F238E27FC236}">
                    <a16:creationId xmlns:a16="http://schemas.microsoft.com/office/drawing/2014/main" id="{EB021195-6FE0-C6EA-7C64-68796CFE7459}"/>
                  </a:ext>
                </a:extLst>
              </p:cNvPr>
              <p:cNvSpPr txBox="1">
                <a:spLocks noRot="1" noChangeAspect="1" noMove="1" noResize="1" noEditPoints="1" noAdjustHandles="1" noChangeArrowheads="1" noChangeShapeType="1" noTextEdit="1"/>
              </p:cNvSpPr>
              <p:nvPr/>
            </p:nvSpPr>
            <p:spPr>
              <a:xfrm>
                <a:off x="10614225" y="5359607"/>
                <a:ext cx="933268" cy="46192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D195B5-C971-2B66-5B06-C70C13285D04}"/>
                  </a:ext>
                </a:extLst>
              </p:cNvPr>
              <p:cNvSpPr txBox="1"/>
              <p:nvPr/>
            </p:nvSpPr>
            <p:spPr>
              <a:xfrm>
                <a:off x="9157894" y="5366562"/>
                <a:ext cx="760144"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solidFill>
                                <a:schemeClr val="accent6">
                                  <a:lumMod val="75000"/>
                                </a:schemeClr>
                              </a:solidFill>
                              <a:latin typeface="Cambria Math" panose="02040503050406030204" pitchFamily="18" charset="0"/>
                            </a:rPr>
                          </m:ctrlPr>
                        </m:dPr>
                        <m:e>
                          <m:m>
                            <m:mPr>
                              <m:mcs>
                                <m:mc>
                                  <m:mcPr>
                                    <m:count m:val="2"/>
                                    <m:mcJc m:val="center"/>
                                  </m:mcPr>
                                </m:mc>
                              </m:mcs>
                              <m:ctrlPr>
                                <a:rPr lang="en-GB" i="1" smtClean="0">
                                  <a:solidFill>
                                    <a:schemeClr val="accent6">
                                      <a:lumMod val="75000"/>
                                    </a:schemeClr>
                                  </a:solidFill>
                                  <a:latin typeface="Cambria Math" panose="02040503050406030204" pitchFamily="18" charset="0"/>
                                </a:rPr>
                              </m:ctrlPr>
                            </m:mPr>
                            <m:mr>
                              <m:e>
                                <m:r>
                                  <a:rPr lang="en-US" b="0" i="1" smtClean="0">
                                    <a:solidFill>
                                      <a:schemeClr val="accent6">
                                        <a:lumMod val="75000"/>
                                      </a:schemeClr>
                                    </a:solidFill>
                                    <a:latin typeface="Cambria Math" panose="02040503050406030204" pitchFamily="18" charset="0"/>
                                  </a:rPr>
                                  <m:t>0</m:t>
                                </m:r>
                              </m:e>
                              <m:e>
                                <m:r>
                                  <a:rPr lang="en-US" b="0" i="1" smtClean="0">
                                    <a:solidFill>
                                      <a:schemeClr val="accent6">
                                        <a:lumMod val="75000"/>
                                      </a:schemeClr>
                                    </a:solidFill>
                                    <a:latin typeface="Cambria Math" panose="02040503050406030204" pitchFamily="18" charset="0"/>
                                  </a:rPr>
                                  <m:t>1</m:t>
                                </m:r>
                              </m:e>
                            </m:mr>
                            <m:mr>
                              <m:e>
                                <m:r>
                                  <a:rPr lang="en-US" b="0" i="1" smtClean="0">
                                    <a:solidFill>
                                      <a:schemeClr val="accent6">
                                        <a:lumMod val="75000"/>
                                      </a:schemeClr>
                                    </a:solidFill>
                                    <a:latin typeface="Cambria Math" panose="02040503050406030204" pitchFamily="18" charset="0"/>
                                  </a:rPr>
                                  <m:t>1</m:t>
                                </m:r>
                              </m:e>
                              <m:e>
                                <m:r>
                                  <a:rPr lang="en-US" b="0" i="1" smtClean="0">
                                    <a:solidFill>
                                      <a:schemeClr val="accent6">
                                        <a:lumMod val="75000"/>
                                      </a:schemeClr>
                                    </a:solidFill>
                                    <a:latin typeface="Cambria Math" panose="02040503050406030204" pitchFamily="18" charset="0"/>
                                  </a:rPr>
                                  <m:t>0</m:t>
                                </m:r>
                              </m:e>
                            </m:mr>
                          </m:m>
                        </m:e>
                      </m:d>
                    </m:oMath>
                  </m:oMathPara>
                </a14:m>
                <a:endParaRPr lang="en-GB" dirty="0">
                  <a:solidFill>
                    <a:schemeClr val="accent6">
                      <a:lumMod val="75000"/>
                    </a:schemeClr>
                  </a:solidFill>
                </a:endParaRPr>
              </a:p>
            </p:txBody>
          </p:sp>
        </mc:Choice>
        <mc:Fallback xmlns="">
          <p:sp>
            <p:nvSpPr>
              <p:cNvPr id="8" name="TextBox 7">
                <a:extLst>
                  <a:ext uri="{FF2B5EF4-FFF2-40B4-BE49-F238E27FC236}">
                    <a16:creationId xmlns:a16="http://schemas.microsoft.com/office/drawing/2014/main" id="{EFD195B5-C971-2B66-5B06-C70C13285D04}"/>
                  </a:ext>
                </a:extLst>
              </p:cNvPr>
              <p:cNvSpPr txBox="1">
                <a:spLocks noRot="1" noChangeAspect="1" noMove="1" noResize="1" noEditPoints="1" noAdjustHandles="1" noChangeArrowheads="1" noChangeShapeType="1" noTextEdit="1"/>
              </p:cNvSpPr>
              <p:nvPr/>
            </p:nvSpPr>
            <p:spPr>
              <a:xfrm>
                <a:off x="9157894" y="5366562"/>
                <a:ext cx="760144" cy="46012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4B63E3-0CA4-6E50-E70D-8338B4650024}"/>
                  </a:ext>
                </a:extLst>
              </p:cNvPr>
              <p:cNvSpPr txBox="1"/>
              <p:nvPr/>
            </p:nvSpPr>
            <p:spPr>
              <a:xfrm>
                <a:off x="10614226" y="4657434"/>
                <a:ext cx="1106393"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solidFill>
                                <a:schemeClr val="accent6">
                                  <a:lumMod val="75000"/>
                                </a:schemeClr>
                              </a:solidFill>
                              <a:latin typeface="Cambria Math" panose="02040503050406030204" pitchFamily="18" charset="0"/>
                            </a:rPr>
                          </m:ctrlPr>
                        </m:dPr>
                        <m:e>
                          <m:m>
                            <m:mPr>
                              <m:mcs>
                                <m:mc>
                                  <m:mcPr>
                                    <m:count m:val="2"/>
                                    <m:mcJc m:val="center"/>
                                  </m:mcPr>
                                </m:mc>
                              </m:mcs>
                              <m:ctrlPr>
                                <a:rPr lang="en-GB" i="1" smtClean="0">
                                  <a:solidFill>
                                    <a:schemeClr val="accent6">
                                      <a:lumMod val="75000"/>
                                    </a:schemeClr>
                                  </a:solidFill>
                                  <a:latin typeface="Cambria Math" panose="02040503050406030204" pitchFamily="18" charset="0"/>
                                </a:rPr>
                              </m:ctrlPr>
                            </m:mPr>
                            <m:mr>
                              <m:e>
                                <m:r>
                                  <m:rPr>
                                    <m:brk m:alnAt="7"/>
                                  </m:rP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1</m:t>
                                </m:r>
                              </m:e>
                              <m:e>
                                <m:r>
                                  <a:rPr lang="en-US" b="0" i="1" smtClean="0">
                                    <a:solidFill>
                                      <a:schemeClr val="accent6">
                                        <a:lumMod val="75000"/>
                                      </a:schemeClr>
                                    </a:solidFill>
                                    <a:latin typeface="Cambria Math" panose="02040503050406030204" pitchFamily="18" charset="0"/>
                                  </a:rPr>
                                  <m:t>0</m:t>
                                </m:r>
                              </m:e>
                            </m:mr>
                            <m:mr>
                              <m:e>
                                <m:r>
                                  <a:rPr lang="en-US" b="0" i="1" smtClean="0">
                                    <a:solidFill>
                                      <a:schemeClr val="accent6">
                                        <a:lumMod val="75000"/>
                                      </a:schemeClr>
                                    </a:solidFill>
                                    <a:latin typeface="Cambria Math" panose="02040503050406030204" pitchFamily="18" charset="0"/>
                                  </a:rPr>
                                  <m:t>0</m:t>
                                </m:r>
                              </m:e>
                              <m:e>
                                <m:r>
                                  <a:rPr lang="en-US" b="0" i="1" smtClean="0">
                                    <a:solidFill>
                                      <a:schemeClr val="accent6">
                                        <a:lumMod val="75000"/>
                                      </a:schemeClr>
                                    </a:solidFill>
                                    <a:latin typeface="Cambria Math" panose="02040503050406030204" pitchFamily="18" charset="0"/>
                                  </a:rPr>
                                  <m:t>−1</m:t>
                                </m:r>
                              </m:e>
                            </m:mr>
                          </m:m>
                        </m:e>
                      </m:d>
                    </m:oMath>
                  </m:oMathPara>
                </a14:m>
                <a:endParaRPr lang="en-GB" dirty="0">
                  <a:solidFill>
                    <a:schemeClr val="accent6">
                      <a:lumMod val="75000"/>
                    </a:schemeClr>
                  </a:solidFill>
                </a:endParaRPr>
              </a:p>
            </p:txBody>
          </p:sp>
        </mc:Choice>
        <mc:Fallback xmlns="">
          <p:sp>
            <p:nvSpPr>
              <p:cNvPr id="9" name="TextBox 8">
                <a:extLst>
                  <a:ext uri="{FF2B5EF4-FFF2-40B4-BE49-F238E27FC236}">
                    <a16:creationId xmlns:a16="http://schemas.microsoft.com/office/drawing/2014/main" id="{C94B63E3-0CA4-6E50-E70D-8338B4650024}"/>
                  </a:ext>
                </a:extLst>
              </p:cNvPr>
              <p:cNvSpPr txBox="1">
                <a:spLocks noRot="1" noChangeAspect="1" noMove="1" noResize="1" noEditPoints="1" noAdjustHandles="1" noChangeArrowheads="1" noChangeShapeType="1" noTextEdit="1"/>
              </p:cNvSpPr>
              <p:nvPr/>
            </p:nvSpPr>
            <p:spPr>
              <a:xfrm>
                <a:off x="10614226" y="4657434"/>
                <a:ext cx="1106393" cy="4619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EA4B76-F8A4-A901-0DB1-AE6251283FFC}"/>
                  </a:ext>
                </a:extLst>
              </p:cNvPr>
              <p:cNvSpPr txBox="1"/>
              <p:nvPr/>
            </p:nvSpPr>
            <p:spPr>
              <a:xfrm>
                <a:off x="9114882" y="6073895"/>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10" name="TextBox 9">
                <a:extLst>
                  <a:ext uri="{FF2B5EF4-FFF2-40B4-BE49-F238E27FC236}">
                    <a16:creationId xmlns:a16="http://schemas.microsoft.com/office/drawing/2014/main" id="{F5EA4B76-F8A4-A901-0DB1-AE6251283FFC}"/>
                  </a:ext>
                </a:extLst>
              </p:cNvPr>
              <p:cNvSpPr txBox="1">
                <a:spLocks noRot="1" noChangeAspect="1" noMove="1" noResize="1" noEditPoints="1" noAdjustHandles="1" noChangeArrowheads="1" noChangeShapeType="1" noTextEdit="1"/>
              </p:cNvSpPr>
              <p:nvPr/>
            </p:nvSpPr>
            <p:spPr>
              <a:xfrm>
                <a:off x="9114882" y="6073895"/>
                <a:ext cx="933269" cy="461921"/>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3EC1D2-B044-E390-A0F8-5FB511B6CD01}"/>
                  </a:ext>
                </a:extLst>
              </p:cNvPr>
              <p:cNvSpPr txBox="1"/>
              <p:nvPr/>
            </p:nvSpPr>
            <p:spPr>
              <a:xfrm>
                <a:off x="10614225" y="6059985"/>
                <a:ext cx="93326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GB" dirty="0"/>
              </a:p>
            </p:txBody>
          </p:sp>
        </mc:Choice>
        <mc:Fallback xmlns="">
          <p:sp>
            <p:nvSpPr>
              <p:cNvPr id="11" name="TextBox 10">
                <a:extLst>
                  <a:ext uri="{FF2B5EF4-FFF2-40B4-BE49-F238E27FC236}">
                    <a16:creationId xmlns:a16="http://schemas.microsoft.com/office/drawing/2014/main" id="{AD3EC1D2-B044-E390-A0F8-5FB511B6CD01}"/>
                  </a:ext>
                </a:extLst>
              </p:cNvPr>
              <p:cNvSpPr txBox="1">
                <a:spLocks noRot="1" noChangeAspect="1" noMove="1" noResize="1" noEditPoints="1" noAdjustHandles="1" noChangeArrowheads="1" noChangeShapeType="1" noTextEdit="1"/>
              </p:cNvSpPr>
              <p:nvPr/>
            </p:nvSpPr>
            <p:spPr>
              <a:xfrm>
                <a:off x="10614225" y="6059985"/>
                <a:ext cx="933269" cy="461921"/>
              </a:xfrm>
              <a:prstGeom prst="rect">
                <a:avLst/>
              </a:prstGeom>
              <a:blipFill>
                <a:blip r:embed="rId9"/>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9907B2A-D6AD-3620-E0D7-829C59856429}"/>
              </a:ext>
            </a:extLst>
          </p:cNvPr>
          <p:cNvSpPr txBox="1"/>
          <p:nvPr/>
        </p:nvSpPr>
        <p:spPr>
          <a:xfrm>
            <a:off x="8776142" y="4702831"/>
            <a:ext cx="386644" cy="369332"/>
          </a:xfrm>
          <a:prstGeom prst="rect">
            <a:avLst/>
          </a:prstGeom>
          <a:noFill/>
        </p:spPr>
        <p:txBody>
          <a:bodyPr wrap="none" rtlCol="0">
            <a:spAutoFit/>
          </a:bodyPr>
          <a:lstStyle/>
          <a:p>
            <a:r>
              <a:rPr lang="en-US" dirty="0">
                <a:latin typeface="Helvetica Neue" panose="02000803000000090004" pitchFamily="2" charset="0"/>
              </a:rPr>
              <a:t>a)</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53F3E38E-747A-8146-27EB-0A4940DAC629}"/>
              </a:ext>
            </a:extLst>
          </p:cNvPr>
          <p:cNvSpPr txBox="1"/>
          <p:nvPr/>
        </p:nvSpPr>
        <p:spPr>
          <a:xfrm>
            <a:off x="10247595" y="4702831"/>
            <a:ext cx="394660" cy="369332"/>
          </a:xfrm>
          <a:prstGeom prst="rect">
            <a:avLst/>
          </a:prstGeom>
          <a:noFill/>
        </p:spPr>
        <p:txBody>
          <a:bodyPr wrap="none" rtlCol="0">
            <a:spAutoFit/>
          </a:bodyPr>
          <a:lstStyle/>
          <a:p>
            <a:r>
              <a:rPr lang="en-US" dirty="0">
                <a:solidFill>
                  <a:schemeClr val="accent6">
                    <a:lumMod val="75000"/>
                  </a:schemeClr>
                </a:solidFill>
                <a:latin typeface="Helvetica Neue" panose="02000803000000090004" pitchFamily="2" charset="0"/>
              </a:rPr>
              <a:t>b)</a:t>
            </a:r>
            <a:endParaRPr lang="en-GB" dirty="0">
              <a:solidFill>
                <a:schemeClr val="accent6">
                  <a:lumMod val="75000"/>
                </a:schemeClr>
              </a:solidFill>
              <a:latin typeface="Helvetica Neue" panose="02000803000000090004" pitchFamily="2" charset="0"/>
            </a:endParaRPr>
          </a:p>
        </p:txBody>
      </p:sp>
      <p:sp>
        <p:nvSpPr>
          <p:cNvPr id="14" name="TextBox 13">
            <a:extLst>
              <a:ext uri="{FF2B5EF4-FFF2-40B4-BE49-F238E27FC236}">
                <a16:creationId xmlns:a16="http://schemas.microsoft.com/office/drawing/2014/main" id="{E4A3C2A6-CA13-4D20-8D4C-FC931B17A527}"/>
              </a:ext>
            </a:extLst>
          </p:cNvPr>
          <p:cNvSpPr txBox="1"/>
          <p:nvPr/>
        </p:nvSpPr>
        <p:spPr>
          <a:xfrm>
            <a:off x="8776142" y="5405004"/>
            <a:ext cx="386644" cy="369332"/>
          </a:xfrm>
          <a:prstGeom prst="rect">
            <a:avLst/>
          </a:prstGeom>
          <a:noFill/>
        </p:spPr>
        <p:txBody>
          <a:bodyPr wrap="none" rtlCol="0">
            <a:spAutoFit/>
          </a:bodyPr>
          <a:lstStyle/>
          <a:p>
            <a:r>
              <a:rPr lang="en-US" dirty="0">
                <a:solidFill>
                  <a:schemeClr val="accent6">
                    <a:lumMod val="75000"/>
                  </a:schemeClr>
                </a:solidFill>
                <a:latin typeface="Helvetica Neue" panose="02000803000000090004" pitchFamily="2" charset="0"/>
              </a:rPr>
              <a:t>c)</a:t>
            </a:r>
            <a:endParaRPr lang="en-GB" dirty="0">
              <a:solidFill>
                <a:schemeClr val="accent6">
                  <a:lumMod val="75000"/>
                </a:schemeClr>
              </a:solidFill>
              <a:latin typeface="Helvetica Neue" panose="02000803000000090004" pitchFamily="2" charset="0"/>
            </a:endParaRPr>
          </a:p>
        </p:txBody>
      </p:sp>
      <p:sp>
        <p:nvSpPr>
          <p:cNvPr id="15" name="TextBox 14">
            <a:extLst>
              <a:ext uri="{FF2B5EF4-FFF2-40B4-BE49-F238E27FC236}">
                <a16:creationId xmlns:a16="http://schemas.microsoft.com/office/drawing/2014/main" id="{03F1EADE-D09C-4B1A-A4CA-1B0029C8AB57}"/>
              </a:ext>
            </a:extLst>
          </p:cNvPr>
          <p:cNvSpPr txBox="1"/>
          <p:nvPr/>
        </p:nvSpPr>
        <p:spPr>
          <a:xfrm>
            <a:off x="10224653" y="5405004"/>
            <a:ext cx="394660" cy="369332"/>
          </a:xfrm>
          <a:prstGeom prst="rect">
            <a:avLst/>
          </a:prstGeom>
          <a:noFill/>
        </p:spPr>
        <p:txBody>
          <a:bodyPr wrap="none" rtlCol="0">
            <a:spAutoFit/>
          </a:bodyPr>
          <a:lstStyle/>
          <a:p>
            <a:r>
              <a:rPr lang="en-US" dirty="0">
                <a:latin typeface="Helvetica Neue" panose="02000803000000090004" pitchFamily="2" charset="0"/>
              </a:rPr>
              <a:t>d)</a:t>
            </a:r>
            <a:endParaRPr lang="en-GB" dirty="0">
              <a:latin typeface="Helvetica Neue" panose="02000803000000090004" pitchFamily="2" charset="0"/>
            </a:endParaRPr>
          </a:p>
        </p:txBody>
      </p:sp>
      <p:sp>
        <p:nvSpPr>
          <p:cNvPr id="16" name="TextBox 15">
            <a:extLst>
              <a:ext uri="{FF2B5EF4-FFF2-40B4-BE49-F238E27FC236}">
                <a16:creationId xmlns:a16="http://schemas.microsoft.com/office/drawing/2014/main" id="{678B8D3E-EA11-44AC-7178-872BC35F867D}"/>
              </a:ext>
            </a:extLst>
          </p:cNvPr>
          <p:cNvSpPr txBox="1"/>
          <p:nvPr/>
        </p:nvSpPr>
        <p:spPr>
          <a:xfrm>
            <a:off x="8802101" y="6106279"/>
            <a:ext cx="386644" cy="369332"/>
          </a:xfrm>
          <a:prstGeom prst="rect">
            <a:avLst/>
          </a:prstGeom>
          <a:noFill/>
        </p:spPr>
        <p:txBody>
          <a:bodyPr wrap="none" rtlCol="0">
            <a:spAutoFit/>
          </a:bodyPr>
          <a:lstStyle/>
          <a:p>
            <a:r>
              <a:rPr lang="en-US" dirty="0">
                <a:latin typeface="Helvetica Neue" panose="02000803000000090004" pitchFamily="2" charset="0"/>
              </a:rPr>
              <a:t>e)</a:t>
            </a:r>
            <a:endParaRPr lang="en-GB" dirty="0">
              <a:latin typeface="Helvetica Neue" panose="02000803000000090004" pitchFamily="2" charset="0"/>
            </a:endParaRPr>
          </a:p>
        </p:txBody>
      </p:sp>
      <p:sp>
        <p:nvSpPr>
          <p:cNvPr id="17" name="TextBox 16">
            <a:extLst>
              <a:ext uri="{FF2B5EF4-FFF2-40B4-BE49-F238E27FC236}">
                <a16:creationId xmlns:a16="http://schemas.microsoft.com/office/drawing/2014/main" id="{F964AD8C-15E3-F3D6-CB10-D6E079467D28}"/>
              </a:ext>
            </a:extLst>
          </p:cNvPr>
          <p:cNvSpPr txBox="1"/>
          <p:nvPr/>
        </p:nvSpPr>
        <p:spPr>
          <a:xfrm>
            <a:off x="10283685" y="6106279"/>
            <a:ext cx="330540" cy="369332"/>
          </a:xfrm>
          <a:prstGeom prst="rect">
            <a:avLst/>
          </a:prstGeom>
          <a:noFill/>
        </p:spPr>
        <p:txBody>
          <a:bodyPr wrap="none" rtlCol="0">
            <a:spAutoFit/>
          </a:bodyPr>
          <a:lstStyle/>
          <a:p>
            <a:r>
              <a:rPr lang="en-US" dirty="0">
                <a:latin typeface="Helvetica Neue" panose="02000803000000090004" pitchFamily="2" charset="0"/>
              </a:rPr>
              <a:t>f)</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BFB8295-E68D-B862-BB98-AAE7F9AD521D}"/>
                  </a:ext>
                </a:extLst>
              </p:cNvPr>
              <p:cNvSpPr txBox="1"/>
              <p:nvPr/>
            </p:nvSpPr>
            <p:spPr>
              <a:xfrm>
                <a:off x="4809873" y="3612304"/>
                <a:ext cx="6910745" cy="64633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sub>
                    </m:sSub>
                  </m:oMath>
                </a14:m>
                <a:r>
                  <a:rPr lang="en-US" dirty="0">
                    <a:latin typeface="Helvetica Neue" panose="02000803000000090004" pitchFamily="2" charset="0"/>
                  </a:rPr>
                  <a:t> Symmetry group (</a:t>
                </a:r>
                <a:r>
                  <a:rPr lang="en-US" dirty="0">
                    <a:solidFill>
                      <a:srgbClr val="FF0000"/>
                    </a:solidFill>
                    <a:latin typeface="Helvetica Neue" panose="02000803000000090004" pitchFamily="2" charset="0"/>
                  </a:rPr>
                  <a:t>permutations</a:t>
                </a:r>
                <a:r>
                  <a:rPr lang="en-US" dirty="0">
                    <a:latin typeface="Helvetica Neue" panose="02000803000000090004" pitchFamily="2" charset="0"/>
                  </a:rPr>
                  <a:t> of n options) can be used to model multi-option decision-making</a:t>
                </a:r>
              </a:p>
            </p:txBody>
          </p:sp>
        </mc:Choice>
        <mc:Fallback xmlns="">
          <p:sp>
            <p:nvSpPr>
              <p:cNvPr id="18" name="TextBox 17">
                <a:extLst>
                  <a:ext uri="{FF2B5EF4-FFF2-40B4-BE49-F238E27FC236}">
                    <a16:creationId xmlns:a16="http://schemas.microsoft.com/office/drawing/2014/main" id="{4BFB8295-E68D-B862-BB98-AAE7F9AD521D}"/>
                  </a:ext>
                </a:extLst>
              </p:cNvPr>
              <p:cNvSpPr txBox="1">
                <a:spLocks noRot="1" noChangeAspect="1" noMove="1" noResize="1" noEditPoints="1" noAdjustHandles="1" noChangeArrowheads="1" noChangeShapeType="1" noTextEdit="1"/>
              </p:cNvSpPr>
              <p:nvPr/>
            </p:nvSpPr>
            <p:spPr>
              <a:xfrm>
                <a:off x="4809873" y="3612304"/>
                <a:ext cx="6910745" cy="646331"/>
              </a:xfrm>
              <a:prstGeom prst="rect">
                <a:avLst/>
              </a:prstGeom>
              <a:blipFill>
                <a:blip r:embed="rId10"/>
                <a:stretch>
                  <a:fillRect l="-705" t="-5660" b="-14151"/>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E86B2D47-5EBF-7511-208B-077EE91745F2}"/>
              </a:ext>
            </a:extLst>
          </p:cNvPr>
          <p:cNvSpPr/>
          <p:nvPr/>
        </p:nvSpPr>
        <p:spPr>
          <a:xfrm>
            <a:off x="8776141" y="5250627"/>
            <a:ext cx="1141897" cy="6463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CDF154-42F6-7714-FBFA-A5463C56769E}"/>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23" name="TextBox 22">
                <a:extLst>
                  <a:ext uri="{FF2B5EF4-FFF2-40B4-BE49-F238E27FC236}">
                    <a16:creationId xmlns:a16="http://schemas.microsoft.com/office/drawing/2014/main" id="{0BCDF154-42F6-7714-FBFA-A5463C56769E}"/>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0DAE82A-795E-C901-03F9-7C3EE995F36C}"/>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4" name="TextBox 23">
                <a:extLst>
                  <a:ext uri="{FF2B5EF4-FFF2-40B4-BE49-F238E27FC236}">
                    <a16:creationId xmlns:a16="http://schemas.microsoft.com/office/drawing/2014/main" id="{60DAE82A-795E-C901-03F9-7C3EE995F36C}"/>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12"/>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13C539-7140-0BF9-55E2-7255517EEBD3}"/>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25" name="TextBox 24">
                <a:extLst>
                  <a:ext uri="{FF2B5EF4-FFF2-40B4-BE49-F238E27FC236}">
                    <a16:creationId xmlns:a16="http://schemas.microsoft.com/office/drawing/2014/main" id="{3513C539-7140-0BF9-55E2-7255517EEBD3}"/>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13"/>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39522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C86C-6B21-1778-5347-B48865636AB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196BC51-32C0-1F70-BA14-9B078C2D15D1}"/>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48" name="Picture 2" descr="Myrmica">
            <a:extLst>
              <a:ext uri="{FF2B5EF4-FFF2-40B4-BE49-F238E27FC236}">
                <a16:creationId xmlns:a16="http://schemas.microsoft.com/office/drawing/2014/main" id="{7156CF93-CFC6-0BF0-C245-3A492F18D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706DF0EB-D91D-F01D-AEB3-EBA8F4BF71B5}"/>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AE29CE59-F25D-9921-957D-A5B64EF9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EA14C0CC-7A2A-9953-AD2D-6F94DF2A072F}"/>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pic>
        <p:nvPicPr>
          <p:cNvPr id="52" name="Picture 2" descr="Myrmica">
            <a:extLst>
              <a:ext uri="{FF2B5EF4-FFF2-40B4-BE49-F238E27FC236}">
                <a16:creationId xmlns:a16="http://schemas.microsoft.com/office/drawing/2014/main" id="{543446EA-32E6-66D1-85F7-2D6936A86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838220" flipH="1">
            <a:off x="8977409" y="2431493"/>
            <a:ext cx="107255" cy="19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yrmica">
            <a:extLst>
              <a:ext uri="{FF2B5EF4-FFF2-40B4-BE49-F238E27FC236}">
                <a16:creationId xmlns:a16="http://schemas.microsoft.com/office/drawing/2014/main" id="{99F80A31-D03B-E85D-6A2B-23AFCE550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341452" y="252870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yrmica">
            <a:extLst>
              <a:ext uri="{FF2B5EF4-FFF2-40B4-BE49-F238E27FC236}">
                <a16:creationId xmlns:a16="http://schemas.microsoft.com/office/drawing/2014/main" id="{A2061197-DB44-109C-B3E4-BC2F3A902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662740" flipH="1">
            <a:off x="9452974" y="2327536"/>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yrmica">
            <a:extLst>
              <a:ext uri="{FF2B5EF4-FFF2-40B4-BE49-F238E27FC236}">
                <a16:creationId xmlns:a16="http://schemas.microsoft.com/office/drawing/2014/main" id="{02807943-BF48-D9A5-5DB7-FF64FB19A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767208" y="254456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rmica">
            <a:extLst>
              <a:ext uri="{FF2B5EF4-FFF2-40B4-BE49-F238E27FC236}">
                <a16:creationId xmlns:a16="http://schemas.microsoft.com/office/drawing/2014/main" id="{82790F64-D4EC-F294-0672-0E3F7810A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42408" flipH="1">
            <a:off x="8778225" y="2758542"/>
            <a:ext cx="107255" cy="1959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FB0D18B5-7E4F-AAE4-CCBD-C1B26121A1D0}"/>
              </a:ext>
            </a:extLst>
          </p:cNvPr>
          <p:cNvSpPr txBox="1"/>
          <p:nvPr/>
        </p:nvSpPr>
        <p:spPr>
          <a:xfrm>
            <a:off x="9402321" y="1501472"/>
            <a:ext cx="2222935" cy="369332"/>
          </a:xfrm>
          <a:prstGeom prst="rect">
            <a:avLst/>
          </a:prstGeom>
          <a:noFill/>
        </p:spPr>
        <p:txBody>
          <a:bodyPr wrap="square">
            <a:spAutoFit/>
          </a:bodyPr>
          <a:lstStyle/>
          <a:p>
            <a:pPr marL="0" indent="0">
              <a:buNone/>
            </a:pPr>
            <a:r>
              <a:rPr lang="en-US" dirty="0">
                <a:latin typeface="Helvetica Neue" panose="02000803000000090004" pitchFamily="2" charset="0"/>
              </a:rPr>
              <a:t>Macroscopic level</a:t>
            </a:r>
            <a:endParaRPr lang="en-GB" dirty="0">
              <a:latin typeface="Helvetica Neue" panose="02000803000000090004" pitchFamily="2" charset="0"/>
            </a:endParaRPr>
          </a:p>
        </p:txBody>
      </p:sp>
      <p:pic>
        <p:nvPicPr>
          <p:cNvPr id="58" name="Picture 2" descr="Myrmica">
            <a:extLst>
              <a:ext uri="{FF2B5EF4-FFF2-40B4-BE49-F238E27FC236}">
                <a16:creationId xmlns:a16="http://schemas.microsoft.com/office/drawing/2014/main" id="{816BBC3A-1C83-0A00-8D8F-111AF4F4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548649" flipV="1">
            <a:off x="10077262" y="260921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yrmica">
            <a:extLst>
              <a:ext uri="{FF2B5EF4-FFF2-40B4-BE49-F238E27FC236}">
                <a16:creationId xmlns:a16="http://schemas.microsoft.com/office/drawing/2014/main" id="{16546C9E-9733-B807-EFB5-59FD4B6DD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470858" flipV="1">
            <a:off x="9021619" y="2721784"/>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yrmica">
            <a:extLst>
              <a:ext uri="{FF2B5EF4-FFF2-40B4-BE49-F238E27FC236}">
                <a16:creationId xmlns:a16="http://schemas.microsoft.com/office/drawing/2014/main" id="{75A958E9-D091-788A-9DA3-F97404CF3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V="1">
            <a:off x="10393274" y="262092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yrmica">
            <a:extLst>
              <a:ext uri="{FF2B5EF4-FFF2-40B4-BE49-F238E27FC236}">
                <a16:creationId xmlns:a16="http://schemas.microsoft.com/office/drawing/2014/main" id="{213CB3BA-8A4C-A179-389E-7985F0979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760632" flipV="1">
            <a:off x="10616886" y="2898715"/>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yrmica">
            <a:extLst>
              <a:ext uri="{FF2B5EF4-FFF2-40B4-BE49-F238E27FC236}">
                <a16:creationId xmlns:a16="http://schemas.microsoft.com/office/drawing/2014/main" id="{1E8867A0-085A-3936-5989-A31C04320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10306162" y="2842687"/>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yrmica">
            <a:extLst>
              <a:ext uri="{FF2B5EF4-FFF2-40B4-BE49-F238E27FC236}">
                <a16:creationId xmlns:a16="http://schemas.microsoft.com/office/drawing/2014/main" id="{04B5DA61-DBE9-5226-A3BF-91DAA1828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11138337" y="299353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Myrmica">
            <a:extLst>
              <a:ext uri="{FF2B5EF4-FFF2-40B4-BE49-F238E27FC236}">
                <a16:creationId xmlns:a16="http://schemas.microsoft.com/office/drawing/2014/main" id="{C1BDDF09-1DA4-FD24-4678-68C32C316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604989" flipV="1">
            <a:off x="10911904" y="287132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yrmica">
            <a:extLst>
              <a:ext uri="{FF2B5EF4-FFF2-40B4-BE49-F238E27FC236}">
                <a16:creationId xmlns:a16="http://schemas.microsoft.com/office/drawing/2014/main" id="{C051622A-5F39-3DFE-319A-D74A88CBA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28284" y="2779410"/>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Myrmica">
            <a:extLst>
              <a:ext uri="{FF2B5EF4-FFF2-40B4-BE49-F238E27FC236}">
                <a16:creationId xmlns:a16="http://schemas.microsoft.com/office/drawing/2014/main" id="{89DF2643-745C-DDB3-4559-C6D9690F8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47942" y="254414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Myrmica">
            <a:extLst>
              <a:ext uri="{FF2B5EF4-FFF2-40B4-BE49-F238E27FC236}">
                <a16:creationId xmlns:a16="http://schemas.microsoft.com/office/drawing/2014/main" id="{C36F1FF5-CE6F-7E8B-1424-8EE7749C2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620418" y="2554483"/>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Myrmica">
            <a:extLst>
              <a:ext uri="{FF2B5EF4-FFF2-40B4-BE49-F238E27FC236}">
                <a16:creationId xmlns:a16="http://schemas.microsoft.com/office/drawing/2014/main" id="{6F82E330-D566-638C-5C0E-EA2BD6F1A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817727" y="2342131"/>
            <a:ext cx="107255" cy="195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753B77-50FB-0C2B-191F-D2764C8E0126}"/>
              </a:ext>
            </a:extLst>
          </p:cNvPr>
          <p:cNvSpPr txBox="1"/>
          <p:nvPr/>
        </p:nvSpPr>
        <p:spPr>
          <a:xfrm>
            <a:off x="1201004" y="5817979"/>
            <a:ext cx="3558988" cy="369332"/>
          </a:xfrm>
          <a:prstGeom prst="rect">
            <a:avLst/>
          </a:prstGeom>
          <a:noFill/>
        </p:spPr>
        <p:txBody>
          <a:bodyPr wrap="square">
            <a:spAutoFit/>
          </a:bodyPr>
          <a:lstStyle/>
          <a:p>
            <a:pPr marL="0" indent="0">
              <a:buNone/>
            </a:pPr>
            <a:r>
              <a:rPr lang="en-US" dirty="0">
                <a:latin typeface="Helvetica Neue" panose="02000803000000090004" pitchFamily="2" charset="0"/>
              </a:rPr>
              <a:t>We want to describe ant trails </a:t>
            </a:r>
            <a:endParaRPr lang="en-GB" dirty="0">
              <a:latin typeface="Helvetica Neue" panose="02000803000000090004" pitchFamily="2" charset="0"/>
            </a:endParaRPr>
          </a:p>
        </p:txBody>
      </p:sp>
      <p:cxnSp>
        <p:nvCxnSpPr>
          <p:cNvPr id="2" name="Straight Arrow Connector 1">
            <a:extLst>
              <a:ext uri="{FF2B5EF4-FFF2-40B4-BE49-F238E27FC236}">
                <a16:creationId xmlns:a16="http://schemas.microsoft.com/office/drawing/2014/main" id="{AD1A6533-AC62-27F8-8B23-84449FB40444}"/>
              </a:ext>
            </a:extLst>
          </p:cNvPr>
          <p:cNvCxnSpPr>
            <a:cxnSpLocks/>
          </p:cNvCxnSpPr>
          <p:nvPr/>
        </p:nvCxnSpPr>
        <p:spPr>
          <a:xfrm flipV="1">
            <a:off x="9588728" y="2416387"/>
            <a:ext cx="136524" cy="368747"/>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630415CF-5E58-317F-EAA3-04D2332E1552}"/>
              </a:ext>
            </a:extLst>
          </p:cNvPr>
          <p:cNvCxnSpPr>
            <a:cxnSpLocks/>
          </p:cNvCxnSpPr>
          <p:nvPr/>
        </p:nvCxnSpPr>
        <p:spPr>
          <a:xfrm flipV="1">
            <a:off x="8825906" y="2230093"/>
            <a:ext cx="3167501" cy="1749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 name="Picture 4" descr="Question Mark and upside down question mark">
            <a:extLst>
              <a:ext uri="{FF2B5EF4-FFF2-40B4-BE49-F238E27FC236}">
                <a16:creationId xmlns:a16="http://schemas.microsoft.com/office/drawing/2014/main" id="{1C787631-69F0-9469-0D69-B3F12B17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289" y="2309870"/>
            <a:ext cx="404422" cy="227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do Ants Communicate? - Bug House Pest Control">
            <a:extLst>
              <a:ext uri="{FF2B5EF4-FFF2-40B4-BE49-F238E27FC236}">
                <a16:creationId xmlns:a16="http://schemas.microsoft.com/office/drawing/2014/main" id="{03B9C27F-92DB-34D9-F1DC-63D1409BA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C4DA1C-622F-85A5-F278-523E6A095801}"/>
              </a:ext>
            </a:extLst>
          </p:cNvPr>
          <p:cNvSpPr txBox="1"/>
          <p:nvPr/>
        </p:nvSpPr>
        <p:spPr>
          <a:xfrm>
            <a:off x="1309766" y="1939759"/>
            <a:ext cx="3558988" cy="369332"/>
          </a:xfrm>
          <a:prstGeom prst="rect">
            <a:avLst/>
          </a:prstGeom>
          <a:noFill/>
        </p:spPr>
        <p:txBody>
          <a:bodyPr wrap="square">
            <a:spAutoFit/>
          </a:bodyPr>
          <a:lstStyle/>
          <a:p>
            <a:pPr marL="0" indent="0">
              <a:buNone/>
            </a:pPr>
            <a:r>
              <a:rPr lang="en-US" dirty="0">
                <a:latin typeface="Helvetica Neue" panose="02000803000000090004" pitchFamily="2" charset="0"/>
              </a:rPr>
              <a:t>We want to describe ant trails </a:t>
            </a:r>
            <a:endParaRPr lang="en-GB" dirty="0">
              <a:latin typeface="Helvetica Neue" panose="02000803000000090004" pitchFamily="2" charset="0"/>
            </a:endParaRPr>
          </a:p>
        </p:txBody>
      </p:sp>
    </p:spTree>
    <p:extLst>
      <p:ext uri="{BB962C8B-B14F-4D97-AF65-F5344CB8AC3E}">
        <p14:creationId xmlns:p14="http://schemas.microsoft.com/office/powerpoint/2010/main" val="2432536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1B8D6-43D5-D2C1-BC77-1B8949D7E71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7E0BFD8-60B1-A6A5-E745-E23BAD2B1E83}"/>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81181369-2B50-BBE4-689B-35529AE096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8EA5D55-9744-ADAA-5829-9984E6856E47}"/>
                  </a:ext>
                </a:extLst>
              </p:cNvPr>
              <p:cNvSpPr txBox="1"/>
              <p:nvPr/>
            </p:nvSpPr>
            <p:spPr>
              <a:xfrm>
                <a:off x="4809874" y="4959229"/>
                <a:ext cx="3949976" cy="923330"/>
              </a:xfrm>
              <a:prstGeom prst="rect">
                <a:avLst/>
              </a:prstGeom>
              <a:noFill/>
            </p:spPr>
            <p:txBody>
              <a:bodyPr wrap="square" rtlCol="0">
                <a:spAutoFit/>
              </a:bodyPr>
              <a:lstStyle/>
              <a:p>
                <a:r>
                  <a:rPr lang="en-US" dirty="0">
                    <a:latin typeface="Helvetica Neue" panose="02000803000000090004" pitchFamily="2" charset="0"/>
                  </a:rPr>
                  <a:t>Is the shape symmetric under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4</m:t>
                        </m:r>
                      </m:sub>
                    </m:sSub>
                  </m:oMath>
                </a14:m>
                <a:r>
                  <a:rPr lang="en-US" dirty="0">
                    <a:latin typeface="Helvetica Neue" panose="02000803000000090004" pitchFamily="2" charset="0"/>
                  </a:rPr>
                  <a:t>? </a:t>
                </a:r>
              </a:p>
              <a:p>
                <a:pPr marL="342900" indent="-342900">
                  <a:buAutoNum type="alphaLcParenR"/>
                </a:pPr>
                <a:r>
                  <a:rPr lang="en-US" dirty="0">
                    <a:solidFill>
                      <a:schemeClr val="tx1">
                        <a:lumMod val="95000"/>
                        <a:lumOff val="5000"/>
                      </a:schemeClr>
                    </a:solidFill>
                    <a:latin typeface="Helvetica Neue" panose="02000803000000090004" pitchFamily="2" charset="0"/>
                  </a:rPr>
                  <a:t>No</a:t>
                </a:r>
              </a:p>
              <a:p>
                <a:pPr marL="342900" indent="-342900">
                  <a:buAutoNum type="alphaLcParenR"/>
                </a:pPr>
                <a:r>
                  <a:rPr lang="en-US" dirty="0">
                    <a:latin typeface="Helvetica Neue" panose="02000803000000090004" pitchFamily="2" charset="0"/>
                  </a:rPr>
                  <a:t>Yes </a:t>
                </a:r>
              </a:p>
            </p:txBody>
          </p:sp>
        </mc:Choice>
        <mc:Fallback xmlns="">
          <p:sp>
            <p:nvSpPr>
              <p:cNvPr id="41" name="TextBox 40">
                <a:extLst>
                  <a:ext uri="{FF2B5EF4-FFF2-40B4-BE49-F238E27FC236}">
                    <a16:creationId xmlns:a16="http://schemas.microsoft.com/office/drawing/2014/main" id="{A8EA5D55-9744-ADAA-5829-9984E6856E47}"/>
                  </a:ext>
                </a:extLst>
              </p:cNvPr>
              <p:cNvSpPr txBox="1">
                <a:spLocks noRot="1" noChangeAspect="1" noMove="1" noResize="1" noEditPoints="1" noAdjustHandles="1" noChangeArrowheads="1" noChangeShapeType="1" noTextEdit="1"/>
              </p:cNvSpPr>
              <p:nvPr/>
            </p:nvSpPr>
            <p:spPr>
              <a:xfrm>
                <a:off x="4809874" y="4959229"/>
                <a:ext cx="3949976" cy="923330"/>
              </a:xfrm>
              <a:prstGeom prst="rect">
                <a:avLst/>
              </a:prstGeom>
              <a:blipFill>
                <a:blip r:embed="rId4"/>
                <a:stretch>
                  <a:fillRect l="-1235" t="-3974" b="-9934"/>
                </a:stretch>
              </a:blipFill>
            </p:spPr>
            <p:txBody>
              <a:bodyPr/>
              <a:lstStyle/>
              <a:p>
                <a:r>
                  <a:rPr lang="en-GB">
                    <a:noFill/>
                  </a:rPr>
                  <a:t> </a:t>
                </a:r>
              </a:p>
            </p:txBody>
          </p:sp>
        </mc:Fallback>
      </mc:AlternateContent>
      <p:cxnSp>
        <p:nvCxnSpPr>
          <p:cNvPr id="42" name="Straight Arrow Connector 41">
            <a:extLst>
              <a:ext uri="{FF2B5EF4-FFF2-40B4-BE49-F238E27FC236}">
                <a16:creationId xmlns:a16="http://schemas.microsoft.com/office/drawing/2014/main" id="{03DFE4E2-3385-C396-CC7E-6C9BBA0A0FC7}"/>
              </a:ext>
            </a:extLst>
          </p:cNvPr>
          <p:cNvCxnSpPr>
            <a:cxnSpLocks/>
          </p:cNvCxnSpPr>
          <p:nvPr/>
        </p:nvCxnSpPr>
        <p:spPr>
          <a:xfrm>
            <a:off x="9233271" y="5222618"/>
            <a:ext cx="0" cy="77792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7C1113A-FA13-73B9-9A9C-6B5B94142E13}"/>
              </a:ext>
            </a:extLst>
          </p:cNvPr>
          <p:cNvCxnSpPr>
            <a:cxnSpLocks/>
          </p:cNvCxnSpPr>
          <p:nvPr/>
        </p:nvCxnSpPr>
        <p:spPr>
          <a:xfrm>
            <a:off x="9233271" y="5222618"/>
            <a:ext cx="750627" cy="1047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2ECD63C4-D278-8BF9-5C23-47D88DC41BC7}"/>
              </a:ext>
            </a:extLst>
          </p:cNvPr>
          <p:cNvCxnSpPr>
            <a:cxnSpLocks/>
          </p:cNvCxnSpPr>
          <p:nvPr/>
        </p:nvCxnSpPr>
        <p:spPr>
          <a:xfrm>
            <a:off x="9233270" y="6000540"/>
            <a:ext cx="75062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C785AA7-2D06-7D0C-9E62-21CB01F47EC0}"/>
              </a:ext>
            </a:extLst>
          </p:cNvPr>
          <p:cNvCxnSpPr>
            <a:cxnSpLocks/>
          </p:cNvCxnSpPr>
          <p:nvPr/>
        </p:nvCxnSpPr>
        <p:spPr>
          <a:xfrm>
            <a:off x="9983897" y="5233093"/>
            <a:ext cx="0" cy="76744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DDD56300-4856-FE27-5A3A-27377EAD8EC6}"/>
              </a:ext>
            </a:extLst>
          </p:cNvPr>
          <p:cNvSpPr txBox="1"/>
          <p:nvPr/>
        </p:nvSpPr>
        <p:spPr>
          <a:xfrm>
            <a:off x="9010244" y="4947799"/>
            <a:ext cx="284052" cy="307777"/>
          </a:xfrm>
          <a:prstGeom prst="rect">
            <a:avLst/>
          </a:prstGeom>
          <a:noFill/>
        </p:spPr>
        <p:txBody>
          <a:bodyPr wrap="none" rtlCol="0">
            <a:spAutoFit/>
          </a:bodyPr>
          <a:lstStyle/>
          <a:p>
            <a:r>
              <a:rPr lang="en-US" sz="1400" dirty="0">
                <a:latin typeface="Helvetica Neue" panose="02000803000000090004" pitchFamily="2" charset="0"/>
              </a:rPr>
              <a:t>1</a:t>
            </a:r>
            <a:endParaRPr lang="en-GB" sz="1400" dirty="0">
              <a:latin typeface="Helvetica Neue" panose="02000803000000090004" pitchFamily="2" charset="0"/>
            </a:endParaRPr>
          </a:p>
        </p:txBody>
      </p:sp>
      <p:sp>
        <p:nvSpPr>
          <p:cNvPr id="47" name="TextBox 46">
            <a:extLst>
              <a:ext uri="{FF2B5EF4-FFF2-40B4-BE49-F238E27FC236}">
                <a16:creationId xmlns:a16="http://schemas.microsoft.com/office/drawing/2014/main" id="{49164765-A6C6-E8E1-4E5A-FDECA61DE35B}"/>
              </a:ext>
            </a:extLst>
          </p:cNvPr>
          <p:cNvSpPr txBox="1"/>
          <p:nvPr/>
        </p:nvSpPr>
        <p:spPr>
          <a:xfrm>
            <a:off x="9902961" y="4964839"/>
            <a:ext cx="284052" cy="307777"/>
          </a:xfrm>
          <a:prstGeom prst="rect">
            <a:avLst/>
          </a:prstGeom>
          <a:noFill/>
        </p:spPr>
        <p:txBody>
          <a:bodyPr wrap="none" rtlCol="0">
            <a:spAutoFit/>
          </a:bodyPr>
          <a:lstStyle/>
          <a:p>
            <a:r>
              <a:rPr lang="en-US" sz="1400" dirty="0">
                <a:latin typeface="Helvetica Neue" panose="02000803000000090004" pitchFamily="2" charset="0"/>
              </a:rPr>
              <a:t>2</a:t>
            </a:r>
            <a:endParaRPr lang="en-GB" sz="1400" dirty="0">
              <a:latin typeface="Helvetica Neue" panose="02000803000000090004" pitchFamily="2" charset="0"/>
            </a:endParaRPr>
          </a:p>
        </p:txBody>
      </p:sp>
      <p:sp>
        <p:nvSpPr>
          <p:cNvPr id="48" name="TextBox 47">
            <a:extLst>
              <a:ext uri="{FF2B5EF4-FFF2-40B4-BE49-F238E27FC236}">
                <a16:creationId xmlns:a16="http://schemas.microsoft.com/office/drawing/2014/main" id="{8EBE9D39-3274-602F-FF00-D92614F12824}"/>
              </a:ext>
            </a:extLst>
          </p:cNvPr>
          <p:cNvSpPr txBox="1"/>
          <p:nvPr/>
        </p:nvSpPr>
        <p:spPr>
          <a:xfrm>
            <a:off x="9946150" y="5970320"/>
            <a:ext cx="284052" cy="307777"/>
          </a:xfrm>
          <a:prstGeom prst="rect">
            <a:avLst/>
          </a:prstGeom>
          <a:noFill/>
        </p:spPr>
        <p:txBody>
          <a:bodyPr wrap="none" rtlCol="0">
            <a:spAutoFit/>
          </a:bodyPr>
          <a:lstStyle/>
          <a:p>
            <a:r>
              <a:rPr lang="en-US" sz="1400" dirty="0">
                <a:latin typeface="Helvetica Neue" panose="02000803000000090004" pitchFamily="2" charset="0"/>
              </a:rPr>
              <a:t>3</a:t>
            </a:r>
            <a:endParaRPr lang="en-GB" sz="1400" dirty="0">
              <a:latin typeface="Helvetica Neue" panose="02000803000000090004" pitchFamily="2" charset="0"/>
            </a:endParaRPr>
          </a:p>
        </p:txBody>
      </p:sp>
      <p:sp>
        <p:nvSpPr>
          <p:cNvPr id="49" name="TextBox 48">
            <a:extLst>
              <a:ext uri="{FF2B5EF4-FFF2-40B4-BE49-F238E27FC236}">
                <a16:creationId xmlns:a16="http://schemas.microsoft.com/office/drawing/2014/main" id="{B52AB2BF-5FA6-3673-7FE2-E468EA58510B}"/>
              </a:ext>
            </a:extLst>
          </p:cNvPr>
          <p:cNvSpPr txBox="1"/>
          <p:nvPr/>
        </p:nvSpPr>
        <p:spPr>
          <a:xfrm>
            <a:off x="9010244" y="5967582"/>
            <a:ext cx="284052" cy="307777"/>
          </a:xfrm>
          <a:prstGeom prst="rect">
            <a:avLst/>
          </a:prstGeom>
          <a:noFill/>
        </p:spPr>
        <p:txBody>
          <a:bodyPr wrap="none" rtlCol="0">
            <a:spAutoFit/>
          </a:bodyPr>
          <a:lstStyle/>
          <a:p>
            <a:r>
              <a:rPr lang="en-US" sz="1400" dirty="0">
                <a:latin typeface="Helvetica Neue" panose="02000803000000090004" pitchFamily="2" charset="0"/>
              </a:rPr>
              <a:t>4</a:t>
            </a:r>
            <a:endParaRPr lang="en-GB" sz="1400"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A99361F-E46C-4B8C-0BB9-CC0006B43B2F}"/>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61" name="TextBox 60">
                <a:extLst>
                  <a:ext uri="{FF2B5EF4-FFF2-40B4-BE49-F238E27FC236}">
                    <a16:creationId xmlns:a16="http://schemas.microsoft.com/office/drawing/2014/main" id="{9A99361F-E46C-4B8C-0BB9-CC0006B43B2F}"/>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80581C6-46B9-BA61-9AD9-A4C0A009E740}"/>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62" name="TextBox 61">
                <a:extLst>
                  <a:ext uri="{FF2B5EF4-FFF2-40B4-BE49-F238E27FC236}">
                    <a16:creationId xmlns:a16="http://schemas.microsoft.com/office/drawing/2014/main" id="{880581C6-46B9-BA61-9AD9-A4C0A009E740}"/>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6"/>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25D4552-2A70-347A-841D-F5B40AFDC99B}"/>
                  </a:ext>
                </a:extLst>
              </p:cNvPr>
              <p:cNvSpPr txBox="1"/>
              <p:nvPr/>
            </p:nvSpPr>
            <p:spPr>
              <a:xfrm>
                <a:off x="4809873" y="3612304"/>
                <a:ext cx="6910745" cy="64633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sub>
                    </m:sSub>
                  </m:oMath>
                </a14:m>
                <a:r>
                  <a:rPr lang="en-US" dirty="0">
                    <a:latin typeface="Helvetica Neue" panose="02000803000000090004" pitchFamily="2" charset="0"/>
                  </a:rPr>
                  <a:t> Symmetry group (</a:t>
                </a:r>
                <a:r>
                  <a:rPr lang="en-US" dirty="0">
                    <a:solidFill>
                      <a:srgbClr val="FF0000"/>
                    </a:solidFill>
                    <a:latin typeface="Helvetica Neue" panose="02000803000000090004" pitchFamily="2" charset="0"/>
                  </a:rPr>
                  <a:t>permutations</a:t>
                </a:r>
                <a:r>
                  <a:rPr lang="en-US" dirty="0">
                    <a:latin typeface="Helvetica Neue" panose="02000803000000090004" pitchFamily="2" charset="0"/>
                  </a:rPr>
                  <a:t> of n options) can be used to model multi-option decision-making</a:t>
                </a:r>
              </a:p>
            </p:txBody>
          </p:sp>
        </mc:Choice>
        <mc:Fallback xmlns="">
          <p:sp>
            <p:nvSpPr>
              <p:cNvPr id="63" name="TextBox 62">
                <a:extLst>
                  <a:ext uri="{FF2B5EF4-FFF2-40B4-BE49-F238E27FC236}">
                    <a16:creationId xmlns:a16="http://schemas.microsoft.com/office/drawing/2014/main" id="{C25D4552-2A70-347A-841D-F5B40AFDC99B}"/>
                  </a:ext>
                </a:extLst>
              </p:cNvPr>
              <p:cNvSpPr txBox="1">
                <a:spLocks noRot="1" noChangeAspect="1" noMove="1" noResize="1" noEditPoints="1" noAdjustHandles="1" noChangeArrowheads="1" noChangeShapeType="1" noTextEdit="1"/>
              </p:cNvSpPr>
              <p:nvPr/>
            </p:nvSpPr>
            <p:spPr>
              <a:xfrm>
                <a:off x="4809873" y="3612304"/>
                <a:ext cx="6910745" cy="646331"/>
              </a:xfrm>
              <a:prstGeom prst="rect">
                <a:avLst/>
              </a:prstGeom>
              <a:blipFill>
                <a:blip r:embed="rId7"/>
                <a:stretch>
                  <a:fillRect l="-705"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026CF48-F18D-9AFE-706F-58E2BCDA445E}"/>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64" name="TextBox 63">
                <a:extLst>
                  <a:ext uri="{FF2B5EF4-FFF2-40B4-BE49-F238E27FC236}">
                    <a16:creationId xmlns:a16="http://schemas.microsoft.com/office/drawing/2014/main" id="{5026CF48-F18D-9AFE-706F-58E2BCDA445E}"/>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8"/>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150850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00963-7285-D6DD-DEA2-128A4384CF4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B1F1B7C-19D5-E0EA-3647-D89C3754AF8E}"/>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DA8F46D0-1652-7BD3-F748-4CC471AFC2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7F83D0A-EF95-A8E0-59B2-E84ADC1F9F8F}"/>
                  </a:ext>
                </a:extLst>
              </p:cNvPr>
              <p:cNvSpPr txBox="1"/>
              <p:nvPr/>
            </p:nvSpPr>
            <p:spPr>
              <a:xfrm>
                <a:off x="4809874" y="4959229"/>
                <a:ext cx="3949976" cy="923330"/>
              </a:xfrm>
              <a:prstGeom prst="rect">
                <a:avLst/>
              </a:prstGeom>
              <a:noFill/>
            </p:spPr>
            <p:txBody>
              <a:bodyPr wrap="square" rtlCol="0">
                <a:spAutoFit/>
              </a:bodyPr>
              <a:lstStyle/>
              <a:p>
                <a:r>
                  <a:rPr lang="en-US" dirty="0">
                    <a:latin typeface="Helvetica Neue" panose="02000803000000090004" pitchFamily="2" charset="0"/>
                  </a:rPr>
                  <a:t>Is the shape symmetric under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4</m:t>
                        </m:r>
                      </m:sub>
                    </m:sSub>
                  </m:oMath>
                </a14:m>
                <a:r>
                  <a:rPr lang="en-US" dirty="0">
                    <a:latin typeface="Helvetica Neue" panose="02000803000000090004" pitchFamily="2" charset="0"/>
                  </a:rPr>
                  <a:t>? </a:t>
                </a:r>
              </a:p>
              <a:p>
                <a:pPr marL="342900" indent="-342900">
                  <a:buAutoNum type="alphaLcParenR"/>
                </a:pPr>
                <a:r>
                  <a:rPr lang="en-US" dirty="0">
                    <a:solidFill>
                      <a:schemeClr val="accent6">
                        <a:lumMod val="75000"/>
                      </a:schemeClr>
                    </a:solidFill>
                    <a:latin typeface="Helvetica Neue" panose="02000803000000090004" pitchFamily="2" charset="0"/>
                  </a:rPr>
                  <a:t>No</a:t>
                </a:r>
              </a:p>
              <a:p>
                <a:pPr marL="342900" indent="-342900">
                  <a:buAutoNum type="alphaLcParenR"/>
                </a:pPr>
                <a:r>
                  <a:rPr lang="en-US" dirty="0">
                    <a:latin typeface="Helvetica Neue" panose="02000803000000090004" pitchFamily="2" charset="0"/>
                  </a:rPr>
                  <a:t>Yes </a:t>
                </a:r>
              </a:p>
            </p:txBody>
          </p:sp>
        </mc:Choice>
        <mc:Fallback xmlns="">
          <p:sp>
            <p:nvSpPr>
              <p:cNvPr id="2" name="TextBox 1">
                <a:extLst>
                  <a:ext uri="{FF2B5EF4-FFF2-40B4-BE49-F238E27FC236}">
                    <a16:creationId xmlns:a16="http://schemas.microsoft.com/office/drawing/2014/main" id="{17F83D0A-EF95-A8E0-59B2-E84ADC1F9F8F}"/>
                  </a:ext>
                </a:extLst>
              </p:cNvPr>
              <p:cNvSpPr txBox="1">
                <a:spLocks noRot="1" noChangeAspect="1" noMove="1" noResize="1" noEditPoints="1" noAdjustHandles="1" noChangeArrowheads="1" noChangeShapeType="1" noTextEdit="1"/>
              </p:cNvSpPr>
              <p:nvPr/>
            </p:nvSpPr>
            <p:spPr>
              <a:xfrm>
                <a:off x="4809874" y="4959229"/>
                <a:ext cx="3949976" cy="923330"/>
              </a:xfrm>
              <a:prstGeom prst="rect">
                <a:avLst/>
              </a:prstGeom>
              <a:blipFill>
                <a:blip r:embed="rId4"/>
                <a:stretch>
                  <a:fillRect l="-1235" t="-3974" b="-9934"/>
                </a:stretch>
              </a:blipFill>
            </p:spPr>
            <p:txBody>
              <a:bodyPr/>
              <a:lstStyle/>
              <a:p>
                <a:r>
                  <a:rPr lang="en-GB">
                    <a:noFill/>
                  </a:rPr>
                  <a:t> </a:t>
                </a:r>
              </a:p>
            </p:txBody>
          </p:sp>
        </mc:Fallback>
      </mc:AlternateContent>
      <p:cxnSp>
        <p:nvCxnSpPr>
          <p:cNvPr id="20" name="Straight Arrow Connector 19">
            <a:extLst>
              <a:ext uri="{FF2B5EF4-FFF2-40B4-BE49-F238E27FC236}">
                <a16:creationId xmlns:a16="http://schemas.microsoft.com/office/drawing/2014/main" id="{15EE82BF-D965-D3DD-FF8E-61CD6B9B6B21}"/>
              </a:ext>
            </a:extLst>
          </p:cNvPr>
          <p:cNvCxnSpPr>
            <a:cxnSpLocks/>
          </p:cNvCxnSpPr>
          <p:nvPr/>
        </p:nvCxnSpPr>
        <p:spPr>
          <a:xfrm>
            <a:off x="9233271" y="5222618"/>
            <a:ext cx="0" cy="77792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72E02ECE-6BF5-3C70-D188-BA191A5A1D9E}"/>
              </a:ext>
            </a:extLst>
          </p:cNvPr>
          <p:cNvCxnSpPr>
            <a:cxnSpLocks/>
          </p:cNvCxnSpPr>
          <p:nvPr/>
        </p:nvCxnSpPr>
        <p:spPr>
          <a:xfrm>
            <a:off x="9233271" y="5222618"/>
            <a:ext cx="750627" cy="10475"/>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B846FF87-C7B7-14DD-1D38-A0BA2B13BB0D}"/>
              </a:ext>
            </a:extLst>
          </p:cNvPr>
          <p:cNvCxnSpPr>
            <a:cxnSpLocks/>
          </p:cNvCxnSpPr>
          <p:nvPr/>
        </p:nvCxnSpPr>
        <p:spPr>
          <a:xfrm>
            <a:off x="9233270" y="6000540"/>
            <a:ext cx="750627"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7CE0761-03FE-0D4A-C01A-F14203B9BEF6}"/>
              </a:ext>
            </a:extLst>
          </p:cNvPr>
          <p:cNvCxnSpPr>
            <a:cxnSpLocks/>
          </p:cNvCxnSpPr>
          <p:nvPr/>
        </p:nvCxnSpPr>
        <p:spPr>
          <a:xfrm>
            <a:off x="9983897" y="5233093"/>
            <a:ext cx="0" cy="76744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4A7DD30E-74A5-E269-CB68-5020E69CC3DC}"/>
              </a:ext>
            </a:extLst>
          </p:cNvPr>
          <p:cNvSpPr txBox="1"/>
          <p:nvPr/>
        </p:nvSpPr>
        <p:spPr>
          <a:xfrm>
            <a:off x="9010244" y="4947799"/>
            <a:ext cx="284052" cy="307777"/>
          </a:xfrm>
          <a:prstGeom prst="rect">
            <a:avLst/>
          </a:prstGeom>
          <a:noFill/>
        </p:spPr>
        <p:txBody>
          <a:bodyPr wrap="none" rtlCol="0">
            <a:spAutoFit/>
          </a:bodyPr>
          <a:lstStyle/>
          <a:p>
            <a:r>
              <a:rPr lang="en-US" sz="1400" dirty="0">
                <a:latin typeface="Helvetica Neue" panose="02000803000000090004" pitchFamily="2" charset="0"/>
              </a:rPr>
              <a:t>1</a:t>
            </a:r>
            <a:endParaRPr lang="en-GB" sz="1400" dirty="0">
              <a:latin typeface="Helvetica Neue" panose="02000803000000090004" pitchFamily="2" charset="0"/>
            </a:endParaRPr>
          </a:p>
        </p:txBody>
      </p:sp>
      <p:sp>
        <p:nvSpPr>
          <p:cNvPr id="25" name="TextBox 24">
            <a:extLst>
              <a:ext uri="{FF2B5EF4-FFF2-40B4-BE49-F238E27FC236}">
                <a16:creationId xmlns:a16="http://schemas.microsoft.com/office/drawing/2014/main" id="{7BD7AF86-0114-761F-3238-F99D251116D7}"/>
              </a:ext>
            </a:extLst>
          </p:cNvPr>
          <p:cNvSpPr txBox="1"/>
          <p:nvPr/>
        </p:nvSpPr>
        <p:spPr>
          <a:xfrm>
            <a:off x="9902961" y="4964839"/>
            <a:ext cx="284052" cy="307777"/>
          </a:xfrm>
          <a:prstGeom prst="rect">
            <a:avLst/>
          </a:prstGeom>
          <a:noFill/>
        </p:spPr>
        <p:txBody>
          <a:bodyPr wrap="none" rtlCol="0">
            <a:spAutoFit/>
          </a:bodyPr>
          <a:lstStyle/>
          <a:p>
            <a:r>
              <a:rPr lang="en-US" sz="1400" dirty="0">
                <a:latin typeface="Helvetica Neue" panose="02000803000000090004" pitchFamily="2" charset="0"/>
              </a:rPr>
              <a:t>2</a:t>
            </a:r>
            <a:endParaRPr lang="en-GB" sz="1400" dirty="0">
              <a:latin typeface="Helvetica Neue" panose="02000803000000090004" pitchFamily="2" charset="0"/>
            </a:endParaRPr>
          </a:p>
        </p:txBody>
      </p:sp>
      <p:sp>
        <p:nvSpPr>
          <p:cNvPr id="26" name="TextBox 25">
            <a:extLst>
              <a:ext uri="{FF2B5EF4-FFF2-40B4-BE49-F238E27FC236}">
                <a16:creationId xmlns:a16="http://schemas.microsoft.com/office/drawing/2014/main" id="{287D9438-A8DE-C0D9-F02C-79B8FAC93AA3}"/>
              </a:ext>
            </a:extLst>
          </p:cNvPr>
          <p:cNvSpPr txBox="1"/>
          <p:nvPr/>
        </p:nvSpPr>
        <p:spPr>
          <a:xfrm>
            <a:off x="9946150" y="5970320"/>
            <a:ext cx="284052" cy="307777"/>
          </a:xfrm>
          <a:prstGeom prst="rect">
            <a:avLst/>
          </a:prstGeom>
          <a:noFill/>
        </p:spPr>
        <p:txBody>
          <a:bodyPr wrap="none" rtlCol="0">
            <a:spAutoFit/>
          </a:bodyPr>
          <a:lstStyle/>
          <a:p>
            <a:r>
              <a:rPr lang="en-US" sz="1400" dirty="0">
                <a:latin typeface="Helvetica Neue" panose="02000803000000090004" pitchFamily="2" charset="0"/>
              </a:rPr>
              <a:t>3</a:t>
            </a:r>
            <a:endParaRPr lang="en-GB" sz="1400" dirty="0">
              <a:latin typeface="Helvetica Neue" panose="02000803000000090004" pitchFamily="2" charset="0"/>
            </a:endParaRPr>
          </a:p>
        </p:txBody>
      </p:sp>
      <p:sp>
        <p:nvSpPr>
          <p:cNvPr id="27" name="TextBox 26">
            <a:extLst>
              <a:ext uri="{FF2B5EF4-FFF2-40B4-BE49-F238E27FC236}">
                <a16:creationId xmlns:a16="http://schemas.microsoft.com/office/drawing/2014/main" id="{F2A67319-6D7B-7616-3036-1CF6823E7CA7}"/>
              </a:ext>
            </a:extLst>
          </p:cNvPr>
          <p:cNvSpPr txBox="1"/>
          <p:nvPr/>
        </p:nvSpPr>
        <p:spPr>
          <a:xfrm>
            <a:off x="9010244" y="5967582"/>
            <a:ext cx="284052" cy="307777"/>
          </a:xfrm>
          <a:prstGeom prst="rect">
            <a:avLst/>
          </a:prstGeom>
          <a:noFill/>
        </p:spPr>
        <p:txBody>
          <a:bodyPr wrap="none" rtlCol="0">
            <a:spAutoFit/>
          </a:bodyPr>
          <a:lstStyle/>
          <a:p>
            <a:r>
              <a:rPr lang="en-US" sz="1400" dirty="0">
                <a:latin typeface="Helvetica Neue" panose="02000803000000090004" pitchFamily="2" charset="0"/>
              </a:rPr>
              <a:t>4</a:t>
            </a:r>
            <a:endParaRPr lang="en-GB" sz="1400" dirty="0">
              <a:latin typeface="Helvetica Neue" panose="02000803000000090004" pitchFamily="2" charset="0"/>
            </a:endParaRPr>
          </a:p>
        </p:txBody>
      </p:sp>
      <p:cxnSp>
        <p:nvCxnSpPr>
          <p:cNvPr id="3" name="Straight Arrow Connector 2">
            <a:extLst>
              <a:ext uri="{FF2B5EF4-FFF2-40B4-BE49-F238E27FC236}">
                <a16:creationId xmlns:a16="http://schemas.microsoft.com/office/drawing/2014/main" id="{FDB3748F-36F6-B096-BDCB-8DF061B57F28}"/>
              </a:ext>
            </a:extLst>
          </p:cNvPr>
          <p:cNvCxnSpPr>
            <a:cxnSpLocks/>
          </p:cNvCxnSpPr>
          <p:nvPr/>
        </p:nvCxnSpPr>
        <p:spPr>
          <a:xfrm>
            <a:off x="10898278" y="5262142"/>
            <a:ext cx="0" cy="777922"/>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2B59D72E-0201-32E8-8F22-4E0F7BFE548D}"/>
              </a:ext>
            </a:extLst>
          </p:cNvPr>
          <p:cNvCxnSpPr>
            <a:cxnSpLocks/>
          </p:cNvCxnSpPr>
          <p:nvPr/>
        </p:nvCxnSpPr>
        <p:spPr>
          <a:xfrm>
            <a:off x="10898277" y="5259421"/>
            <a:ext cx="758892" cy="775199"/>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78731F47-7A76-FB0A-CAA4-4A1A3E771BE8}"/>
              </a:ext>
            </a:extLst>
          </p:cNvPr>
          <p:cNvCxnSpPr>
            <a:cxnSpLocks/>
          </p:cNvCxnSpPr>
          <p:nvPr/>
        </p:nvCxnSpPr>
        <p:spPr>
          <a:xfrm flipV="1">
            <a:off x="10898277" y="5259421"/>
            <a:ext cx="758892" cy="780643"/>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574BE8E5-9399-787D-9FA4-8AA0BF0D4763}"/>
              </a:ext>
            </a:extLst>
          </p:cNvPr>
          <p:cNvCxnSpPr>
            <a:cxnSpLocks/>
          </p:cNvCxnSpPr>
          <p:nvPr/>
        </p:nvCxnSpPr>
        <p:spPr>
          <a:xfrm>
            <a:off x="11648904" y="5272617"/>
            <a:ext cx="0" cy="767447"/>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7023B63-D001-FEDD-CC3C-6B809022A419}"/>
              </a:ext>
            </a:extLst>
          </p:cNvPr>
          <p:cNvSpPr txBox="1"/>
          <p:nvPr/>
        </p:nvSpPr>
        <p:spPr>
          <a:xfrm>
            <a:off x="10675251" y="4987323"/>
            <a:ext cx="284052" cy="307777"/>
          </a:xfrm>
          <a:prstGeom prst="rect">
            <a:avLst/>
          </a:prstGeom>
          <a:noFill/>
        </p:spPr>
        <p:txBody>
          <a:bodyPr wrap="none" rtlCol="0">
            <a:spAutoFit/>
          </a:bodyPr>
          <a:lstStyle/>
          <a:p>
            <a:r>
              <a:rPr lang="en-US" sz="1400" dirty="0">
                <a:latin typeface="Helvetica Neue" panose="02000803000000090004" pitchFamily="2" charset="0"/>
              </a:rPr>
              <a:t>1</a:t>
            </a:r>
            <a:endParaRPr lang="en-GB" sz="1400" dirty="0">
              <a:latin typeface="Helvetica Neue" panose="02000803000000090004" pitchFamily="2" charset="0"/>
            </a:endParaRPr>
          </a:p>
        </p:txBody>
      </p:sp>
      <p:sp>
        <p:nvSpPr>
          <p:cNvPr id="10" name="TextBox 9">
            <a:extLst>
              <a:ext uri="{FF2B5EF4-FFF2-40B4-BE49-F238E27FC236}">
                <a16:creationId xmlns:a16="http://schemas.microsoft.com/office/drawing/2014/main" id="{53BADA28-BCC2-B91C-9D37-5D29702454C1}"/>
              </a:ext>
            </a:extLst>
          </p:cNvPr>
          <p:cNvSpPr txBox="1"/>
          <p:nvPr/>
        </p:nvSpPr>
        <p:spPr>
          <a:xfrm>
            <a:off x="11648904" y="6005765"/>
            <a:ext cx="284052" cy="307777"/>
          </a:xfrm>
          <a:prstGeom prst="rect">
            <a:avLst/>
          </a:prstGeom>
          <a:noFill/>
        </p:spPr>
        <p:txBody>
          <a:bodyPr wrap="none" rtlCol="0">
            <a:spAutoFit/>
          </a:bodyPr>
          <a:lstStyle/>
          <a:p>
            <a:r>
              <a:rPr lang="en-US" sz="1400" dirty="0">
                <a:latin typeface="Helvetica Neue" panose="02000803000000090004" pitchFamily="2" charset="0"/>
              </a:rPr>
              <a:t>2</a:t>
            </a:r>
            <a:endParaRPr lang="en-GB" sz="1400" dirty="0">
              <a:latin typeface="Helvetica Neue" panose="02000803000000090004" pitchFamily="2" charset="0"/>
            </a:endParaRPr>
          </a:p>
        </p:txBody>
      </p:sp>
      <p:sp>
        <p:nvSpPr>
          <p:cNvPr id="11" name="TextBox 10">
            <a:extLst>
              <a:ext uri="{FF2B5EF4-FFF2-40B4-BE49-F238E27FC236}">
                <a16:creationId xmlns:a16="http://schemas.microsoft.com/office/drawing/2014/main" id="{0929A771-21E4-11C5-6D7F-CE135C282DD8}"/>
              </a:ext>
            </a:extLst>
          </p:cNvPr>
          <p:cNvSpPr txBox="1"/>
          <p:nvPr/>
        </p:nvSpPr>
        <p:spPr>
          <a:xfrm>
            <a:off x="11657169" y="4964839"/>
            <a:ext cx="284052" cy="307777"/>
          </a:xfrm>
          <a:prstGeom prst="rect">
            <a:avLst/>
          </a:prstGeom>
          <a:noFill/>
        </p:spPr>
        <p:txBody>
          <a:bodyPr wrap="none" rtlCol="0">
            <a:spAutoFit/>
          </a:bodyPr>
          <a:lstStyle/>
          <a:p>
            <a:r>
              <a:rPr lang="en-US" sz="1400" dirty="0">
                <a:latin typeface="Helvetica Neue" panose="02000803000000090004" pitchFamily="2" charset="0"/>
              </a:rPr>
              <a:t>3</a:t>
            </a:r>
            <a:endParaRPr lang="en-GB" sz="1400" dirty="0">
              <a:latin typeface="Helvetica Neue" panose="02000803000000090004" pitchFamily="2" charset="0"/>
            </a:endParaRPr>
          </a:p>
        </p:txBody>
      </p:sp>
      <p:sp>
        <p:nvSpPr>
          <p:cNvPr id="12" name="TextBox 11">
            <a:extLst>
              <a:ext uri="{FF2B5EF4-FFF2-40B4-BE49-F238E27FC236}">
                <a16:creationId xmlns:a16="http://schemas.microsoft.com/office/drawing/2014/main" id="{336F863B-05C6-409A-B608-853B992D074D}"/>
              </a:ext>
            </a:extLst>
          </p:cNvPr>
          <p:cNvSpPr txBox="1"/>
          <p:nvPr/>
        </p:nvSpPr>
        <p:spPr>
          <a:xfrm>
            <a:off x="10675251" y="6007106"/>
            <a:ext cx="284052" cy="307777"/>
          </a:xfrm>
          <a:prstGeom prst="rect">
            <a:avLst/>
          </a:prstGeom>
          <a:noFill/>
        </p:spPr>
        <p:txBody>
          <a:bodyPr wrap="none" rtlCol="0">
            <a:spAutoFit/>
          </a:bodyPr>
          <a:lstStyle/>
          <a:p>
            <a:r>
              <a:rPr lang="en-US" sz="1400" dirty="0">
                <a:latin typeface="Helvetica Neue" panose="02000803000000090004" pitchFamily="2" charset="0"/>
              </a:rPr>
              <a:t>4</a:t>
            </a:r>
            <a:endParaRPr lang="en-GB" sz="1400"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B58838-0CA1-E3C0-4959-ADF529C83AE5}"/>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16" name="TextBox 15">
                <a:extLst>
                  <a:ext uri="{FF2B5EF4-FFF2-40B4-BE49-F238E27FC236}">
                    <a16:creationId xmlns:a16="http://schemas.microsoft.com/office/drawing/2014/main" id="{8CB58838-0CA1-E3C0-4959-ADF529C83AE5}"/>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C3CDF6-11C1-319D-3ADA-885AA0A55E34}"/>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54C3CDF6-11C1-319D-3ADA-885AA0A55E34}"/>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6"/>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7E8D1C5-6DCD-025F-FD93-B93CF97B25A7}"/>
                  </a:ext>
                </a:extLst>
              </p:cNvPr>
              <p:cNvSpPr txBox="1"/>
              <p:nvPr/>
            </p:nvSpPr>
            <p:spPr>
              <a:xfrm>
                <a:off x="4809873" y="3612304"/>
                <a:ext cx="6910745" cy="64633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sub>
                    </m:sSub>
                  </m:oMath>
                </a14:m>
                <a:r>
                  <a:rPr lang="en-US" dirty="0">
                    <a:latin typeface="Helvetica Neue" panose="02000803000000090004" pitchFamily="2" charset="0"/>
                  </a:rPr>
                  <a:t> Symmetry group (</a:t>
                </a:r>
                <a:r>
                  <a:rPr lang="en-US" dirty="0">
                    <a:solidFill>
                      <a:srgbClr val="FF0000"/>
                    </a:solidFill>
                    <a:latin typeface="Helvetica Neue" panose="02000803000000090004" pitchFamily="2" charset="0"/>
                  </a:rPr>
                  <a:t>permutations</a:t>
                </a:r>
                <a:r>
                  <a:rPr lang="en-US" dirty="0">
                    <a:latin typeface="Helvetica Neue" panose="02000803000000090004" pitchFamily="2" charset="0"/>
                  </a:rPr>
                  <a:t> of n options) can be used to model multi-option decision-making</a:t>
                </a:r>
              </a:p>
            </p:txBody>
          </p:sp>
        </mc:Choice>
        <mc:Fallback xmlns="">
          <p:sp>
            <p:nvSpPr>
              <p:cNvPr id="18" name="TextBox 17">
                <a:extLst>
                  <a:ext uri="{FF2B5EF4-FFF2-40B4-BE49-F238E27FC236}">
                    <a16:creationId xmlns:a16="http://schemas.microsoft.com/office/drawing/2014/main" id="{17E8D1C5-6DCD-025F-FD93-B93CF97B25A7}"/>
                  </a:ext>
                </a:extLst>
              </p:cNvPr>
              <p:cNvSpPr txBox="1">
                <a:spLocks noRot="1" noChangeAspect="1" noMove="1" noResize="1" noEditPoints="1" noAdjustHandles="1" noChangeArrowheads="1" noChangeShapeType="1" noTextEdit="1"/>
              </p:cNvSpPr>
              <p:nvPr/>
            </p:nvSpPr>
            <p:spPr>
              <a:xfrm>
                <a:off x="4809873" y="3612304"/>
                <a:ext cx="6910745" cy="646331"/>
              </a:xfrm>
              <a:prstGeom prst="rect">
                <a:avLst/>
              </a:prstGeom>
              <a:blipFill>
                <a:blip r:embed="rId7"/>
                <a:stretch>
                  <a:fillRect l="-705"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C64F2F6-43B5-9192-381E-A84F824B839C}"/>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19" name="TextBox 18">
                <a:extLst>
                  <a:ext uri="{FF2B5EF4-FFF2-40B4-BE49-F238E27FC236}">
                    <a16:creationId xmlns:a16="http://schemas.microsoft.com/office/drawing/2014/main" id="{1C64F2F6-43B5-9192-381E-A84F824B839C}"/>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8"/>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2018530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3EECE-5A68-F08B-2513-E0B47828163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DE3AC92-12DE-9D49-659D-13F227835003}"/>
              </a:ext>
            </a:extLst>
          </p:cNvPr>
          <p:cNvSpPr txBox="1">
            <a:spLocks/>
          </p:cNvSpPr>
          <p:nvPr/>
        </p:nvSpPr>
        <p:spPr>
          <a:xfrm>
            <a:off x="831850" y="27548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Symmetries in dynamical systems</a:t>
            </a:r>
            <a:endParaRPr lang="en-GB" sz="3600" dirty="0"/>
          </a:p>
        </p:txBody>
      </p:sp>
      <p:pic>
        <p:nvPicPr>
          <p:cNvPr id="37" name="Graphic 36">
            <a:extLst>
              <a:ext uri="{FF2B5EF4-FFF2-40B4-BE49-F238E27FC236}">
                <a16:creationId xmlns:a16="http://schemas.microsoft.com/office/drawing/2014/main" id="{5F393107-DE52-6287-8ACC-BA6085AFE7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81" y="2377692"/>
            <a:ext cx="4384908" cy="4423158"/>
          </a:xfrm>
          <a:prstGeom prst="rect">
            <a:avLst/>
          </a:prstGeom>
        </p:spPr>
      </p:pic>
      <p:sp>
        <p:nvSpPr>
          <p:cNvPr id="14" name="TextBox 13">
            <a:extLst>
              <a:ext uri="{FF2B5EF4-FFF2-40B4-BE49-F238E27FC236}">
                <a16:creationId xmlns:a16="http://schemas.microsoft.com/office/drawing/2014/main" id="{BC8C4A9A-F293-72A4-409D-DA0EEA166CDC}"/>
              </a:ext>
            </a:extLst>
          </p:cNvPr>
          <p:cNvSpPr txBox="1"/>
          <p:nvPr/>
        </p:nvSpPr>
        <p:spPr>
          <a:xfrm>
            <a:off x="4887119" y="4154931"/>
            <a:ext cx="6871222" cy="1569660"/>
          </a:xfrm>
          <a:prstGeom prst="rect">
            <a:avLst/>
          </a:prstGeom>
          <a:solidFill>
            <a:srgbClr val="10FF10"/>
          </a:solidFill>
        </p:spPr>
        <p:txBody>
          <a:bodyPr wrap="square" rtlCol="0">
            <a:spAutoFit/>
          </a:bodyPr>
          <a:lstStyle/>
          <a:p>
            <a:pPr algn="ctr"/>
            <a:r>
              <a:rPr lang="en-US" sz="3200" dirty="0">
                <a:solidFill>
                  <a:schemeClr val="bg1"/>
                </a:solidFill>
                <a:latin typeface="Helvetica Neue" panose="02000803000000090004" pitchFamily="2" charset="0"/>
              </a:rPr>
              <a:t>Symmetric systems can have non−symmetric solutions: this is symmetry breaking</a:t>
            </a:r>
            <a:endParaRPr lang="en-GB" sz="3200" dirty="0">
              <a:solidFill>
                <a:schemeClr val="bg1"/>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9D4D70-998B-6CE0-780B-D16A0D1CC8F7}"/>
                  </a:ext>
                </a:extLst>
              </p:cNvPr>
              <p:cNvSpPr txBox="1"/>
              <p:nvPr/>
            </p:nvSpPr>
            <p:spPr>
              <a:xfrm>
                <a:off x="9010244" y="2525270"/>
                <a:ext cx="1939687" cy="6908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b="0" i="1" smtClean="0">
                          <a:latin typeface="Cambria Math" panose="02040503050406030204" pitchFamily="18" charset="0"/>
                        </a:rPr>
                        <m:t>&gt;0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b="0" i="1" smtClean="0">
                          <a:latin typeface="Cambria Math" panose="02040503050406030204" pitchFamily="18" charset="0"/>
                        </a:rPr>
                        <m:t>&lt;</m:t>
                      </m:r>
                      <m:r>
                        <a:rPr lang="en-US" i="1" smtClean="0">
                          <a:latin typeface="Cambria Math" panose="02040503050406030204" pitchFamily="18" charset="0"/>
                        </a:rPr>
                        <m:t>0</m:t>
                      </m:r>
                    </m:oMath>
                  </m:oMathPara>
                </a14:m>
                <a:endParaRPr lang="en-GB" dirty="0"/>
              </a:p>
            </p:txBody>
          </p:sp>
        </mc:Choice>
        <mc:Fallback xmlns="">
          <p:sp>
            <p:nvSpPr>
              <p:cNvPr id="18" name="TextBox 17">
                <a:extLst>
                  <a:ext uri="{FF2B5EF4-FFF2-40B4-BE49-F238E27FC236}">
                    <a16:creationId xmlns:a16="http://schemas.microsoft.com/office/drawing/2014/main" id="{C89D4D70-998B-6CE0-780B-D16A0D1CC8F7}"/>
                  </a:ext>
                </a:extLst>
              </p:cNvPr>
              <p:cNvSpPr txBox="1">
                <a:spLocks noRot="1" noChangeAspect="1" noMove="1" noResize="1" noEditPoints="1" noAdjustHandles="1" noChangeArrowheads="1" noChangeShapeType="1" noTextEdit="1"/>
              </p:cNvSpPr>
              <p:nvPr/>
            </p:nvSpPr>
            <p:spPr>
              <a:xfrm>
                <a:off x="9010244" y="2525270"/>
                <a:ext cx="1939687" cy="69083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811C1AC-46F1-6446-196D-452D7A8CACC4}"/>
                  </a:ext>
                </a:extLst>
              </p:cNvPr>
              <p:cNvSpPr txBox="1"/>
              <p:nvPr/>
            </p:nvSpPr>
            <p:spPr>
              <a:xfrm>
                <a:off x="5069999" y="2571437"/>
                <a:ext cx="4148508" cy="598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acc>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tanh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𝑠𝑒𝑙𝑓</m:t>
                              </m:r>
                            </m:sub>
                          </m:sSub>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n-GB"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anh</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𝑠𝑒𝑙𝑓</m:t>
                              </m:r>
                            </m:sub>
                          </m:sSub>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GB" i="1">
                              <a:latin typeface="Cambria Math" panose="02040503050406030204" pitchFamily="18" charset="0"/>
                            </a:rPr>
                          </m:ctrlPr>
                        </m:sSubPr>
                        <m:e>
                          <m:sSub>
                            <m:sSubPr>
                              <m:ctrlPr>
                                <a:rPr lang="en-GB"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α</m:t>
                              </m:r>
                            </m:e>
                            <m:sub>
                              <m:r>
                                <a:rPr lang="en-US" i="1">
                                  <a:latin typeface="Cambria Math" panose="02040503050406030204" pitchFamily="18" charset="0"/>
                                </a:rPr>
                                <m:t>𝑜𝑡h𝑒𝑟</m:t>
                              </m:r>
                            </m:sub>
                          </m:sSub>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9" name="TextBox 18">
                <a:extLst>
                  <a:ext uri="{FF2B5EF4-FFF2-40B4-BE49-F238E27FC236}">
                    <a16:creationId xmlns:a16="http://schemas.microsoft.com/office/drawing/2014/main" id="{3811C1AC-46F1-6446-196D-452D7A8CACC4}"/>
                  </a:ext>
                </a:extLst>
              </p:cNvPr>
              <p:cNvSpPr txBox="1">
                <a:spLocks noRot="1" noChangeAspect="1" noMove="1" noResize="1" noEditPoints="1" noAdjustHandles="1" noChangeArrowheads="1" noChangeShapeType="1" noTextEdit="1"/>
              </p:cNvSpPr>
              <p:nvPr/>
            </p:nvSpPr>
            <p:spPr>
              <a:xfrm>
                <a:off x="5069999" y="2571437"/>
                <a:ext cx="4148508" cy="598497"/>
              </a:xfrm>
              <a:prstGeom prst="rect">
                <a:avLst/>
              </a:prstGeom>
              <a:blipFill>
                <a:blip r:embed="rId5"/>
                <a:stretch>
                  <a:fillRect l="-588" t="-1020" r="-1912" b="-122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EB5E227-2DE0-0E87-DB7B-2099ED3A02BD}"/>
                  </a:ext>
                </a:extLst>
              </p:cNvPr>
              <p:cNvSpPr txBox="1"/>
              <p:nvPr/>
            </p:nvSpPr>
            <p:spPr>
              <a:xfrm>
                <a:off x="134936" y="1300468"/>
                <a:ext cx="11806285" cy="646331"/>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symmetric with respect to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(for our purposes</a:t>
                </a:r>
                <a:r>
                  <a:rPr lang="el-GR" dirty="0">
                    <a:latin typeface="Cambria Math" panose="02040503050406030204" pitchFamily="18" charset="0"/>
                    <a:ea typeface="Cambria Math" panose="02040503050406030204" pitchFamily="18" charset="0"/>
                  </a:rPr>
                  <a:t> γ</a:t>
                </a:r>
                <a:r>
                  <a:rPr lang="en-US" dirty="0">
                    <a:latin typeface="Cambria Math" panose="02040503050406030204" pitchFamily="18" charset="0"/>
                    <a:ea typeface="Cambria Math" panose="02040503050406030204" pitchFamily="18" charset="0"/>
                  </a:rPr>
                  <a:t> is a matrix) (formal definition at the end). </a:t>
                </a:r>
                <a:endParaRPr lang="en-GB" dirty="0">
                  <a:latin typeface="Helvetica Neue" panose="02000803000000090004" pitchFamily="2" charset="0"/>
                </a:endParaRPr>
              </a:p>
            </p:txBody>
          </p:sp>
        </mc:Choice>
        <mc:Fallback xmlns="">
          <p:sp>
            <p:nvSpPr>
              <p:cNvPr id="28" name="TextBox 27">
                <a:extLst>
                  <a:ext uri="{FF2B5EF4-FFF2-40B4-BE49-F238E27FC236}">
                    <a16:creationId xmlns:a16="http://schemas.microsoft.com/office/drawing/2014/main" id="{6EB5E227-2DE0-0E87-DB7B-2099ED3A02BD}"/>
                  </a:ext>
                </a:extLst>
              </p:cNvPr>
              <p:cNvSpPr txBox="1">
                <a:spLocks noRot="1" noChangeAspect="1" noMove="1" noResize="1" noEditPoints="1" noAdjustHandles="1" noChangeArrowheads="1" noChangeShapeType="1" noTextEdit="1"/>
              </p:cNvSpPr>
              <p:nvPr/>
            </p:nvSpPr>
            <p:spPr>
              <a:xfrm>
                <a:off x="134936" y="1300468"/>
                <a:ext cx="11806285" cy="646331"/>
              </a:xfrm>
              <a:prstGeom prst="rect">
                <a:avLst/>
              </a:prstGeom>
              <a:blipFill>
                <a:blip r:embed="rId6"/>
                <a:stretch>
                  <a:fillRect t="-5660" b="-14151"/>
                </a:stretch>
              </a:blipFill>
            </p:spPr>
            <p:txBody>
              <a:bodyPr/>
              <a:lstStyle/>
              <a:p>
                <a:r>
                  <a:rPr lang="en-GB">
                    <a:noFill/>
                  </a:rPr>
                  <a:t> </a:t>
                </a:r>
              </a:p>
            </p:txBody>
          </p:sp>
        </mc:Fallback>
      </mc:AlternateContent>
    </p:spTree>
    <p:extLst>
      <p:ext uri="{BB962C8B-B14F-4D97-AF65-F5344CB8AC3E}">
        <p14:creationId xmlns:p14="http://schemas.microsoft.com/office/powerpoint/2010/main" val="317186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7815-829B-D31A-C1D3-BA6987BB7F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A7C1C-2432-00FB-C089-86066750B56A}"/>
              </a:ext>
            </a:extLst>
          </p:cNvPr>
          <p:cNvSpPr>
            <a:spLocks noGrp="1"/>
          </p:cNvSpPr>
          <p:nvPr>
            <p:ph type="title"/>
          </p:nvPr>
        </p:nvSpPr>
        <p:spPr>
          <a:xfrm>
            <a:off x="1132914" y="1144818"/>
            <a:ext cx="9926171" cy="1798265"/>
          </a:xfrm>
        </p:spPr>
        <p:txBody>
          <a:bodyPr>
            <a:normAutofit/>
          </a:bodyPr>
          <a:lstStyle/>
          <a:p>
            <a:pPr algn="ctr"/>
            <a:r>
              <a:rPr lang="en-US" dirty="0">
                <a:latin typeface="Helvetica Neue" panose="02000803000000090004" pitchFamily="2" charset="0"/>
              </a:rPr>
              <a:t>Part 6 </a:t>
            </a:r>
            <a:br>
              <a:rPr lang="en-US" dirty="0">
                <a:latin typeface="Helvetica Neue" panose="02000803000000090004" pitchFamily="2" charset="0"/>
              </a:rPr>
            </a:br>
            <a:r>
              <a:rPr lang="en-US" dirty="0">
                <a:latin typeface="Helvetica Neue" panose="02000803000000090004" pitchFamily="2" charset="0"/>
              </a:rPr>
              <a:t>The ring attractor</a:t>
            </a:r>
            <a:endParaRPr lang="en-GB" dirty="0"/>
          </a:p>
        </p:txBody>
      </p:sp>
      <p:sp>
        <p:nvSpPr>
          <p:cNvPr id="4" name="Rectangle 3">
            <a:extLst>
              <a:ext uri="{FF2B5EF4-FFF2-40B4-BE49-F238E27FC236}">
                <a16:creationId xmlns:a16="http://schemas.microsoft.com/office/drawing/2014/main" id="{CD1D1788-C3F6-51A5-61F8-807602027809}"/>
              </a:ext>
            </a:extLst>
          </p:cNvPr>
          <p:cNvSpPr/>
          <p:nvPr/>
        </p:nvSpPr>
        <p:spPr>
          <a:xfrm>
            <a:off x="3352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1</a:t>
            </a:r>
            <a:endParaRPr lang="en-GB" sz="3600" dirty="0">
              <a:solidFill>
                <a:schemeClr val="tx1"/>
              </a:solidFill>
              <a:latin typeface="Helvetica Neue" panose="02000803000000090004" pitchFamily="2" charset="0"/>
            </a:endParaRPr>
          </a:p>
        </p:txBody>
      </p:sp>
      <p:sp>
        <p:nvSpPr>
          <p:cNvPr id="5" name="Rectangle 4">
            <a:extLst>
              <a:ext uri="{FF2B5EF4-FFF2-40B4-BE49-F238E27FC236}">
                <a16:creationId xmlns:a16="http://schemas.microsoft.com/office/drawing/2014/main" id="{EEFC693D-C4D2-FA04-3AC5-45B682BA640D}"/>
              </a:ext>
            </a:extLst>
          </p:cNvPr>
          <p:cNvSpPr/>
          <p:nvPr/>
        </p:nvSpPr>
        <p:spPr>
          <a:xfrm>
            <a:off x="42671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2</a:t>
            </a:r>
            <a:endParaRPr lang="en-GB" sz="3600" dirty="0">
              <a:solidFill>
                <a:schemeClr val="tx1"/>
              </a:solidFill>
              <a:latin typeface="Helvetica Neue" panose="02000803000000090004" pitchFamily="2" charset="0"/>
            </a:endParaRPr>
          </a:p>
        </p:txBody>
      </p:sp>
      <p:sp>
        <p:nvSpPr>
          <p:cNvPr id="6" name="Rectangle 5">
            <a:extLst>
              <a:ext uri="{FF2B5EF4-FFF2-40B4-BE49-F238E27FC236}">
                <a16:creationId xmlns:a16="http://schemas.microsoft.com/office/drawing/2014/main" id="{E8220617-4F32-9C6B-F384-3A3F59869EFD}"/>
              </a:ext>
            </a:extLst>
          </p:cNvPr>
          <p:cNvSpPr/>
          <p:nvPr/>
        </p:nvSpPr>
        <p:spPr>
          <a:xfrm>
            <a:off x="51815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3</a:t>
            </a:r>
            <a:endParaRPr lang="en-GB" sz="3600" dirty="0">
              <a:solidFill>
                <a:schemeClr val="tx1"/>
              </a:solidFill>
              <a:latin typeface="Helvetica Neue" panose="02000803000000090004" pitchFamily="2" charset="0"/>
            </a:endParaRPr>
          </a:p>
        </p:txBody>
      </p:sp>
      <p:sp>
        <p:nvSpPr>
          <p:cNvPr id="7" name="Rectangle 6">
            <a:extLst>
              <a:ext uri="{FF2B5EF4-FFF2-40B4-BE49-F238E27FC236}">
                <a16:creationId xmlns:a16="http://schemas.microsoft.com/office/drawing/2014/main" id="{101E34B2-CDB1-3810-EC8A-B4980E31410A}"/>
              </a:ext>
            </a:extLst>
          </p:cNvPr>
          <p:cNvSpPr/>
          <p:nvPr/>
        </p:nvSpPr>
        <p:spPr>
          <a:xfrm>
            <a:off x="60959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4</a:t>
            </a:r>
            <a:endParaRPr lang="en-GB" sz="3600" dirty="0">
              <a:solidFill>
                <a:schemeClr val="tx1"/>
              </a:solidFill>
              <a:latin typeface="Helvetica Neue" panose="02000803000000090004" pitchFamily="2" charset="0"/>
            </a:endParaRPr>
          </a:p>
        </p:txBody>
      </p:sp>
      <p:sp>
        <p:nvSpPr>
          <p:cNvPr id="8" name="Rectangle 7">
            <a:extLst>
              <a:ext uri="{FF2B5EF4-FFF2-40B4-BE49-F238E27FC236}">
                <a16:creationId xmlns:a16="http://schemas.microsoft.com/office/drawing/2014/main" id="{06DB7409-AB76-D240-507B-4F7B045F65DE}"/>
              </a:ext>
            </a:extLst>
          </p:cNvPr>
          <p:cNvSpPr/>
          <p:nvPr/>
        </p:nvSpPr>
        <p:spPr>
          <a:xfrm>
            <a:off x="70103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5</a:t>
            </a:r>
            <a:endParaRPr lang="en-GB" sz="3600" dirty="0">
              <a:solidFill>
                <a:schemeClr val="tx1"/>
              </a:solidFill>
              <a:latin typeface="Helvetica Neue" panose="02000803000000090004" pitchFamily="2" charset="0"/>
            </a:endParaRPr>
          </a:p>
        </p:txBody>
      </p:sp>
      <p:sp>
        <p:nvSpPr>
          <p:cNvPr id="9" name="Rectangle 8">
            <a:extLst>
              <a:ext uri="{FF2B5EF4-FFF2-40B4-BE49-F238E27FC236}">
                <a16:creationId xmlns:a16="http://schemas.microsoft.com/office/drawing/2014/main" id="{82AFEAD5-9B06-9842-ABDD-07C7D8CB4420}"/>
              </a:ext>
            </a:extLst>
          </p:cNvPr>
          <p:cNvSpPr/>
          <p:nvPr/>
        </p:nvSpPr>
        <p:spPr>
          <a:xfrm>
            <a:off x="7924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6</a:t>
            </a:r>
            <a:endParaRPr lang="en-GB" sz="36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25103571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0F9A1-D191-31E4-AD45-F7A3A77559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555C51-8293-938B-F5D1-780F25234265}"/>
                  </a:ext>
                </a:extLst>
              </p:cNvPr>
              <p:cNvSpPr txBox="1"/>
              <p:nvPr/>
            </p:nvSpPr>
            <p:spPr>
              <a:xfrm>
                <a:off x="341299" y="1817961"/>
                <a:ext cx="11452068" cy="61555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sz="4000" b="0" i="1" smtClean="0">
                              <a:solidFill>
                                <a:schemeClr val="accent5">
                                  <a:lumMod val="60000"/>
                                  <a:lumOff val="40000"/>
                                </a:schemeClr>
                              </a:solidFill>
                              <a:latin typeface="Cambria Math" panose="02040503050406030204" pitchFamily="18" charset="0"/>
                            </a:rPr>
                          </m:ctrlPr>
                        </m:accPr>
                        <m:e>
                          <m:r>
                            <a:rPr lang="en-US" sz="4000" b="1" i="1">
                              <a:solidFill>
                                <a:schemeClr val="accent5">
                                  <a:lumMod val="60000"/>
                                  <a:lumOff val="40000"/>
                                </a:schemeClr>
                              </a:solidFill>
                              <a:latin typeface="Cambria Math" panose="02040503050406030204" pitchFamily="18" charset="0"/>
                            </a:rPr>
                            <m:t>𝒛</m:t>
                          </m:r>
                        </m:e>
                      </m:acc>
                      <m:r>
                        <a:rPr lang="en-US" sz="4000" b="0" i="1" smtClean="0">
                          <a:solidFill>
                            <a:schemeClr val="tx1">
                              <a:lumMod val="75000"/>
                              <a:lumOff val="25000"/>
                            </a:schemeClr>
                          </a:solidFill>
                          <a:latin typeface="Cambria Math" panose="02040503050406030204" pitchFamily="18" charset="0"/>
                        </a:rPr>
                        <m:t>=−</m:t>
                      </m:r>
                      <m:r>
                        <a:rPr lang="en-US" sz="4000" b="1" i="1" smtClean="0">
                          <a:solidFill>
                            <a:schemeClr val="accent5">
                              <a:lumMod val="60000"/>
                              <a:lumOff val="40000"/>
                            </a:schemeClr>
                          </a:solidFill>
                          <a:latin typeface="Cambria Math" panose="02040503050406030204" pitchFamily="18" charset="0"/>
                        </a:rPr>
                        <m:t>𝒛</m:t>
                      </m:r>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𝑡𝑎𝑛h</m:t>
                      </m:r>
                      <m:r>
                        <a:rPr lang="en-US" sz="4000" i="1">
                          <a:solidFill>
                            <a:schemeClr val="tx1">
                              <a:lumMod val="75000"/>
                              <a:lumOff val="25000"/>
                            </a:schemeClr>
                          </a:solidFill>
                          <a:latin typeface="Cambria Math" panose="02040503050406030204" pitchFamily="18" charset="0"/>
                        </a:rPr>
                        <m:t>. </m:t>
                      </m:r>
                      <m:d>
                        <m:dPr>
                          <m:ctrlPr>
                            <a:rPr lang="en-US" sz="4000" i="1" smtClean="0">
                              <a:solidFill>
                                <a:schemeClr val="tx1">
                                  <a:lumMod val="75000"/>
                                  <a:lumOff val="25000"/>
                                </a:schemeClr>
                              </a:solidFill>
                              <a:latin typeface="Cambria Math" panose="02040503050406030204" pitchFamily="18" charset="0"/>
                            </a:rPr>
                          </m:ctrlPr>
                        </m:dPr>
                        <m:e>
                          <m:r>
                            <a:rPr lang="en-US" sz="4000" b="0" i="1" smtClean="0">
                              <a:solidFill>
                                <a:srgbClr val="EACA22"/>
                              </a:solidFill>
                              <a:latin typeface="Cambria Math" panose="02040503050406030204" pitchFamily="18" charset="0"/>
                            </a:rPr>
                            <m:t>𝑢</m:t>
                          </m:r>
                          <m:r>
                            <a:rPr lang="en-US" sz="4000" b="1" i="1" smtClean="0">
                              <a:solidFill>
                                <a:srgbClr val="EACA22"/>
                              </a:solidFill>
                              <a:latin typeface="Cambria Math" panose="02040503050406030204" pitchFamily="18" charset="0"/>
                            </a:rPr>
                            <m:t> </m:t>
                          </m:r>
                          <m:r>
                            <a:rPr lang="en-US" sz="4000" b="1" i="1" smtClean="0">
                              <a:solidFill>
                                <a:schemeClr val="tx2">
                                  <a:lumMod val="75000"/>
                                  <a:lumOff val="25000"/>
                                </a:schemeClr>
                              </a:solidFill>
                              <a:latin typeface="Cambria Math" panose="02040503050406030204" pitchFamily="18" charset="0"/>
                            </a:rPr>
                            <m:t>𝑴</m:t>
                          </m:r>
                          <m:r>
                            <a:rPr lang="en-US" sz="4000" b="1" i="1" smtClean="0">
                              <a:solidFill>
                                <a:schemeClr val="tx2">
                                  <a:lumMod val="75000"/>
                                  <a:lumOff val="25000"/>
                                </a:schemeClr>
                              </a:solidFill>
                              <a:latin typeface="Cambria Math" panose="02040503050406030204" pitchFamily="18" charset="0"/>
                            </a:rPr>
                            <m:t> </m:t>
                          </m:r>
                          <m:r>
                            <a:rPr lang="en-US" sz="4000" b="1" i="1" smtClean="0">
                              <a:solidFill>
                                <a:schemeClr val="accent5">
                                  <a:lumMod val="60000"/>
                                  <a:lumOff val="40000"/>
                                </a:schemeClr>
                              </a:solidFill>
                              <a:latin typeface="Cambria Math" panose="02040503050406030204" pitchFamily="18" charset="0"/>
                            </a:rPr>
                            <m:t>𝒛</m:t>
                          </m:r>
                          <m:r>
                            <a:rPr lang="en-US" sz="4000" i="1">
                              <a:solidFill>
                                <a:schemeClr val="tx1">
                                  <a:lumMod val="75000"/>
                                  <a:lumOff val="25000"/>
                                </a:schemeClr>
                              </a:solidFill>
                              <a:latin typeface="Cambria Math" panose="02040503050406030204" pitchFamily="18" charset="0"/>
                            </a:rPr>
                            <m:t>+</m:t>
                          </m:r>
                          <m:r>
                            <a:rPr lang="en-US" sz="4000" b="1" i="1" smtClean="0">
                              <a:solidFill>
                                <a:srgbClr val="FF0000"/>
                              </a:solidFill>
                              <a:latin typeface="Cambria Math" panose="02040503050406030204" pitchFamily="18" charset="0"/>
                            </a:rPr>
                            <m:t>𝒃</m:t>
                          </m:r>
                        </m:e>
                      </m:d>
                    </m:oMath>
                  </m:oMathPara>
                </a14:m>
                <a:endParaRPr lang="en-US" sz="4000" b="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87555C51-8293-938B-F5D1-780F25234265}"/>
                  </a:ext>
                </a:extLst>
              </p:cNvPr>
              <p:cNvSpPr txBox="1">
                <a:spLocks noRot="1" noChangeAspect="1" noMove="1" noResize="1" noEditPoints="1" noAdjustHandles="1" noChangeArrowheads="1" noChangeShapeType="1" noTextEdit="1"/>
              </p:cNvSpPr>
              <p:nvPr/>
            </p:nvSpPr>
            <p:spPr>
              <a:xfrm>
                <a:off x="341299" y="1817961"/>
                <a:ext cx="11452068" cy="615553"/>
              </a:xfrm>
              <a:prstGeom prst="rect">
                <a:avLst/>
              </a:prstGeom>
              <a:blipFill>
                <a:blip r:embed="rId2"/>
                <a:stretch>
                  <a:fillRect/>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C79A710D-E1BD-93D9-4A80-D4391B52A4A8}"/>
              </a:ext>
            </a:extLst>
          </p:cNvPr>
          <p:cNvSpPr txBox="1">
            <a:spLocks/>
          </p:cNvSpPr>
          <p:nvPr/>
        </p:nvSpPr>
        <p:spPr>
          <a:xfrm>
            <a:off x="2257326" y="1090271"/>
            <a:ext cx="2636748" cy="815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5">
                    <a:lumMod val="60000"/>
                    <a:lumOff val="40000"/>
                  </a:schemeClr>
                </a:solidFill>
                <a:latin typeface="Helvetica Neue" panose="02000803000000090004" pitchFamily="2" charset="0"/>
              </a:rPr>
              <a:t>Direction</a:t>
            </a:r>
            <a:endParaRPr lang="en-GB" sz="2800" dirty="0">
              <a:solidFill>
                <a:schemeClr val="accent5">
                  <a:lumMod val="60000"/>
                  <a:lumOff val="40000"/>
                </a:schemeClr>
              </a:solidFill>
              <a:latin typeface="Helvetica Neue" panose="02000803000000090004" pitchFamily="2" charset="0"/>
            </a:endParaRPr>
          </a:p>
        </p:txBody>
      </p:sp>
      <p:sp>
        <p:nvSpPr>
          <p:cNvPr id="3" name="Title 1">
            <a:extLst>
              <a:ext uri="{FF2B5EF4-FFF2-40B4-BE49-F238E27FC236}">
                <a16:creationId xmlns:a16="http://schemas.microsoft.com/office/drawing/2014/main" id="{9EA52FCD-BD2D-69DF-8CB8-4348CAF0E5EB}"/>
              </a:ext>
            </a:extLst>
          </p:cNvPr>
          <p:cNvSpPr txBox="1">
            <a:spLocks/>
          </p:cNvSpPr>
          <p:nvPr/>
        </p:nvSpPr>
        <p:spPr>
          <a:xfrm>
            <a:off x="4808347" y="1090272"/>
            <a:ext cx="3972104" cy="815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215F9A"/>
                </a:solidFill>
                <a:latin typeface="Helvetica Neue" panose="02000803000000090004" pitchFamily="2" charset="0"/>
              </a:rPr>
              <a:t>Interaction’s kernel</a:t>
            </a:r>
            <a:endParaRPr lang="en-GB" sz="2800" dirty="0">
              <a:solidFill>
                <a:srgbClr val="215F9A"/>
              </a:solidFill>
              <a:latin typeface="Helvetica Neue" panose="02000803000000090004" pitchFamily="2" charset="0"/>
            </a:endParaRPr>
          </a:p>
        </p:txBody>
      </p:sp>
      <p:sp>
        <p:nvSpPr>
          <p:cNvPr id="6" name="Title 1">
            <a:extLst>
              <a:ext uri="{FF2B5EF4-FFF2-40B4-BE49-F238E27FC236}">
                <a16:creationId xmlns:a16="http://schemas.microsoft.com/office/drawing/2014/main" id="{0E8AE113-D95D-C03D-9B17-5851AC0E751A}"/>
              </a:ext>
            </a:extLst>
          </p:cNvPr>
          <p:cNvSpPr txBox="1">
            <a:spLocks/>
          </p:cNvSpPr>
          <p:nvPr/>
        </p:nvSpPr>
        <p:spPr>
          <a:xfrm>
            <a:off x="8100281" y="2422414"/>
            <a:ext cx="3119358" cy="815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0000"/>
                </a:solidFill>
                <a:latin typeface="Helvetica Neue" panose="02000803000000090004" pitchFamily="2" charset="0"/>
              </a:rPr>
              <a:t>Targets’ inputs</a:t>
            </a:r>
            <a:endParaRPr lang="en-GB" sz="2800" dirty="0">
              <a:solidFill>
                <a:srgbClr val="FF0000"/>
              </a:solidFill>
              <a:latin typeface="Helvetica Neue" panose="02000803000000090004" pitchFamily="2" charset="0"/>
            </a:endParaRPr>
          </a:p>
        </p:txBody>
      </p:sp>
      <p:sp>
        <p:nvSpPr>
          <p:cNvPr id="7" name="Title 1">
            <a:extLst>
              <a:ext uri="{FF2B5EF4-FFF2-40B4-BE49-F238E27FC236}">
                <a16:creationId xmlns:a16="http://schemas.microsoft.com/office/drawing/2014/main" id="{C23692E2-B79A-E12E-619F-0A864DAEDCC2}"/>
              </a:ext>
            </a:extLst>
          </p:cNvPr>
          <p:cNvSpPr>
            <a:spLocks noGrp="1"/>
          </p:cNvSpPr>
          <p:nvPr>
            <p:ph type="title"/>
          </p:nvPr>
        </p:nvSpPr>
        <p:spPr>
          <a:xfrm>
            <a:off x="4259946" y="2428843"/>
            <a:ext cx="3504560" cy="815053"/>
          </a:xfrm>
        </p:spPr>
        <p:txBody>
          <a:bodyPr>
            <a:noAutofit/>
          </a:bodyPr>
          <a:lstStyle/>
          <a:p>
            <a:r>
              <a:rPr lang="en-US" sz="2800" dirty="0">
                <a:solidFill>
                  <a:srgbClr val="EACA22"/>
                </a:solidFill>
                <a:latin typeface="Helvetica Neue" panose="02000803000000090004" pitchFamily="2" charset="0"/>
              </a:rPr>
              <a:t>Network coupling u</a:t>
            </a:r>
            <a:endParaRPr lang="en-GB" sz="2800" dirty="0">
              <a:solidFill>
                <a:srgbClr val="EACA22"/>
              </a:solidFill>
              <a:latin typeface="Helvetica Neue" panose="02000803000000090004" pitchFamily="2" charset="0"/>
            </a:endParaRPr>
          </a:p>
        </p:txBody>
      </p:sp>
      <p:pic>
        <p:nvPicPr>
          <p:cNvPr id="14" name="Picture 13" descr="A graph of a function&#10;&#10;AI-generated content may be incorrect.">
            <a:extLst>
              <a:ext uri="{FF2B5EF4-FFF2-40B4-BE49-F238E27FC236}">
                <a16:creationId xmlns:a16="http://schemas.microsoft.com/office/drawing/2014/main" id="{0714F77C-8DFB-1CFA-7C22-55F192E56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863" y="3843678"/>
            <a:ext cx="4346769" cy="2608062"/>
          </a:xfrm>
          <a:prstGeom prst="rect">
            <a:avLst/>
          </a:prstGeom>
        </p:spPr>
      </p:pic>
      <p:sp>
        <p:nvSpPr>
          <p:cNvPr id="15" name="Title 1">
            <a:extLst>
              <a:ext uri="{FF2B5EF4-FFF2-40B4-BE49-F238E27FC236}">
                <a16:creationId xmlns:a16="http://schemas.microsoft.com/office/drawing/2014/main" id="{C1F9EF99-2229-920C-87AE-B4B6C6CA1351}"/>
              </a:ext>
            </a:extLst>
          </p:cNvPr>
          <p:cNvSpPr txBox="1">
            <a:spLocks/>
          </p:cNvSpPr>
          <p:nvPr/>
        </p:nvSpPr>
        <p:spPr>
          <a:xfrm>
            <a:off x="838200" y="33263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Ring attractor</a:t>
            </a:r>
            <a:endParaRPr lang="en-GB" sz="3600" dirty="0"/>
          </a:p>
        </p:txBody>
      </p:sp>
      <p:pic>
        <p:nvPicPr>
          <p:cNvPr id="16" name="Picture 15" descr="A diagram of arrows and arrows&#10;&#10;AI-generated content may be incorrect.">
            <a:extLst>
              <a:ext uri="{FF2B5EF4-FFF2-40B4-BE49-F238E27FC236}">
                <a16:creationId xmlns:a16="http://schemas.microsoft.com/office/drawing/2014/main" id="{5FE9D96E-F5D9-4752-F405-B18AF0A93026}"/>
              </a:ext>
            </a:extLst>
          </p:cNvPr>
          <p:cNvPicPr>
            <a:picLocks noChangeAspect="1"/>
          </p:cNvPicPr>
          <p:nvPr/>
        </p:nvPicPr>
        <p:blipFill>
          <a:blip r:embed="rId4">
            <a:extLst>
              <a:ext uri="{28A0092B-C50C-407E-A947-70E740481C1C}">
                <a14:useLocalDpi xmlns:a14="http://schemas.microsoft.com/office/drawing/2010/main" val="0"/>
              </a:ext>
            </a:extLst>
          </a:blip>
          <a:srcRect l="7206" r="7616"/>
          <a:stretch>
            <a:fillRect/>
          </a:stretch>
        </p:blipFill>
        <p:spPr>
          <a:xfrm rot="16200000">
            <a:off x="851462" y="3489637"/>
            <a:ext cx="2931463" cy="2957984"/>
          </a:xfrm>
          <a:prstGeom prst="rect">
            <a:avLst/>
          </a:prstGeom>
        </p:spPr>
      </p:pic>
      <p:sp>
        <p:nvSpPr>
          <p:cNvPr id="19" name="Title 1">
            <a:extLst>
              <a:ext uri="{FF2B5EF4-FFF2-40B4-BE49-F238E27FC236}">
                <a16:creationId xmlns:a16="http://schemas.microsoft.com/office/drawing/2014/main" id="{08DBD100-7804-FFE2-2206-1DE2AE2FC2BC}"/>
              </a:ext>
            </a:extLst>
          </p:cNvPr>
          <p:cNvSpPr txBox="1">
            <a:spLocks/>
          </p:cNvSpPr>
          <p:nvPr/>
        </p:nvSpPr>
        <p:spPr>
          <a:xfrm>
            <a:off x="4273829" y="3964422"/>
            <a:ext cx="3353034" cy="22551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15F9A"/>
                </a:solidFill>
                <a:latin typeface="Helvetica Neue" panose="02000803000000090004" pitchFamily="2" charset="0"/>
              </a:rPr>
              <a:t>Short-range excitation and long-range inhibition</a:t>
            </a:r>
          </a:p>
        </p:txBody>
      </p:sp>
      <p:cxnSp>
        <p:nvCxnSpPr>
          <p:cNvPr id="20" name="Straight Arrow Connector 19">
            <a:extLst>
              <a:ext uri="{FF2B5EF4-FFF2-40B4-BE49-F238E27FC236}">
                <a16:creationId xmlns:a16="http://schemas.microsoft.com/office/drawing/2014/main" id="{9A50714D-5F38-A128-90CD-DE4BC2B14564}"/>
              </a:ext>
            </a:extLst>
          </p:cNvPr>
          <p:cNvCxnSpPr>
            <a:cxnSpLocks/>
            <a:stCxn id="19" idx="1"/>
            <a:endCxn id="21" idx="6"/>
          </p:cNvCxnSpPr>
          <p:nvPr/>
        </p:nvCxnSpPr>
        <p:spPr>
          <a:xfrm flipH="1" flipV="1">
            <a:off x="2505598" y="4708339"/>
            <a:ext cx="1768231" cy="383669"/>
          </a:xfrm>
          <a:prstGeom prst="straightConnector1">
            <a:avLst/>
          </a:prstGeom>
          <a:ln w="57150">
            <a:solidFill>
              <a:schemeClr val="tx1">
                <a:lumMod val="75000"/>
                <a:lumOff val="2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8B638D04-C681-EA65-3EB8-A09EF41ED22D}"/>
              </a:ext>
            </a:extLst>
          </p:cNvPr>
          <p:cNvSpPr/>
          <p:nvPr/>
        </p:nvSpPr>
        <p:spPr>
          <a:xfrm>
            <a:off x="2009055" y="4448049"/>
            <a:ext cx="496543" cy="520580"/>
          </a:xfrm>
          <a:prstGeom prst="ellipse">
            <a:avLst/>
          </a:prstGeom>
          <a:solidFill>
            <a:schemeClr val="tx1">
              <a:lumMod val="65000"/>
              <a:lumOff val="35000"/>
              <a:alpha val="45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7404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62B1-ABB5-7E51-6CF5-C0F7A0CCC80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B682CC-C8DA-C904-1C6D-A4BF91802E49}"/>
                  </a:ext>
                </a:extLst>
              </p:cNvPr>
              <p:cNvSpPr txBox="1"/>
              <p:nvPr/>
            </p:nvSpPr>
            <p:spPr>
              <a:xfrm>
                <a:off x="341299" y="1817961"/>
                <a:ext cx="11452068" cy="61555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sz="4000" b="0" i="1" smtClean="0">
                              <a:solidFill>
                                <a:schemeClr val="accent5">
                                  <a:lumMod val="60000"/>
                                  <a:lumOff val="40000"/>
                                </a:schemeClr>
                              </a:solidFill>
                              <a:latin typeface="Cambria Math" panose="02040503050406030204" pitchFamily="18" charset="0"/>
                            </a:rPr>
                          </m:ctrlPr>
                        </m:accPr>
                        <m:e>
                          <m:r>
                            <a:rPr lang="en-US" sz="4000" b="1" i="1">
                              <a:solidFill>
                                <a:schemeClr val="accent5">
                                  <a:lumMod val="60000"/>
                                  <a:lumOff val="40000"/>
                                </a:schemeClr>
                              </a:solidFill>
                              <a:latin typeface="Cambria Math" panose="02040503050406030204" pitchFamily="18" charset="0"/>
                            </a:rPr>
                            <m:t>𝒛</m:t>
                          </m:r>
                        </m:e>
                      </m:acc>
                      <m:r>
                        <a:rPr lang="en-US" sz="4000" b="0" i="1" smtClean="0">
                          <a:solidFill>
                            <a:schemeClr val="tx1">
                              <a:lumMod val="75000"/>
                              <a:lumOff val="25000"/>
                            </a:schemeClr>
                          </a:solidFill>
                          <a:latin typeface="Cambria Math" panose="02040503050406030204" pitchFamily="18" charset="0"/>
                        </a:rPr>
                        <m:t>=−</m:t>
                      </m:r>
                      <m:r>
                        <a:rPr lang="en-US" sz="4000" b="1" i="1" smtClean="0">
                          <a:solidFill>
                            <a:schemeClr val="accent5">
                              <a:lumMod val="60000"/>
                              <a:lumOff val="40000"/>
                            </a:schemeClr>
                          </a:solidFill>
                          <a:latin typeface="Cambria Math" panose="02040503050406030204" pitchFamily="18" charset="0"/>
                        </a:rPr>
                        <m:t>𝒛</m:t>
                      </m:r>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𝑡𝑎𝑛h</m:t>
                      </m:r>
                      <m:r>
                        <a:rPr lang="en-US" sz="4000" i="1">
                          <a:solidFill>
                            <a:schemeClr val="tx1">
                              <a:lumMod val="75000"/>
                              <a:lumOff val="25000"/>
                            </a:schemeClr>
                          </a:solidFill>
                          <a:latin typeface="Cambria Math" panose="02040503050406030204" pitchFamily="18" charset="0"/>
                        </a:rPr>
                        <m:t>. </m:t>
                      </m:r>
                      <m:d>
                        <m:dPr>
                          <m:ctrlPr>
                            <a:rPr lang="en-US" sz="4000" i="1" smtClean="0">
                              <a:solidFill>
                                <a:schemeClr val="tx1">
                                  <a:lumMod val="75000"/>
                                  <a:lumOff val="25000"/>
                                </a:schemeClr>
                              </a:solidFill>
                              <a:latin typeface="Cambria Math" panose="02040503050406030204" pitchFamily="18" charset="0"/>
                            </a:rPr>
                          </m:ctrlPr>
                        </m:dPr>
                        <m:e>
                          <m:r>
                            <a:rPr lang="en-US" sz="4000" b="0" i="1" smtClean="0">
                              <a:solidFill>
                                <a:srgbClr val="EACA22"/>
                              </a:solidFill>
                              <a:latin typeface="Cambria Math" panose="02040503050406030204" pitchFamily="18" charset="0"/>
                            </a:rPr>
                            <m:t>𝑢</m:t>
                          </m:r>
                          <m:r>
                            <a:rPr lang="en-US" sz="4000" b="1" i="1" smtClean="0">
                              <a:solidFill>
                                <a:srgbClr val="EACA22"/>
                              </a:solidFill>
                              <a:latin typeface="Cambria Math" panose="02040503050406030204" pitchFamily="18" charset="0"/>
                            </a:rPr>
                            <m:t> </m:t>
                          </m:r>
                          <m:r>
                            <a:rPr lang="en-US" sz="4000" b="1" i="1" smtClean="0">
                              <a:solidFill>
                                <a:schemeClr val="tx2">
                                  <a:lumMod val="75000"/>
                                  <a:lumOff val="25000"/>
                                </a:schemeClr>
                              </a:solidFill>
                              <a:latin typeface="Cambria Math" panose="02040503050406030204" pitchFamily="18" charset="0"/>
                            </a:rPr>
                            <m:t>𝑴</m:t>
                          </m:r>
                          <m:r>
                            <a:rPr lang="en-US" sz="4000" b="1" i="1" smtClean="0">
                              <a:solidFill>
                                <a:schemeClr val="tx2">
                                  <a:lumMod val="75000"/>
                                  <a:lumOff val="25000"/>
                                </a:schemeClr>
                              </a:solidFill>
                              <a:latin typeface="Cambria Math" panose="02040503050406030204" pitchFamily="18" charset="0"/>
                            </a:rPr>
                            <m:t> </m:t>
                          </m:r>
                          <m:r>
                            <a:rPr lang="en-US" sz="4000" b="1" i="1" smtClean="0">
                              <a:solidFill>
                                <a:schemeClr val="accent5">
                                  <a:lumMod val="60000"/>
                                  <a:lumOff val="40000"/>
                                </a:schemeClr>
                              </a:solidFill>
                              <a:latin typeface="Cambria Math" panose="02040503050406030204" pitchFamily="18" charset="0"/>
                            </a:rPr>
                            <m:t>𝒛</m:t>
                          </m:r>
                          <m:r>
                            <a:rPr lang="en-US" sz="4000" i="1">
                              <a:solidFill>
                                <a:schemeClr val="tx1">
                                  <a:lumMod val="75000"/>
                                  <a:lumOff val="25000"/>
                                </a:schemeClr>
                              </a:solidFill>
                              <a:latin typeface="Cambria Math" panose="02040503050406030204" pitchFamily="18" charset="0"/>
                            </a:rPr>
                            <m:t>+</m:t>
                          </m:r>
                          <m:r>
                            <a:rPr lang="en-US" sz="4000" b="1" i="1" smtClean="0">
                              <a:solidFill>
                                <a:srgbClr val="FF0000"/>
                              </a:solidFill>
                              <a:latin typeface="Cambria Math" panose="02040503050406030204" pitchFamily="18" charset="0"/>
                            </a:rPr>
                            <m:t>𝒃</m:t>
                          </m:r>
                        </m:e>
                      </m:d>
                    </m:oMath>
                  </m:oMathPara>
                </a14:m>
                <a:endParaRPr lang="en-US" sz="4000" b="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E1B682CC-C8DA-C904-1C6D-A4BF91802E49}"/>
                  </a:ext>
                </a:extLst>
              </p:cNvPr>
              <p:cNvSpPr txBox="1">
                <a:spLocks noRot="1" noChangeAspect="1" noMove="1" noResize="1" noEditPoints="1" noAdjustHandles="1" noChangeArrowheads="1" noChangeShapeType="1" noTextEdit="1"/>
              </p:cNvSpPr>
              <p:nvPr/>
            </p:nvSpPr>
            <p:spPr>
              <a:xfrm>
                <a:off x="341299" y="1817961"/>
                <a:ext cx="11452068" cy="615553"/>
              </a:xfrm>
              <a:prstGeom prst="rect">
                <a:avLst/>
              </a:prstGeom>
              <a:blipFill>
                <a:blip r:embed="rId2"/>
                <a:stretch>
                  <a:fillRect/>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FA93FB71-BDAD-EC48-22F3-0A8BFF7CFD15}"/>
              </a:ext>
            </a:extLst>
          </p:cNvPr>
          <p:cNvSpPr txBox="1">
            <a:spLocks/>
          </p:cNvSpPr>
          <p:nvPr/>
        </p:nvSpPr>
        <p:spPr>
          <a:xfrm>
            <a:off x="2257326" y="1090271"/>
            <a:ext cx="2636748" cy="815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5">
                    <a:lumMod val="60000"/>
                    <a:lumOff val="40000"/>
                  </a:schemeClr>
                </a:solidFill>
                <a:latin typeface="Helvetica Neue" panose="02000803000000090004" pitchFamily="2" charset="0"/>
              </a:rPr>
              <a:t>Direction</a:t>
            </a:r>
            <a:endParaRPr lang="en-GB" sz="2800" dirty="0">
              <a:solidFill>
                <a:schemeClr val="accent5">
                  <a:lumMod val="60000"/>
                  <a:lumOff val="40000"/>
                </a:schemeClr>
              </a:solidFill>
              <a:latin typeface="Helvetica Neue" panose="02000803000000090004" pitchFamily="2" charset="0"/>
            </a:endParaRPr>
          </a:p>
        </p:txBody>
      </p:sp>
      <p:sp>
        <p:nvSpPr>
          <p:cNvPr id="3" name="Title 1">
            <a:extLst>
              <a:ext uri="{FF2B5EF4-FFF2-40B4-BE49-F238E27FC236}">
                <a16:creationId xmlns:a16="http://schemas.microsoft.com/office/drawing/2014/main" id="{E061DC0E-50AE-B688-D7BA-309B38B0D88E}"/>
              </a:ext>
            </a:extLst>
          </p:cNvPr>
          <p:cNvSpPr txBox="1">
            <a:spLocks/>
          </p:cNvSpPr>
          <p:nvPr/>
        </p:nvSpPr>
        <p:spPr>
          <a:xfrm>
            <a:off x="4808347" y="1090272"/>
            <a:ext cx="3972104" cy="815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215F9A"/>
                </a:solidFill>
                <a:latin typeface="Helvetica Neue" panose="02000803000000090004" pitchFamily="2" charset="0"/>
              </a:rPr>
              <a:t>Interaction’s kernel</a:t>
            </a:r>
            <a:endParaRPr lang="en-GB" sz="2800" dirty="0">
              <a:solidFill>
                <a:srgbClr val="215F9A"/>
              </a:solidFill>
              <a:latin typeface="Helvetica Neue" panose="02000803000000090004" pitchFamily="2" charset="0"/>
            </a:endParaRPr>
          </a:p>
        </p:txBody>
      </p:sp>
      <p:sp>
        <p:nvSpPr>
          <p:cNvPr id="6" name="Title 1">
            <a:extLst>
              <a:ext uri="{FF2B5EF4-FFF2-40B4-BE49-F238E27FC236}">
                <a16:creationId xmlns:a16="http://schemas.microsoft.com/office/drawing/2014/main" id="{C63753E4-3C85-EE8C-8088-9643394D9FA9}"/>
              </a:ext>
            </a:extLst>
          </p:cNvPr>
          <p:cNvSpPr txBox="1">
            <a:spLocks/>
          </p:cNvSpPr>
          <p:nvPr/>
        </p:nvSpPr>
        <p:spPr>
          <a:xfrm>
            <a:off x="8100281" y="2422414"/>
            <a:ext cx="3119358" cy="8150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0000"/>
                </a:solidFill>
                <a:latin typeface="Helvetica Neue" panose="02000803000000090004" pitchFamily="2" charset="0"/>
              </a:rPr>
              <a:t>Targets’ inputs</a:t>
            </a:r>
            <a:endParaRPr lang="en-GB" sz="2800" dirty="0">
              <a:solidFill>
                <a:srgbClr val="FF0000"/>
              </a:solidFill>
              <a:latin typeface="Helvetica Neue" panose="02000803000000090004" pitchFamily="2" charset="0"/>
            </a:endParaRPr>
          </a:p>
        </p:txBody>
      </p:sp>
      <p:sp>
        <p:nvSpPr>
          <p:cNvPr id="7" name="Title 1">
            <a:extLst>
              <a:ext uri="{FF2B5EF4-FFF2-40B4-BE49-F238E27FC236}">
                <a16:creationId xmlns:a16="http://schemas.microsoft.com/office/drawing/2014/main" id="{96152100-D928-4E35-E221-F8C760A82C67}"/>
              </a:ext>
            </a:extLst>
          </p:cNvPr>
          <p:cNvSpPr>
            <a:spLocks noGrp="1"/>
          </p:cNvSpPr>
          <p:nvPr>
            <p:ph type="title"/>
          </p:nvPr>
        </p:nvSpPr>
        <p:spPr>
          <a:xfrm>
            <a:off x="4259946" y="2428843"/>
            <a:ext cx="3504560" cy="815053"/>
          </a:xfrm>
        </p:spPr>
        <p:txBody>
          <a:bodyPr>
            <a:noAutofit/>
          </a:bodyPr>
          <a:lstStyle/>
          <a:p>
            <a:r>
              <a:rPr lang="en-US" sz="2800" dirty="0">
                <a:solidFill>
                  <a:srgbClr val="EACA22"/>
                </a:solidFill>
                <a:latin typeface="Helvetica Neue" panose="02000803000000090004" pitchFamily="2" charset="0"/>
              </a:rPr>
              <a:t>Network coupling u</a:t>
            </a:r>
            <a:endParaRPr lang="en-GB" sz="2800" dirty="0">
              <a:solidFill>
                <a:srgbClr val="EACA22"/>
              </a:solidFill>
              <a:latin typeface="Helvetica Neue" panose="02000803000000090004" pitchFamily="2" charset="0"/>
            </a:endParaRPr>
          </a:p>
        </p:txBody>
      </p:sp>
      <p:sp>
        <p:nvSpPr>
          <p:cNvPr id="15" name="Title 1">
            <a:extLst>
              <a:ext uri="{FF2B5EF4-FFF2-40B4-BE49-F238E27FC236}">
                <a16:creationId xmlns:a16="http://schemas.microsoft.com/office/drawing/2014/main" id="{681C11BE-B6F8-BF1C-6B50-E74BC2C32621}"/>
              </a:ext>
            </a:extLst>
          </p:cNvPr>
          <p:cNvSpPr txBox="1">
            <a:spLocks/>
          </p:cNvSpPr>
          <p:nvPr/>
        </p:nvSpPr>
        <p:spPr>
          <a:xfrm>
            <a:off x="838200" y="33263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Ring attractor</a:t>
            </a:r>
            <a:endParaRPr lang="en-GB" sz="3600" dirty="0"/>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CC199B54-56F5-BE8C-E4EE-DBD3F3181563}"/>
                  </a:ext>
                </a:extLst>
              </p:cNvPr>
              <p:cNvSpPr txBox="1">
                <a:spLocks/>
              </p:cNvSpPr>
              <p:nvPr/>
            </p:nvSpPr>
            <p:spPr>
              <a:xfrm>
                <a:off x="2465527" y="3896298"/>
                <a:ext cx="7260946" cy="13432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Multi-option decision-making</a:t>
                </a:r>
              </a:p>
              <a:p>
                <a:pPr algn="ctr"/>
                <a:r>
                  <a:rPr lang="en-US" sz="3600" dirty="0">
                    <a:latin typeface="Helvetica Neue" panose="02000803000000090004" pitchFamily="2" charset="0"/>
                  </a:rPr>
                  <a:t>Circular symmetry </a:t>
                </a:r>
                <a14:m>
                  <m:oMath xmlns:m="http://schemas.openxmlformats.org/officeDocument/2006/math">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𝐶</m:t>
                        </m:r>
                      </m:e>
                      <m:sub>
                        <m:r>
                          <a:rPr lang="en-US" sz="3600" i="1">
                            <a:latin typeface="Cambria Math" panose="02040503050406030204" pitchFamily="18" charset="0"/>
                            <a:ea typeface="Cambria Math" panose="02040503050406030204" pitchFamily="18" charset="0"/>
                          </a:rPr>
                          <m:t>𝑛</m:t>
                        </m:r>
                      </m:sub>
                    </m:sSub>
                  </m:oMath>
                </a14:m>
                <a:r>
                  <a:rPr lang="en-US" sz="3600" dirty="0">
                    <a:latin typeface="Helvetica Neue" panose="02000803000000090004" pitchFamily="2" charset="0"/>
                  </a:rPr>
                  <a:t> </a:t>
                </a:r>
              </a:p>
            </p:txBody>
          </p:sp>
        </mc:Choice>
        <mc:Fallback xmlns="">
          <p:sp>
            <p:nvSpPr>
              <p:cNvPr id="5" name="Title 1">
                <a:extLst>
                  <a:ext uri="{FF2B5EF4-FFF2-40B4-BE49-F238E27FC236}">
                    <a16:creationId xmlns:a16="http://schemas.microsoft.com/office/drawing/2014/main" id="{CC199B54-56F5-BE8C-E4EE-DBD3F3181563}"/>
                  </a:ext>
                </a:extLst>
              </p:cNvPr>
              <p:cNvSpPr txBox="1">
                <a:spLocks noRot="1" noChangeAspect="1" noMove="1" noResize="1" noEditPoints="1" noAdjustHandles="1" noChangeArrowheads="1" noChangeShapeType="1" noTextEdit="1"/>
              </p:cNvSpPr>
              <p:nvPr/>
            </p:nvSpPr>
            <p:spPr>
              <a:xfrm>
                <a:off x="2465527" y="3896298"/>
                <a:ext cx="7260946" cy="1343241"/>
              </a:xfrm>
              <a:prstGeom prst="rect">
                <a:avLst/>
              </a:prstGeom>
              <a:blipFill>
                <a:blip r:embed="rId3"/>
                <a:stretch>
                  <a:fillRect t="-1357" b="-6787"/>
                </a:stretch>
              </a:blipFill>
            </p:spPr>
            <p:txBody>
              <a:bodyPr/>
              <a:lstStyle/>
              <a:p>
                <a:r>
                  <a:rPr lang="en-GB">
                    <a:noFill/>
                  </a:rPr>
                  <a:t> </a:t>
                </a:r>
              </a:p>
            </p:txBody>
          </p:sp>
        </mc:Fallback>
      </mc:AlternateContent>
    </p:spTree>
    <p:extLst>
      <p:ext uri="{BB962C8B-B14F-4D97-AF65-F5344CB8AC3E}">
        <p14:creationId xmlns:p14="http://schemas.microsoft.com/office/powerpoint/2010/main" val="3880092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205097-2020-DAC6-76C3-5F82ADE34105}"/>
              </a:ext>
            </a:extLst>
          </p:cNvPr>
          <p:cNvSpPr txBox="1">
            <a:spLocks/>
          </p:cNvSpPr>
          <p:nvPr/>
        </p:nvSpPr>
        <p:spPr>
          <a:xfrm>
            <a:off x="838200" y="33263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Reduced model dynamic</a:t>
            </a:r>
            <a:endParaRPr lang="en-GB" sz="3600" dirty="0"/>
          </a:p>
        </p:txBody>
      </p:sp>
      <p:pic>
        <p:nvPicPr>
          <p:cNvPr id="9" name="Picture 8" descr="A graph of a network coupling&#10;&#10;AI-generated content may be incorrect.">
            <a:extLst>
              <a:ext uri="{FF2B5EF4-FFF2-40B4-BE49-F238E27FC236}">
                <a16:creationId xmlns:a16="http://schemas.microsoft.com/office/drawing/2014/main" id="{EA2DF2D3-2CFD-579B-83A3-8FA006281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284" y="1721218"/>
            <a:ext cx="5244357" cy="3146615"/>
          </a:xfrm>
          <a:prstGeom prst="rect">
            <a:avLst/>
          </a:prstGeom>
        </p:spPr>
      </p:pic>
      <p:pic>
        <p:nvPicPr>
          <p:cNvPr id="10" name="Picture 9" descr="A graph of a network coupling&#10;&#10;AI-generated content may be incorrect.">
            <a:extLst>
              <a:ext uri="{FF2B5EF4-FFF2-40B4-BE49-F238E27FC236}">
                <a16:creationId xmlns:a16="http://schemas.microsoft.com/office/drawing/2014/main" id="{8612F9C7-DC1F-512E-16B1-6AB408B57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06" y="1721218"/>
            <a:ext cx="5244357" cy="3146615"/>
          </a:xfrm>
          <a:prstGeom prst="rect">
            <a:avLst/>
          </a:prstGeom>
        </p:spPr>
      </p:pic>
    </p:spTree>
    <p:extLst>
      <p:ext uri="{BB962C8B-B14F-4D97-AF65-F5344CB8AC3E}">
        <p14:creationId xmlns:p14="http://schemas.microsoft.com/office/powerpoint/2010/main" val="30893170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E6AF5-E94B-2901-4214-4F5579AD89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F6CBF12-8FA4-DAE1-576E-E7E1518EC79B}"/>
              </a:ext>
            </a:extLst>
          </p:cNvPr>
          <p:cNvSpPr txBox="1">
            <a:spLocks/>
          </p:cNvSpPr>
          <p:nvPr/>
        </p:nvSpPr>
        <p:spPr>
          <a:xfrm>
            <a:off x="838200" y="332635"/>
            <a:ext cx="10515600" cy="791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Reduced model dynamic</a:t>
            </a:r>
            <a:endParaRPr lang="en-GB" sz="3600" dirty="0"/>
          </a:p>
        </p:txBody>
      </p:sp>
      <p:sp>
        <p:nvSpPr>
          <p:cNvPr id="2" name="Title 1">
            <a:extLst>
              <a:ext uri="{FF2B5EF4-FFF2-40B4-BE49-F238E27FC236}">
                <a16:creationId xmlns:a16="http://schemas.microsoft.com/office/drawing/2014/main" id="{233C84E8-0C40-501F-CD94-FB17EB5B0C87}"/>
              </a:ext>
            </a:extLst>
          </p:cNvPr>
          <p:cNvSpPr txBox="1">
            <a:spLocks/>
          </p:cNvSpPr>
          <p:nvPr/>
        </p:nvSpPr>
        <p:spPr>
          <a:xfrm>
            <a:off x="3165622" y="4602829"/>
            <a:ext cx="6577947" cy="22551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Helvetica Neue" panose="02000803000000090004" pitchFamily="2" charset="0"/>
              </a:rPr>
              <a:t>What bifurcations are these?</a:t>
            </a:r>
          </a:p>
        </p:txBody>
      </p:sp>
      <p:pic>
        <p:nvPicPr>
          <p:cNvPr id="5" name="Picture 4" descr="A graph of a network coupling&#10;&#10;AI-generated content may be incorrect.">
            <a:extLst>
              <a:ext uri="{FF2B5EF4-FFF2-40B4-BE49-F238E27FC236}">
                <a16:creationId xmlns:a16="http://schemas.microsoft.com/office/drawing/2014/main" id="{36D2943E-E44F-0068-7656-723DE4A1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284" y="1721218"/>
            <a:ext cx="5244357" cy="3146615"/>
          </a:xfrm>
          <a:prstGeom prst="rect">
            <a:avLst/>
          </a:prstGeom>
        </p:spPr>
      </p:pic>
      <p:pic>
        <p:nvPicPr>
          <p:cNvPr id="9" name="Picture 8" descr="A graph of a network coupling&#10;&#10;AI-generated content may be incorrect.">
            <a:extLst>
              <a:ext uri="{FF2B5EF4-FFF2-40B4-BE49-F238E27FC236}">
                <a16:creationId xmlns:a16="http://schemas.microsoft.com/office/drawing/2014/main" id="{DFF69B85-F883-04B0-BF48-884C5D13F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06" y="1721218"/>
            <a:ext cx="5244357" cy="3146615"/>
          </a:xfrm>
          <a:prstGeom prst="rect">
            <a:avLst/>
          </a:prstGeom>
        </p:spPr>
      </p:pic>
    </p:spTree>
    <p:extLst>
      <p:ext uri="{BB962C8B-B14F-4D97-AF65-F5344CB8AC3E}">
        <p14:creationId xmlns:p14="http://schemas.microsoft.com/office/powerpoint/2010/main" val="14940451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B6BB36-721C-F7D1-1B4E-F983E740CED2}"/>
              </a:ext>
            </a:extLst>
          </p:cNvPr>
          <p:cNvSpPr txBox="1"/>
          <p:nvPr/>
        </p:nvSpPr>
        <p:spPr>
          <a:xfrm>
            <a:off x="7909344" y="5161756"/>
            <a:ext cx="2220384" cy="400110"/>
          </a:xfrm>
          <a:prstGeom prst="rect">
            <a:avLst/>
          </a:prstGeom>
          <a:noFill/>
        </p:spPr>
        <p:txBody>
          <a:bodyPr wrap="square" rtlCol="0">
            <a:spAutoFit/>
          </a:bodyPr>
          <a:lstStyle/>
          <a:p>
            <a:r>
              <a:rPr lang="en-US" sz="1000" dirty="0">
                <a:latin typeface="Helvetica Neue" panose="02000803000000090004" pitchFamily="2" charset="0"/>
              </a:rPr>
              <a:t>A ring attractor showing off his Fourier glasses</a:t>
            </a:r>
            <a:endParaRPr lang="en-GB" sz="1000" dirty="0">
              <a:latin typeface="Helvetica Neue" panose="02000803000000090004" pitchFamily="2" charset="0"/>
            </a:endParaRPr>
          </a:p>
        </p:txBody>
      </p:sp>
      <p:sp>
        <p:nvSpPr>
          <p:cNvPr id="12" name="Title 1">
            <a:extLst>
              <a:ext uri="{FF2B5EF4-FFF2-40B4-BE49-F238E27FC236}">
                <a16:creationId xmlns:a16="http://schemas.microsoft.com/office/drawing/2014/main" id="{C1024E18-EC9C-CF02-984D-8F53759F4E67}"/>
              </a:ext>
            </a:extLst>
          </p:cNvPr>
          <p:cNvSpPr>
            <a:spLocks noGrp="1"/>
          </p:cNvSpPr>
          <p:nvPr>
            <p:ph type="title"/>
          </p:nvPr>
        </p:nvSpPr>
        <p:spPr>
          <a:xfrm>
            <a:off x="838200" y="332635"/>
            <a:ext cx="10515600" cy="791255"/>
          </a:xfrm>
        </p:spPr>
        <p:txBody>
          <a:bodyPr>
            <a:normAutofit/>
          </a:bodyPr>
          <a:lstStyle/>
          <a:p>
            <a:pPr algn="ctr"/>
            <a:r>
              <a:rPr lang="en-US" sz="3600" dirty="0">
                <a:latin typeface="Helvetica Neue" panose="02000803000000090004" pitchFamily="2" charset="0"/>
              </a:rPr>
              <a:t>Selective ultra-sensitivity</a:t>
            </a:r>
            <a:endParaRPr lang="en-GB" sz="3600" dirty="0"/>
          </a:p>
        </p:txBody>
      </p:sp>
      <p:sp>
        <p:nvSpPr>
          <p:cNvPr id="17" name="TextBox 16">
            <a:extLst>
              <a:ext uri="{FF2B5EF4-FFF2-40B4-BE49-F238E27FC236}">
                <a16:creationId xmlns:a16="http://schemas.microsoft.com/office/drawing/2014/main" id="{7AAE8D86-0C45-D7E4-9FC3-B8DE03A9DA60}"/>
              </a:ext>
            </a:extLst>
          </p:cNvPr>
          <p:cNvSpPr txBox="1"/>
          <p:nvPr/>
        </p:nvSpPr>
        <p:spPr>
          <a:xfrm>
            <a:off x="2179893" y="6340699"/>
            <a:ext cx="7832213" cy="369332"/>
          </a:xfrm>
          <a:prstGeom prst="rect">
            <a:avLst/>
          </a:prstGeom>
          <a:noFill/>
        </p:spPr>
        <p:txBody>
          <a:bodyPr wrap="square">
            <a:spAutoFit/>
          </a:bodyPr>
          <a:lstStyle/>
          <a:p>
            <a:pPr algn="ctr"/>
            <a:r>
              <a:rPr lang="en-US" dirty="0">
                <a:latin typeface="Roboto Light" panose="02000000000000000000" pitchFamily="2" charset="0"/>
                <a:ea typeface="Roboto Light" panose="02000000000000000000" pitchFamily="2" charset="0"/>
              </a:rPr>
              <a:t>Mathematica notebook for designing input in frequency domain</a:t>
            </a:r>
          </a:p>
        </p:txBody>
      </p:sp>
      <p:pic>
        <p:nvPicPr>
          <p:cNvPr id="3" name="Picture 2" descr="A group of different colored squares&#10;&#10;AI-generated content may be incorrect.">
            <a:extLst>
              <a:ext uri="{FF2B5EF4-FFF2-40B4-BE49-F238E27FC236}">
                <a16:creationId xmlns:a16="http://schemas.microsoft.com/office/drawing/2014/main" id="{1AA9D6D8-8F4B-3B7F-CB4C-C35C33B5E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916" y="1763712"/>
            <a:ext cx="5190191" cy="3892643"/>
          </a:xfrm>
          <a:prstGeom prst="rect">
            <a:avLst/>
          </a:prstGeom>
        </p:spPr>
      </p:pic>
      <p:pic>
        <p:nvPicPr>
          <p:cNvPr id="1028" name="Picture 4" descr="Generated image">
            <a:extLst>
              <a:ext uri="{FF2B5EF4-FFF2-40B4-BE49-F238E27FC236}">
                <a16:creationId xmlns:a16="http://schemas.microsoft.com/office/drawing/2014/main" id="{8DE1AEF4-3DAB-0EEC-5B82-1F762D83B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357" y="1763712"/>
            <a:ext cx="2237050" cy="335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8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31A3E-28A0-5623-6024-01B8E0CA918A}"/>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E5043296-25E2-CB3B-D23B-6AAD2E749EF0}"/>
              </a:ext>
            </a:extLst>
          </p:cNvPr>
          <p:cNvPicPr>
            <a:picLocks noChangeAspect="1"/>
          </p:cNvPicPr>
          <p:nvPr/>
        </p:nvPicPr>
        <p:blipFill>
          <a:blip r:embed="rId2"/>
          <a:stretch>
            <a:fillRect/>
          </a:stretch>
        </p:blipFill>
        <p:spPr>
          <a:xfrm>
            <a:off x="471052" y="1442116"/>
            <a:ext cx="5500816" cy="2290958"/>
          </a:xfrm>
          <a:prstGeom prst="rect">
            <a:avLst/>
          </a:prstGeom>
        </p:spPr>
      </p:pic>
      <p:pic>
        <p:nvPicPr>
          <p:cNvPr id="20" name="Picture 19">
            <a:extLst>
              <a:ext uri="{FF2B5EF4-FFF2-40B4-BE49-F238E27FC236}">
                <a16:creationId xmlns:a16="http://schemas.microsoft.com/office/drawing/2014/main" id="{7F4CAA19-F2F9-95FD-AC07-23C47905DF93}"/>
              </a:ext>
            </a:extLst>
          </p:cNvPr>
          <p:cNvPicPr>
            <a:picLocks noChangeAspect="1"/>
          </p:cNvPicPr>
          <p:nvPr/>
        </p:nvPicPr>
        <p:blipFill>
          <a:blip r:embed="rId3"/>
          <a:stretch>
            <a:fillRect/>
          </a:stretch>
        </p:blipFill>
        <p:spPr>
          <a:xfrm>
            <a:off x="595184" y="4191001"/>
            <a:ext cx="5500816" cy="2423129"/>
          </a:xfrm>
          <a:prstGeom prst="rect">
            <a:avLst/>
          </a:prstGeom>
        </p:spPr>
      </p:pic>
      <p:sp>
        <p:nvSpPr>
          <p:cNvPr id="12" name="Title 1">
            <a:extLst>
              <a:ext uri="{FF2B5EF4-FFF2-40B4-BE49-F238E27FC236}">
                <a16:creationId xmlns:a16="http://schemas.microsoft.com/office/drawing/2014/main" id="{D380308D-041B-238B-827D-8FB7B11D4705}"/>
              </a:ext>
            </a:extLst>
          </p:cNvPr>
          <p:cNvSpPr>
            <a:spLocks noGrp="1"/>
          </p:cNvSpPr>
          <p:nvPr>
            <p:ph type="title"/>
          </p:nvPr>
        </p:nvSpPr>
        <p:spPr>
          <a:xfrm>
            <a:off x="838200" y="192935"/>
            <a:ext cx="10515600" cy="791255"/>
          </a:xfrm>
        </p:spPr>
        <p:txBody>
          <a:bodyPr>
            <a:normAutofit/>
          </a:bodyPr>
          <a:lstStyle/>
          <a:p>
            <a:pPr algn="ctr"/>
            <a:r>
              <a:rPr lang="en-US" sz="3600" dirty="0">
                <a:latin typeface="Helvetica Neue" panose="02000803000000090004" pitchFamily="2" charset="0"/>
              </a:rPr>
              <a:t>Selective ultra-sensitivity</a:t>
            </a:r>
            <a:endParaRPr lang="en-GB" sz="3600" dirty="0"/>
          </a:p>
        </p:txBody>
      </p:sp>
      <p:sp>
        <p:nvSpPr>
          <p:cNvPr id="15" name="TextBox 14">
            <a:extLst>
              <a:ext uri="{FF2B5EF4-FFF2-40B4-BE49-F238E27FC236}">
                <a16:creationId xmlns:a16="http://schemas.microsoft.com/office/drawing/2014/main" id="{3B8A19ED-6D6D-A71F-D28D-4A0370EC060A}"/>
              </a:ext>
            </a:extLst>
          </p:cNvPr>
          <p:cNvSpPr txBox="1"/>
          <p:nvPr/>
        </p:nvSpPr>
        <p:spPr>
          <a:xfrm>
            <a:off x="7095330" y="1064743"/>
            <a:ext cx="50307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At the critical point, a decision-maker responds to inputs that have a non-zero component when projected along the center manifold (one of the dynamics’ dominant eigenvector)</a:t>
            </a:r>
          </a:p>
          <a:p>
            <a:pPr marL="285750" indent="-285750">
              <a:buFont typeface="Arial" panose="020B0604020202020204" pitchFamily="34" charset="0"/>
              <a:buChar char="•"/>
            </a:pPr>
            <a:endParaRPr lang="en-US" dirty="0">
              <a:latin typeface="Helvetica Neue" panose="02000803000000090004" pitchFamily="2" charset="0"/>
            </a:endParaRPr>
          </a:p>
          <a:p>
            <a:endParaRPr lang="en-US" dirty="0">
              <a:latin typeface="Helvetica Neue" panose="02000803000000090004" pitchFamily="2" charset="0"/>
            </a:endParaRPr>
          </a:p>
        </p:txBody>
      </p:sp>
      <p:sp>
        <p:nvSpPr>
          <p:cNvPr id="10" name="TextBox 9">
            <a:extLst>
              <a:ext uri="{FF2B5EF4-FFF2-40B4-BE49-F238E27FC236}">
                <a16:creationId xmlns:a16="http://schemas.microsoft.com/office/drawing/2014/main" id="{B968C02E-E925-9CE5-E26E-56B2E1FDC786}"/>
              </a:ext>
            </a:extLst>
          </p:cNvPr>
          <p:cNvSpPr txBox="1"/>
          <p:nvPr/>
        </p:nvSpPr>
        <p:spPr>
          <a:xfrm>
            <a:off x="471052" y="4168419"/>
            <a:ext cx="2078183" cy="369332"/>
          </a:xfrm>
          <a:prstGeom prst="rect">
            <a:avLst/>
          </a:prstGeom>
          <a:noFill/>
        </p:spPr>
        <p:txBody>
          <a:bodyPr wrap="square" rtlCol="0">
            <a:spAutoFit/>
          </a:bodyPr>
          <a:lstStyle/>
          <a:p>
            <a:r>
              <a:rPr lang="en-US" dirty="0">
                <a:latin typeface="Helvetica Neue" panose="02000803000000090004" pitchFamily="2" charset="0"/>
              </a:rPr>
              <a:t>Misaligned input</a:t>
            </a:r>
          </a:p>
        </p:txBody>
      </p:sp>
      <p:sp>
        <p:nvSpPr>
          <p:cNvPr id="11" name="TextBox 10">
            <a:extLst>
              <a:ext uri="{FF2B5EF4-FFF2-40B4-BE49-F238E27FC236}">
                <a16:creationId xmlns:a16="http://schemas.microsoft.com/office/drawing/2014/main" id="{72F82513-4C4A-C827-3D93-9058B5421C9A}"/>
              </a:ext>
            </a:extLst>
          </p:cNvPr>
          <p:cNvSpPr txBox="1"/>
          <p:nvPr/>
        </p:nvSpPr>
        <p:spPr>
          <a:xfrm>
            <a:off x="471052" y="1228519"/>
            <a:ext cx="2579223" cy="369332"/>
          </a:xfrm>
          <a:prstGeom prst="rect">
            <a:avLst/>
          </a:prstGeom>
          <a:noFill/>
        </p:spPr>
        <p:txBody>
          <a:bodyPr wrap="square" rtlCol="0">
            <a:spAutoFit/>
          </a:bodyPr>
          <a:lstStyle/>
          <a:p>
            <a:r>
              <a:rPr lang="en-US" dirty="0">
                <a:latin typeface="Helvetica Neue" panose="02000803000000090004" pitchFamily="2" charset="0"/>
              </a:rPr>
              <a:t>Partially aligned input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C9E659-F4A8-A4C1-CBA5-CA1E4BC0F783}"/>
                  </a:ext>
                </a:extLst>
              </p:cNvPr>
              <p:cNvSpPr txBox="1"/>
              <p:nvPr/>
            </p:nvSpPr>
            <p:spPr>
              <a:xfrm>
                <a:off x="4915564" y="1890167"/>
                <a:ext cx="656026" cy="246221"/>
              </a:xfrm>
              <a:prstGeom prst="rect">
                <a:avLst/>
              </a:prstGeom>
              <a:noFill/>
            </p:spPr>
            <p:txBody>
              <a:bodyPr wrap="square" rtlCol="0">
                <a:spAutoFit/>
              </a:bodyPr>
              <a:lstStyle/>
              <a:p>
                <a:r>
                  <a:rPr lang="en-US" sz="1000" dirty="0">
                    <a:solidFill>
                      <a:srgbClr val="FF0000"/>
                    </a:solidFill>
                    <a:latin typeface="Cambria Math" panose="02040503050406030204" pitchFamily="18" charset="0"/>
                    <a:ea typeface="Cambria Math" panose="02040503050406030204" pitchFamily="18" charset="0"/>
                  </a:rPr>
                  <a:t>Input </a:t>
                </a:r>
                <a14:m>
                  <m:oMath xmlns:m="http://schemas.openxmlformats.org/officeDocument/2006/math">
                    <m:r>
                      <m:rPr>
                        <m:sty m:val="p"/>
                      </m:rPr>
                      <a:rPr lang="el-GR" sz="1000" i="1">
                        <a:solidFill>
                          <a:srgbClr val="FF0000"/>
                        </a:solidFill>
                        <a:latin typeface="Cambria Math" panose="02040503050406030204" pitchFamily="18" charset="0"/>
                        <a:ea typeface="Cambria Math" panose="02040503050406030204" pitchFamily="18" charset="0"/>
                      </a:rPr>
                      <m:t>υ</m:t>
                    </m:r>
                  </m:oMath>
                </a14:m>
                <a:endParaRPr lang="en-US" sz="10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0C9E659-F4A8-A4C1-CBA5-CA1E4BC0F783}"/>
                  </a:ext>
                </a:extLst>
              </p:cNvPr>
              <p:cNvSpPr txBox="1">
                <a:spLocks noRot="1" noChangeAspect="1" noMove="1" noResize="1" noEditPoints="1" noAdjustHandles="1" noChangeArrowheads="1" noChangeShapeType="1" noTextEdit="1"/>
              </p:cNvSpPr>
              <p:nvPr/>
            </p:nvSpPr>
            <p:spPr>
              <a:xfrm>
                <a:off x="4915564" y="1890167"/>
                <a:ext cx="656026" cy="246221"/>
              </a:xfrm>
              <a:prstGeom prst="rect">
                <a:avLst/>
              </a:prstGeom>
              <a:blipFill>
                <a:blip r:embed="rId4"/>
                <a:stretch>
                  <a:fillRect b="-15000"/>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0E3B6720-5BEA-A0A8-97CF-B145D489B3CD}"/>
              </a:ext>
            </a:extLst>
          </p:cNvPr>
          <p:cNvSpPr txBox="1"/>
          <p:nvPr/>
        </p:nvSpPr>
        <p:spPr>
          <a:xfrm>
            <a:off x="4453847" y="2790402"/>
            <a:ext cx="923434" cy="400110"/>
          </a:xfrm>
          <a:prstGeom prst="rect">
            <a:avLst/>
          </a:prstGeom>
          <a:noFill/>
        </p:spPr>
        <p:txBody>
          <a:bodyPr wrap="square" rtlCol="0">
            <a:spAutoFit/>
          </a:bodyPr>
          <a:lstStyle/>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Dominant </a:t>
            </a:r>
          </a:p>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eigenvector v</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E4A7A99-86BC-1CAD-09DF-780315C4C904}"/>
                  </a:ext>
                </a:extLst>
              </p:cNvPr>
              <p:cNvSpPr txBox="1"/>
              <p:nvPr/>
            </p:nvSpPr>
            <p:spPr>
              <a:xfrm>
                <a:off x="4602861" y="2565399"/>
                <a:ext cx="656027" cy="246221"/>
              </a:xfrm>
              <a:prstGeom prst="rect">
                <a:avLst/>
              </a:prstGeom>
              <a:noFill/>
            </p:spPr>
            <p:txBody>
              <a:bodyPr wrap="square" rtlCol="0">
                <a:spAutoFit/>
              </a:bodyPr>
              <a:lstStyle/>
              <a:p>
                <a:r>
                  <a:rPr lang="en-GB" sz="1000" dirty="0">
                    <a:solidFill>
                      <a:srgbClr val="0C0CFF"/>
                    </a:solidFill>
                  </a:rPr>
                  <a:t>​</a:t>
                </a:r>
                <a14:m>
                  <m:oMath xmlns:m="http://schemas.openxmlformats.org/officeDocument/2006/math">
                    <m:sSub>
                      <m:sSubPr>
                        <m:ctrlPr>
                          <a:rPr lang="en-GB" sz="1000" i="1" smtClean="0">
                            <a:solidFill>
                              <a:srgbClr val="0C0CFF"/>
                            </a:solidFill>
                            <a:latin typeface="Cambria Math" panose="02040503050406030204" pitchFamily="18" charset="0"/>
                          </a:rPr>
                        </m:ctrlPr>
                      </m:sSubPr>
                      <m:e>
                        <m:r>
                          <a:rPr lang="en-US" sz="1000" b="0" i="1" smtClean="0">
                            <a:solidFill>
                              <a:srgbClr val="0C0CFF"/>
                            </a:solidFill>
                            <a:latin typeface="Cambria Math" panose="02040503050406030204" pitchFamily="18" charset="0"/>
                          </a:rPr>
                          <m:t>𝑝𝑟𝑜𝑗</m:t>
                        </m:r>
                      </m:e>
                      <m:sub>
                        <m:r>
                          <a:rPr lang="en-US" sz="1000" b="0" i="1" smtClean="0">
                            <a:solidFill>
                              <a:srgbClr val="0C0CFF"/>
                            </a:solidFill>
                            <a:latin typeface="Cambria Math" panose="02040503050406030204" pitchFamily="18" charset="0"/>
                          </a:rPr>
                          <m:t>𝑣</m:t>
                        </m:r>
                      </m:sub>
                    </m:sSub>
                    <m:r>
                      <m:rPr>
                        <m:sty m:val="p"/>
                      </m:rPr>
                      <a:rPr lang="el-GR" sz="1000" i="1">
                        <a:solidFill>
                          <a:srgbClr val="0C0CFF"/>
                        </a:solidFill>
                        <a:latin typeface="Cambria Math" panose="02040503050406030204" pitchFamily="18" charset="0"/>
                        <a:ea typeface="Cambria Math" panose="02040503050406030204" pitchFamily="18" charset="0"/>
                      </a:rPr>
                      <m:t>υ</m:t>
                    </m:r>
                  </m:oMath>
                </a14:m>
                <a:endParaRPr lang="en-US" sz="1000" dirty="0">
                  <a:solidFill>
                    <a:srgbClr val="0C0CFF"/>
                  </a:solidFill>
                  <a:latin typeface="Helvetica Neue" panose="02000803000000090004" pitchFamily="2" charset="0"/>
                </a:endParaRPr>
              </a:p>
            </p:txBody>
          </p:sp>
        </mc:Choice>
        <mc:Fallback xmlns="">
          <p:sp>
            <p:nvSpPr>
              <p:cNvPr id="17" name="TextBox 16">
                <a:extLst>
                  <a:ext uri="{FF2B5EF4-FFF2-40B4-BE49-F238E27FC236}">
                    <a16:creationId xmlns:a16="http://schemas.microsoft.com/office/drawing/2014/main" id="{4E4A7A99-86BC-1CAD-09DF-780315C4C904}"/>
                  </a:ext>
                </a:extLst>
              </p:cNvPr>
              <p:cNvSpPr txBox="1">
                <a:spLocks noRot="1" noChangeAspect="1" noMove="1" noResize="1" noEditPoints="1" noAdjustHandles="1" noChangeArrowheads="1" noChangeShapeType="1" noTextEdit="1"/>
              </p:cNvSpPr>
              <p:nvPr/>
            </p:nvSpPr>
            <p:spPr>
              <a:xfrm>
                <a:off x="4602861" y="2565399"/>
                <a:ext cx="656027" cy="246221"/>
              </a:xfrm>
              <a:prstGeom prst="rect">
                <a:avLst/>
              </a:prstGeom>
              <a:blipFill>
                <a:blip r:embed="rId5"/>
                <a:stretch>
                  <a:fillRect b="-10000"/>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485EAE61-3CC7-AEE0-3224-B703C6F759A8}"/>
              </a:ext>
            </a:extLst>
          </p:cNvPr>
          <p:cNvSpPr txBox="1"/>
          <p:nvPr/>
        </p:nvSpPr>
        <p:spPr>
          <a:xfrm>
            <a:off x="5755684" y="2343911"/>
            <a:ext cx="1209775" cy="246221"/>
          </a:xfrm>
          <a:prstGeom prst="rect">
            <a:avLst/>
          </a:prstGeom>
          <a:noFill/>
        </p:spPr>
        <p:txBody>
          <a:bodyPr wrap="square" rtlCol="0">
            <a:spAutoFit/>
          </a:bodyPr>
          <a:lstStyle/>
          <a:p>
            <a:r>
              <a:rPr lang="en-US" sz="1000" dirty="0">
                <a:solidFill>
                  <a:srgbClr val="6C8CBB"/>
                </a:solidFill>
                <a:latin typeface="Cambria Math" panose="02040503050406030204" pitchFamily="18" charset="0"/>
                <a:ea typeface="Cambria Math" panose="02040503050406030204" pitchFamily="18" charset="0"/>
              </a:rPr>
              <a:t>System dynamics</a:t>
            </a:r>
          </a:p>
        </p:txBody>
      </p:sp>
      <p:sp>
        <p:nvSpPr>
          <p:cNvPr id="23" name="Rectangle 22">
            <a:extLst>
              <a:ext uri="{FF2B5EF4-FFF2-40B4-BE49-F238E27FC236}">
                <a16:creationId xmlns:a16="http://schemas.microsoft.com/office/drawing/2014/main" id="{4A702B42-354A-F4D8-1320-3AF0E878805C}"/>
              </a:ext>
            </a:extLst>
          </p:cNvPr>
          <p:cNvSpPr/>
          <p:nvPr/>
        </p:nvSpPr>
        <p:spPr>
          <a:xfrm>
            <a:off x="3650776" y="2467021"/>
            <a:ext cx="129654"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E8F1725-05A9-A5DA-9A68-4CABB2D0F56D}"/>
              </a:ext>
            </a:extLst>
          </p:cNvPr>
          <p:cNvSpPr/>
          <p:nvPr/>
        </p:nvSpPr>
        <p:spPr>
          <a:xfrm>
            <a:off x="3780430" y="5279454"/>
            <a:ext cx="129654"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80D667-9391-E319-7457-81C98AD452DF}"/>
                  </a:ext>
                </a:extLst>
              </p:cNvPr>
              <p:cNvSpPr txBox="1"/>
              <p:nvPr/>
            </p:nvSpPr>
            <p:spPr>
              <a:xfrm>
                <a:off x="5045435" y="4747214"/>
                <a:ext cx="656026" cy="246221"/>
              </a:xfrm>
              <a:prstGeom prst="rect">
                <a:avLst/>
              </a:prstGeom>
              <a:noFill/>
            </p:spPr>
            <p:txBody>
              <a:bodyPr wrap="square" rtlCol="0">
                <a:spAutoFit/>
              </a:bodyPr>
              <a:lstStyle/>
              <a:p>
                <a:r>
                  <a:rPr lang="en-US" sz="1000" dirty="0">
                    <a:solidFill>
                      <a:srgbClr val="FF0000"/>
                    </a:solidFill>
                    <a:latin typeface="Cambria Math" panose="02040503050406030204" pitchFamily="18" charset="0"/>
                    <a:ea typeface="Cambria Math" panose="02040503050406030204" pitchFamily="18" charset="0"/>
                  </a:rPr>
                  <a:t>Input </a:t>
                </a:r>
                <a14:m>
                  <m:oMath xmlns:m="http://schemas.openxmlformats.org/officeDocument/2006/math">
                    <m:r>
                      <m:rPr>
                        <m:sty m:val="p"/>
                      </m:rPr>
                      <a:rPr lang="el-GR" sz="1000" i="1">
                        <a:solidFill>
                          <a:srgbClr val="FF0000"/>
                        </a:solidFill>
                        <a:latin typeface="Cambria Math" panose="02040503050406030204" pitchFamily="18" charset="0"/>
                        <a:ea typeface="Cambria Math" panose="02040503050406030204" pitchFamily="18" charset="0"/>
                      </a:rPr>
                      <m:t>υ</m:t>
                    </m:r>
                  </m:oMath>
                </a14:m>
                <a:endParaRPr lang="en-US" sz="1000" dirty="0">
                  <a:solidFill>
                    <a:srgbClr val="FF0000"/>
                  </a:solidFill>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8480D667-9391-E319-7457-81C98AD452DF}"/>
                  </a:ext>
                </a:extLst>
              </p:cNvPr>
              <p:cNvSpPr txBox="1">
                <a:spLocks noRot="1" noChangeAspect="1" noMove="1" noResize="1" noEditPoints="1" noAdjustHandles="1" noChangeArrowheads="1" noChangeShapeType="1" noTextEdit="1"/>
              </p:cNvSpPr>
              <p:nvPr/>
            </p:nvSpPr>
            <p:spPr>
              <a:xfrm>
                <a:off x="5045435" y="4747214"/>
                <a:ext cx="656026" cy="246221"/>
              </a:xfrm>
              <a:prstGeom prst="rect">
                <a:avLst/>
              </a:prstGeom>
              <a:blipFill>
                <a:blip r:embed="rId6"/>
                <a:stretch>
                  <a:fillRect b="-12500"/>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5E2A66F7-7631-3A62-12C8-E2D6EE5EE20F}"/>
              </a:ext>
            </a:extLst>
          </p:cNvPr>
          <p:cNvSpPr txBox="1"/>
          <p:nvPr/>
        </p:nvSpPr>
        <p:spPr>
          <a:xfrm>
            <a:off x="4583718" y="5647449"/>
            <a:ext cx="923434" cy="400110"/>
          </a:xfrm>
          <a:prstGeom prst="rect">
            <a:avLst/>
          </a:prstGeom>
          <a:noFill/>
        </p:spPr>
        <p:txBody>
          <a:bodyPr wrap="square" rtlCol="0">
            <a:spAutoFit/>
          </a:bodyPr>
          <a:lstStyle/>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Dominant </a:t>
            </a:r>
          </a:p>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eigenvector v</a:t>
            </a:r>
          </a:p>
        </p:txBody>
      </p:sp>
      <p:sp>
        <p:nvSpPr>
          <p:cNvPr id="27" name="TextBox 26">
            <a:extLst>
              <a:ext uri="{FF2B5EF4-FFF2-40B4-BE49-F238E27FC236}">
                <a16:creationId xmlns:a16="http://schemas.microsoft.com/office/drawing/2014/main" id="{5AD5CF88-44F6-79BF-F14C-8AA630D76B5B}"/>
              </a:ext>
            </a:extLst>
          </p:cNvPr>
          <p:cNvSpPr txBox="1"/>
          <p:nvPr/>
        </p:nvSpPr>
        <p:spPr>
          <a:xfrm>
            <a:off x="5885555" y="5200958"/>
            <a:ext cx="1209775" cy="246221"/>
          </a:xfrm>
          <a:prstGeom prst="rect">
            <a:avLst/>
          </a:prstGeom>
          <a:noFill/>
        </p:spPr>
        <p:txBody>
          <a:bodyPr wrap="square" rtlCol="0">
            <a:spAutoFit/>
          </a:bodyPr>
          <a:lstStyle/>
          <a:p>
            <a:r>
              <a:rPr lang="en-US" sz="1000" dirty="0">
                <a:solidFill>
                  <a:srgbClr val="6C8CBB"/>
                </a:solidFill>
                <a:latin typeface="Cambria Math" panose="02040503050406030204" pitchFamily="18" charset="0"/>
                <a:ea typeface="Cambria Math" panose="02040503050406030204" pitchFamily="18" charset="0"/>
              </a:rPr>
              <a:t>System dynamics</a:t>
            </a:r>
          </a:p>
        </p:txBody>
      </p:sp>
    </p:spTree>
    <p:extLst>
      <p:ext uri="{BB962C8B-B14F-4D97-AF65-F5344CB8AC3E}">
        <p14:creationId xmlns:p14="http://schemas.microsoft.com/office/powerpoint/2010/main" val="172436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C159B-B213-5230-EC9A-5278B12B06D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8250F89-26AD-71A5-5111-2C1B390F1B7B}"/>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48" name="Picture 2" descr="Myrmica">
            <a:extLst>
              <a:ext uri="{FF2B5EF4-FFF2-40B4-BE49-F238E27FC236}">
                <a16:creationId xmlns:a16="http://schemas.microsoft.com/office/drawing/2014/main" id="{2C5E4906-124A-1BBF-0369-9BA54985D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0557D547-527A-8C7C-7D9A-4EBE7CC34089}"/>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9C1EB8FC-6DB0-FF36-1C7D-2D2E43ADE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76F552C4-B21D-D728-184A-74AE48C1B404}"/>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pic>
        <p:nvPicPr>
          <p:cNvPr id="52" name="Picture 2" descr="Myrmica">
            <a:extLst>
              <a:ext uri="{FF2B5EF4-FFF2-40B4-BE49-F238E27FC236}">
                <a16:creationId xmlns:a16="http://schemas.microsoft.com/office/drawing/2014/main" id="{F2C722B5-D5A3-5E91-4E92-227832D50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838220" flipH="1">
            <a:off x="8977409" y="2431493"/>
            <a:ext cx="107255" cy="19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yrmica">
            <a:extLst>
              <a:ext uri="{FF2B5EF4-FFF2-40B4-BE49-F238E27FC236}">
                <a16:creationId xmlns:a16="http://schemas.microsoft.com/office/drawing/2014/main" id="{7C0AF150-ED15-FED2-88CD-188F6FFAC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341452" y="252870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yrmica">
            <a:extLst>
              <a:ext uri="{FF2B5EF4-FFF2-40B4-BE49-F238E27FC236}">
                <a16:creationId xmlns:a16="http://schemas.microsoft.com/office/drawing/2014/main" id="{8CF4E16B-0823-BCAB-048D-36BD1E370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662740" flipH="1">
            <a:off x="9452974" y="2327536"/>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yrmica">
            <a:extLst>
              <a:ext uri="{FF2B5EF4-FFF2-40B4-BE49-F238E27FC236}">
                <a16:creationId xmlns:a16="http://schemas.microsoft.com/office/drawing/2014/main" id="{5F0AEFC3-643F-ADFE-BDBC-6621CCBF3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767208" y="254456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rmica">
            <a:extLst>
              <a:ext uri="{FF2B5EF4-FFF2-40B4-BE49-F238E27FC236}">
                <a16:creationId xmlns:a16="http://schemas.microsoft.com/office/drawing/2014/main" id="{12DA176A-38ED-4061-A7CF-0AB28A2B4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42408" flipH="1">
            <a:off x="8778225" y="2758542"/>
            <a:ext cx="107255" cy="1959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951AFB24-7BBE-BD95-DBF0-2CE71EF42FBF}"/>
              </a:ext>
            </a:extLst>
          </p:cNvPr>
          <p:cNvSpPr txBox="1"/>
          <p:nvPr/>
        </p:nvSpPr>
        <p:spPr>
          <a:xfrm>
            <a:off x="9402321" y="1501472"/>
            <a:ext cx="2222935" cy="369332"/>
          </a:xfrm>
          <a:prstGeom prst="rect">
            <a:avLst/>
          </a:prstGeom>
          <a:noFill/>
        </p:spPr>
        <p:txBody>
          <a:bodyPr wrap="square">
            <a:spAutoFit/>
          </a:bodyPr>
          <a:lstStyle/>
          <a:p>
            <a:pPr marL="0" indent="0">
              <a:buNone/>
            </a:pPr>
            <a:r>
              <a:rPr lang="en-US" dirty="0">
                <a:latin typeface="Helvetica Neue" panose="02000803000000090004" pitchFamily="2" charset="0"/>
              </a:rPr>
              <a:t>Macroscopic level</a:t>
            </a:r>
            <a:endParaRPr lang="en-GB" dirty="0">
              <a:latin typeface="Helvetica Neue" panose="02000803000000090004" pitchFamily="2" charset="0"/>
            </a:endParaRPr>
          </a:p>
        </p:txBody>
      </p:sp>
      <p:pic>
        <p:nvPicPr>
          <p:cNvPr id="58" name="Picture 2" descr="Myrmica">
            <a:extLst>
              <a:ext uri="{FF2B5EF4-FFF2-40B4-BE49-F238E27FC236}">
                <a16:creationId xmlns:a16="http://schemas.microsoft.com/office/drawing/2014/main" id="{A0B669EF-C0EF-FB88-1A62-34CC44267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548649" flipV="1">
            <a:off x="10077262" y="260921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yrmica">
            <a:extLst>
              <a:ext uri="{FF2B5EF4-FFF2-40B4-BE49-F238E27FC236}">
                <a16:creationId xmlns:a16="http://schemas.microsoft.com/office/drawing/2014/main" id="{578CE186-90A1-2BB6-65B2-29C4206F2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470858" flipV="1">
            <a:off x="9021619" y="2721784"/>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yrmica">
            <a:extLst>
              <a:ext uri="{FF2B5EF4-FFF2-40B4-BE49-F238E27FC236}">
                <a16:creationId xmlns:a16="http://schemas.microsoft.com/office/drawing/2014/main" id="{FA0B3573-959C-E2EE-118F-8BC6110A4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V="1">
            <a:off x="10393274" y="262092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yrmica">
            <a:extLst>
              <a:ext uri="{FF2B5EF4-FFF2-40B4-BE49-F238E27FC236}">
                <a16:creationId xmlns:a16="http://schemas.microsoft.com/office/drawing/2014/main" id="{9086FF54-168B-CAF6-F29C-02872C731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760632" flipV="1">
            <a:off x="10616886" y="2898715"/>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yrmica">
            <a:extLst>
              <a:ext uri="{FF2B5EF4-FFF2-40B4-BE49-F238E27FC236}">
                <a16:creationId xmlns:a16="http://schemas.microsoft.com/office/drawing/2014/main" id="{D54A4EA5-8E45-C40A-DE6B-302C1111A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10306162" y="2842687"/>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yrmica">
            <a:extLst>
              <a:ext uri="{FF2B5EF4-FFF2-40B4-BE49-F238E27FC236}">
                <a16:creationId xmlns:a16="http://schemas.microsoft.com/office/drawing/2014/main" id="{F2A14C7E-47B3-4EFD-7B78-0C8047832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11138337" y="299353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Myrmica">
            <a:extLst>
              <a:ext uri="{FF2B5EF4-FFF2-40B4-BE49-F238E27FC236}">
                <a16:creationId xmlns:a16="http://schemas.microsoft.com/office/drawing/2014/main" id="{052F4245-DE83-A8B6-2334-307214E5E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604989" flipV="1">
            <a:off x="10911904" y="287132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yrmica">
            <a:extLst>
              <a:ext uri="{FF2B5EF4-FFF2-40B4-BE49-F238E27FC236}">
                <a16:creationId xmlns:a16="http://schemas.microsoft.com/office/drawing/2014/main" id="{AB2C9ECE-3BEE-AC2B-D78A-61B9B3258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28284" y="2779410"/>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Myrmica">
            <a:extLst>
              <a:ext uri="{FF2B5EF4-FFF2-40B4-BE49-F238E27FC236}">
                <a16:creationId xmlns:a16="http://schemas.microsoft.com/office/drawing/2014/main" id="{9C0719E1-31E6-39A9-96F8-70C7D2F96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47942" y="254414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Myrmica">
            <a:extLst>
              <a:ext uri="{FF2B5EF4-FFF2-40B4-BE49-F238E27FC236}">
                <a16:creationId xmlns:a16="http://schemas.microsoft.com/office/drawing/2014/main" id="{186A7F55-FD04-1A91-79ED-1C45E9F74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620418" y="2554483"/>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Myrmica">
            <a:extLst>
              <a:ext uri="{FF2B5EF4-FFF2-40B4-BE49-F238E27FC236}">
                <a16:creationId xmlns:a16="http://schemas.microsoft.com/office/drawing/2014/main" id="{544D04A3-8FDE-8306-20F4-A1E92DC22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817727" y="2342131"/>
            <a:ext cx="107255" cy="19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938BCD33-0620-F6BD-50E9-B5CC4A982D82}"/>
                  </a:ext>
                </a:extLst>
              </p:cNvPr>
              <p:cNvSpPr txBox="1"/>
              <p:nvPr/>
            </p:nvSpPr>
            <p:spPr>
              <a:xfrm>
                <a:off x="6941085" y="3328800"/>
                <a:ext cx="40449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3600" b="1" i="1" smtClean="0">
                              <a:latin typeface="Cambria Math" panose="02040503050406030204" pitchFamily="18" charset="0"/>
                            </a:rPr>
                          </m:ctrlPr>
                        </m:accPr>
                        <m:e>
                          <m:r>
                            <a:rPr lang="en-US" sz="3600" b="1" i="1" smtClean="0">
                              <a:latin typeface="Cambria Math" panose="02040503050406030204" pitchFamily="18" charset="0"/>
                            </a:rPr>
                            <m:t>𝒙</m:t>
                          </m:r>
                        </m:e>
                      </m:acc>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𝒙</m:t>
                          </m:r>
                          <m:r>
                            <a:rPr lang="en-US" sz="3600" b="0" i="1" smtClean="0">
                              <a:latin typeface="Cambria Math" panose="02040503050406030204" pitchFamily="18" charset="0"/>
                            </a:rPr>
                            <m:t>, </m:t>
                          </m:r>
                          <m:r>
                            <a:rPr lang="en-US" sz="3600" b="1" i="1" smtClean="0">
                              <a:latin typeface="Cambria Math" panose="02040503050406030204" pitchFamily="18" charset="0"/>
                            </a:rPr>
                            <m:t>𝒑</m:t>
                          </m:r>
                        </m:e>
                      </m:d>
                    </m:oMath>
                  </m:oMathPara>
                </a14:m>
                <a:endParaRPr lang="en-GB" sz="3600" dirty="0"/>
              </a:p>
            </p:txBody>
          </p:sp>
        </mc:Choice>
        <mc:Fallback xmlns="">
          <p:sp>
            <p:nvSpPr>
              <p:cNvPr id="1033" name="TextBox 1032">
                <a:extLst>
                  <a:ext uri="{FF2B5EF4-FFF2-40B4-BE49-F238E27FC236}">
                    <a16:creationId xmlns:a16="http://schemas.microsoft.com/office/drawing/2014/main" id="{938BCD33-0620-F6BD-50E9-B5CC4A982D82}"/>
                  </a:ext>
                </a:extLst>
              </p:cNvPr>
              <p:cNvSpPr txBox="1">
                <a:spLocks noRot="1" noChangeAspect="1" noMove="1" noResize="1" noEditPoints="1" noAdjustHandles="1" noChangeArrowheads="1" noChangeShapeType="1" noTextEdit="1"/>
              </p:cNvSpPr>
              <p:nvPr/>
            </p:nvSpPr>
            <p:spPr>
              <a:xfrm>
                <a:off x="6941085" y="3328800"/>
                <a:ext cx="4044950" cy="646331"/>
              </a:xfrm>
              <a:prstGeom prst="rect">
                <a:avLst/>
              </a:prstGeom>
              <a:blipFill>
                <a:blip r:embed="rId4"/>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3F5DAEB-9535-B0EF-074F-C1C4C54B136B}"/>
              </a:ext>
            </a:extLst>
          </p:cNvPr>
          <p:cNvSpPr txBox="1"/>
          <p:nvPr/>
        </p:nvSpPr>
        <p:spPr>
          <a:xfrm>
            <a:off x="1130273" y="5683508"/>
            <a:ext cx="3700449" cy="646331"/>
          </a:xfrm>
          <a:prstGeom prst="rect">
            <a:avLst/>
          </a:prstGeom>
          <a:noFill/>
        </p:spPr>
        <p:txBody>
          <a:bodyPr wrap="square">
            <a:spAutoFit/>
          </a:bodyPr>
          <a:lstStyle/>
          <a:p>
            <a:pPr marL="0" indent="0">
              <a:buNone/>
            </a:pPr>
            <a:r>
              <a:rPr lang="en-US" dirty="0">
                <a:solidFill>
                  <a:schemeClr val="tx2">
                    <a:lumMod val="50000"/>
                    <a:lumOff val="50000"/>
                  </a:schemeClr>
                </a:solidFill>
                <a:latin typeface="Helvetica Neue" panose="02000803000000090004" pitchFamily="2" charset="0"/>
              </a:rPr>
              <a:t>Dynamical system are used to describe the macroscopic level</a:t>
            </a:r>
            <a:endParaRPr lang="en-GB" dirty="0">
              <a:solidFill>
                <a:schemeClr val="tx2">
                  <a:lumMod val="50000"/>
                  <a:lumOff val="50000"/>
                </a:schemeClr>
              </a:solidFill>
              <a:latin typeface="Helvetica Neue" panose="02000803000000090004" pitchFamily="2" charset="0"/>
            </a:endParaRPr>
          </a:p>
        </p:txBody>
      </p:sp>
      <p:sp>
        <p:nvSpPr>
          <p:cNvPr id="5" name="Rectangle 4">
            <a:extLst>
              <a:ext uri="{FF2B5EF4-FFF2-40B4-BE49-F238E27FC236}">
                <a16:creationId xmlns:a16="http://schemas.microsoft.com/office/drawing/2014/main" id="{98F5173C-8A24-7017-F88E-1658814EBA60}"/>
              </a:ext>
            </a:extLst>
          </p:cNvPr>
          <p:cNvSpPr/>
          <p:nvPr/>
        </p:nvSpPr>
        <p:spPr>
          <a:xfrm>
            <a:off x="8606118" y="1425388"/>
            <a:ext cx="3476064" cy="1903412"/>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Curved 7">
            <a:extLst>
              <a:ext uri="{FF2B5EF4-FFF2-40B4-BE49-F238E27FC236}">
                <a16:creationId xmlns:a16="http://schemas.microsoft.com/office/drawing/2014/main" id="{85717991-174C-10F9-63FB-7D4824F37D2B}"/>
              </a:ext>
            </a:extLst>
          </p:cNvPr>
          <p:cNvCxnSpPr>
            <a:cxnSpLocks/>
          </p:cNvCxnSpPr>
          <p:nvPr/>
        </p:nvCxnSpPr>
        <p:spPr>
          <a:xfrm rot="10800000" flipV="1">
            <a:off x="10145807" y="3328801"/>
            <a:ext cx="1144127" cy="335526"/>
          </a:xfrm>
          <a:prstGeom prst="curvedConnector3">
            <a:avLst>
              <a:gd name="adj1" fmla="val -36973"/>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EA084F8-3E5F-3888-AFF8-45CFDA1F7D5F}"/>
              </a:ext>
            </a:extLst>
          </p:cNvPr>
          <p:cNvCxnSpPr>
            <a:cxnSpLocks/>
          </p:cNvCxnSpPr>
          <p:nvPr/>
        </p:nvCxnSpPr>
        <p:spPr>
          <a:xfrm flipV="1">
            <a:off x="9588728" y="2416387"/>
            <a:ext cx="136524" cy="368747"/>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6916831-63B4-C32B-0D37-D3EDBEB9688D}"/>
              </a:ext>
            </a:extLst>
          </p:cNvPr>
          <p:cNvCxnSpPr>
            <a:cxnSpLocks/>
          </p:cNvCxnSpPr>
          <p:nvPr/>
        </p:nvCxnSpPr>
        <p:spPr>
          <a:xfrm flipV="1">
            <a:off x="8825906" y="2230093"/>
            <a:ext cx="3167501" cy="1749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7" name="Picture 4" descr="Question Mark and upside down question mark">
            <a:extLst>
              <a:ext uri="{FF2B5EF4-FFF2-40B4-BE49-F238E27FC236}">
                <a16:creationId xmlns:a16="http://schemas.microsoft.com/office/drawing/2014/main" id="{60939F5E-AF45-790D-47D1-FF049166E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289" y="2309870"/>
            <a:ext cx="404422" cy="2274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do Ants Communicate? - Bug House Pest Control">
            <a:extLst>
              <a:ext uri="{FF2B5EF4-FFF2-40B4-BE49-F238E27FC236}">
                <a16:creationId xmlns:a16="http://schemas.microsoft.com/office/drawing/2014/main" id="{891C669B-BF41-8BFA-2DE4-3933BCEF19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1CFEE32-2036-55ED-7093-936B608D7FFA}"/>
              </a:ext>
            </a:extLst>
          </p:cNvPr>
          <p:cNvSpPr txBox="1"/>
          <p:nvPr/>
        </p:nvSpPr>
        <p:spPr>
          <a:xfrm>
            <a:off x="1372155" y="1730763"/>
            <a:ext cx="3406924" cy="646331"/>
          </a:xfrm>
          <a:prstGeom prst="rect">
            <a:avLst/>
          </a:prstGeom>
          <a:noFill/>
        </p:spPr>
        <p:txBody>
          <a:bodyPr wrap="square">
            <a:spAutoFit/>
          </a:bodyPr>
          <a:lstStyle/>
          <a:p>
            <a:pPr marL="0" indent="0" algn="ctr">
              <a:buNone/>
            </a:pPr>
            <a:r>
              <a:rPr lang="en-US" dirty="0">
                <a:solidFill>
                  <a:schemeClr val="tx2">
                    <a:lumMod val="50000"/>
                    <a:lumOff val="50000"/>
                  </a:schemeClr>
                </a:solidFill>
                <a:latin typeface="Helvetica Neue" panose="02000803000000090004" pitchFamily="2" charset="0"/>
              </a:rPr>
              <a:t>Dynamical system describe the macroscopic level</a:t>
            </a:r>
            <a:endParaRPr lang="en-GB" dirty="0">
              <a:solidFill>
                <a:schemeClr val="tx2">
                  <a:lumMod val="50000"/>
                  <a:lumOff val="50000"/>
                </a:schemeClr>
              </a:solidFill>
              <a:latin typeface="Helvetica Neue" panose="02000803000000090004" pitchFamily="2" charset="0"/>
            </a:endParaRPr>
          </a:p>
        </p:txBody>
      </p:sp>
    </p:spTree>
    <p:extLst>
      <p:ext uri="{BB962C8B-B14F-4D97-AF65-F5344CB8AC3E}">
        <p14:creationId xmlns:p14="http://schemas.microsoft.com/office/powerpoint/2010/main" val="27384092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C88A1-5147-C3BC-8BEC-1EB7C514C1C5}"/>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D1A7E0DF-B72B-C9A6-0C5B-CF9D86F69F18}"/>
              </a:ext>
            </a:extLst>
          </p:cNvPr>
          <p:cNvPicPr>
            <a:picLocks noChangeAspect="1"/>
          </p:cNvPicPr>
          <p:nvPr/>
        </p:nvPicPr>
        <p:blipFill>
          <a:blip r:embed="rId2"/>
          <a:stretch>
            <a:fillRect/>
          </a:stretch>
        </p:blipFill>
        <p:spPr>
          <a:xfrm>
            <a:off x="471052" y="1442116"/>
            <a:ext cx="5500816" cy="2290958"/>
          </a:xfrm>
          <a:prstGeom prst="rect">
            <a:avLst/>
          </a:prstGeom>
        </p:spPr>
      </p:pic>
      <p:pic>
        <p:nvPicPr>
          <p:cNvPr id="20" name="Picture 19">
            <a:extLst>
              <a:ext uri="{FF2B5EF4-FFF2-40B4-BE49-F238E27FC236}">
                <a16:creationId xmlns:a16="http://schemas.microsoft.com/office/drawing/2014/main" id="{2DF1D390-E269-433C-5EB5-0A105AEF3A2F}"/>
              </a:ext>
            </a:extLst>
          </p:cNvPr>
          <p:cNvPicPr>
            <a:picLocks noChangeAspect="1"/>
          </p:cNvPicPr>
          <p:nvPr/>
        </p:nvPicPr>
        <p:blipFill>
          <a:blip r:embed="rId3"/>
          <a:stretch>
            <a:fillRect/>
          </a:stretch>
        </p:blipFill>
        <p:spPr>
          <a:xfrm>
            <a:off x="595184" y="4191001"/>
            <a:ext cx="5500816" cy="2423129"/>
          </a:xfrm>
          <a:prstGeom prst="rect">
            <a:avLst/>
          </a:prstGeom>
        </p:spPr>
      </p:pic>
      <p:sp>
        <p:nvSpPr>
          <p:cNvPr id="12" name="Title 1">
            <a:extLst>
              <a:ext uri="{FF2B5EF4-FFF2-40B4-BE49-F238E27FC236}">
                <a16:creationId xmlns:a16="http://schemas.microsoft.com/office/drawing/2014/main" id="{CB365F58-F67A-3168-33E9-66B34DD67818}"/>
              </a:ext>
            </a:extLst>
          </p:cNvPr>
          <p:cNvSpPr>
            <a:spLocks noGrp="1"/>
          </p:cNvSpPr>
          <p:nvPr>
            <p:ph type="title"/>
          </p:nvPr>
        </p:nvSpPr>
        <p:spPr>
          <a:xfrm>
            <a:off x="838200" y="192935"/>
            <a:ext cx="10515600" cy="791255"/>
          </a:xfrm>
        </p:spPr>
        <p:txBody>
          <a:bodyPr>
            <a:normAutofit/>
          </a:bodyPr>
          <a:lstStyle/>
          <a:p>
            <a:pPr algn="ctr"/>
            <a:r>
              <a:rPr lang="en-US" sz="3600" dirty="0">
                <a:latin typeface="Helvetica Neue" panose="02000803000000090004" pitchFamily="2" charset="0"/>
              </a:rPr>
              <a:t>Selective ultra-sensitivity</a:t>
            </a:r>
            <a:endParaRPr lang="en-GB" sz="3600" dirty="0"/>
          </a:p>
        </p:txBody>
      </p:sp>
      <p:sp>
        <p:nvSpPr>
          <p:cNvPr id="15" name="TextBox 14">
            <a:extLst>
              <a:ext uri="{FF2B5EF4-FFF2-40B4-BE49-F238E27FC236}">
                <a16:creationId xmlns:a16="http://schemas.microsoft.com/office/drawing/2014/main" id="{DB5798E4-3644-CAB3-27C2-EF7FC8A805C5}"/>
              </a:ext>
            </a:extLst>
          </p:cNvPr>
          <p:cNvSpPr txBox="1"/>
          <p:nvPr/>
        </p:nvSpPr>
        <p:spPr>
          <a:xfrm>
            <a:off x="7095330" y="1064743"/>
            <a:ext cx="5030706"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At the critical point, a decision-maker responds to inputs that have a non-zero component when projected along the center manifold (one of the dynamics’ dominant eigenvector)</a:t>
            </a:r>
          </a:p>
          <a:p>
            <a:pPr marL="285750" indent="-285750">
              <a:buFont typeface="Arial" panose="020B0604020202020204" pitchFamily="34" charset="0"/>
              <a:buChar char="•"/>
            </a:pPr>
            <a:endParaRPr lang="en-US" dirty="0">
              <a:latin typeface="Helvetica Neue" panose="02000803000000090004" pitchFamily="2" charset="0"/>
            </a:endParaRPr>
          </a:p>
          <a:p>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This is linked to infinite susceptibility</a:t>
            </a: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For random inputs, dimensionality decreases probability of alignment</a:t>
            </a:r>
          </a:p>
          <a:p>
            <a:pPr marL="285750" indent="-285750">
              <a:buFont typeface="Arial" panose="020B0604020202020204" pitchFamily="34" charset="0"/>
              <a:buChar char="•"/>
            </a:pPr>
            <a:endParaRPr lang="en-US" dirty="0">
              <a:latin typeface="Helvetica Neue" panose="02000803000000090004" pitchFamily="2" charset="0"/>
            </a:endParaRPr>
          </a:p>
        </p:txBody>
      </p:sp>
      <p:sp>
        <p:nvSpPr>
          <p:cNvPr id="10" name="TextBox 9">
            <a:extLst>
              <a:ext uri="{FF2B5EF4-FFF2-40B4-BE49-F238E27FC236}">
                <a16:creationId xmlns:a16="http://schemas.microsoft.com/office/drawing/2014/main" id="{F9C26FBC-028D-8B6E-A602-DBBBB9D884B9}"/>
              </a:ext>
            </a:extLst>
          </p:cNvPr>
          <p:cNvSpPr txBox="1"/>
          <p:nvPr/>
        </p:nvSpPr>
        <p:spPr>
          <a:xfrm>
            <a:off x="471052" y="4168419"/>
            <a:ext cx="2078183" cy="369332"/>
          </a:xfrm>
          <a:prstGeom prst="rect">
            <a:avLst/>
          </a:prstGeom>
          <a:noFill/>
        </p:spPr>
        <p:txBody>
          <a:bodyPr wrap="square" rtlCol="0">
            <a:spAutoFit/>
          </a:bodyPr>
          <a:lstStyle/>
          <a:p>
            <a:r>
              <a:rPr lang="en-US" dirty="0">
                <a:latin typeface="Helvetica Neue" panose="02000803000000090004" pitchFamily="2" charset="0"/>
              </a:rPr>
              <a:t>Misaligned input</a:t>
            </a:r>
          </a:p>
        </p:txBody>
      </p:sp>
      <p:sp>
        <p:nvSpPr>
          <p:cNvPr id="11" name="TextBox 10">
            <a:extLst>
              <a:ext uri="{FF2B5EF4-FFF2-40B4-BE49-F238E27FC236}">
                <a16:creationId xmlns:a16="http://schemas.microsoft.com/office/drawing/2014/main" id="{452A2358-216E-7E7E-C424-6BEAB2677439}"/>
              </a:ext>
            </a:extLst>
          </p:cNvPr>
          <p:cNvSpPr txBox="1"/>
          <p:nvPr/>
        </p:nvSpPr>
        <p:spPr>
          <a:xfrm>
            <a:off x="471052" y="1228519"/>
            <a:ext cx="2579223" cy="369332"/>
          </a:xfrm>
          <a:prstGeom prst="rect">
            <a:avLst/>
          </a:prstGeom>
          <a:noFill/>
        </p:spPr>
        <p:txBody>
          <a:bodyPr wrap="square" rtlCol="0">
            <a:spAutoFit/>
          </a:bodyPr>
          <a:lstStyle/>
          <a:p>
            <a:r>
              <a:rPr lang="en-US" dirty="0">
                <a:latin typeface="Helvetica Neue" panose="02000803000000090004" pitchFamily="2" charset="0"/>
              </a:rPr>
              <a:t>Partially aligned input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7BBA53-64B3-BB26-5B7E-131BEB03B879}"/>
                  </a:ext>
                </a:extLst>
              </p:cNvPr>
              <p:cNvSpPr txBox="1"/>
              <p:nvPr/>
            </p:nvSpPr>
            <p:spPr>
              <a:xfrm>
                <a:off x="4915564" y="1890167"/>
                <a:ext cx="656026" cy="246221"/>
              </a:xfrm>
              <a:prstGeom prst="rect">
                <a:avLst/>
              </a:prstGeom>
              <a:noFill/>
            </p:spPr>
            <p:txBody>
              <a:bodyPr wrap="square" rtlCol="0">
                <a:spAutoFit/>
              </a:bodyPr>
              <a:lstStyle/>
              <a:p>
                <a:r>
                  <a:rPr lang="en-US" sz="1000" dirty="0">
                    <a:solidFill>
                      <a:srgbClr val="FF0000"/>
                    </a:solidFill>
                    <a:latin typeface="Cambria Math" panose="02040503050406030204" pitchFamily="18" charset="0"/>
                    <a:ea typeface="Cambria Math" panose="02040503050406030204" pitchFamily="18" charset="0"/>
                  </a:rPr>
                  <a:t>Input </a:t>
                </a:r>
                <a14:m>
                  <m:oMath xmlns:m="http://schemas.openxmlformats.org/officeDocument/2006/math">
                    <m:r>
                      <m:rPr>
                        <m:sty m:val="p"/>
                      </m:rPr>
                      <a:rPr lang="el-GR" sz="1000" i="1">
                        <a:solidFill>
                          <a:srgbClr val="FF0000"/>
                        </a:solidFill>
                        <a:latin typeface="Cambria Math" panose="02040503050406030204" pitchFamily="18" charset="0"/>
                        <a:ea typeface="Cambria Math" panose="02040503050406030204" pitchFamily="18" charset="0"/>
                      </a:rPr>
                      <m:t>υ</m:t>
                    </m:r>
                  </m:oMath>
                </a14:m>
                <a:endParaRPr lang="en-US" sz="10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7C7BBA53-64B3-BB26-5B7E-131BEB03B879}"/>
                  </a:ext>
                </a:extLst>
              </p:cNvPr>
              <p:cNvSpPr txBox="1">
                <a:spLocks noRot="1" noChangeAspect="1" noMove="1" noResize="1" noEditPoints="1" noAdjustHandles="1" noChangeArrowheads="1" noChangeShapeType="1" noTextEdit="1"/>
              </p:cNvSpPr>
              <p:nvPr/>
            </p:nvSpPr>
            <p:spPr>
              <a:xfrm>
                <a:off x="4915564" y="1890167"/>
                <a:ext cx="656026" cy="246221"/>
              </a:xfrm>
              <a:prstGeom prst="rect">
                <a:avLst/>
              </a:prstGeom>
              <a:blipFill>
                <a:blip r:embed="rId4"/>
                <a:stretch>
                  <a:fillRect b="-15000"/>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C0962DD5-BD95-3D24-CBED-036FD3257BC9}"/>
              </a:ext>
            </a:extLst>
          </p:cNvPr>
          <p:cNvSpPr txBox="1"/>
          <p:nvPr/>
        </p:nvSpPr>
        <p:spPr>
          <a:xfrm>
            <a:off x="4453847" y="2790402"/>
            <a:ext cx="923434" cy="400110"/>
          </a:xfrm>
          <a:prstGeom prst="rect">
            <a:avLst/>
          </a:prstGeom>
          <a:noFill/>
        </p:spPr>
        <p:txBody>
          <a:bodyPr wrap="square" rtlCol="0">
            <a:spAutoFit/>
          </a:bodyPr>
          <a:lstStyle/>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Dominant </a:t>
            </a:r>
          </a:p>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eigenvector v</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370AE71-0FE2-2721-EB12-FB4B3CDABFE8}"/>
                  </a:ext>
                </a:extLst>
              </p:cNvPr>
              <p:cNvSpPr txBox="1"/>
              <p:nvPr/>
            </p:nvSpPr>
            <p:spPr>
              <a:xfrm>
                <a:off x="4602861" y="2565399"/>
                <a:ext cx="656027" cy="246221"/>
              </a:xfrm>
              <a:prstGeom prst="rect">
                <a:avLst/>
              </a:prstGeom>
              <a:noFill/>
            </p:spPr>
            <p:txBody>
              <a:bodyPr wrap="square" rtlCol="0">
                <a:spAutoFit/>
              </a:bodyPr>
              <a:lstStyle/>
              <a:p>
                <a:r>
                  <a:rPr lang="en-GB" sz="1000" dirty="0">
                    <a:solidFill>
                      <a:srgbClr val="0C0CFF"/>
                    </a:solidFill>
                  </a:rPr>
                  <a:t>​</a:t>
                </a:r>
                <a14:m>
                  <m:oMath xmlns:m="http://schemas.openxmlformats.org/officeDocument/2006/math">
                    <m:sSub>
                      <m:sSubPr>
                        <m:ctrlPr>
                          <a:rPr lang="en-GB" sz="1000" i="1" smtClean="0">
                            <a:solidFill>
                              <a:srgbClr val="0C0CFF"/>
                            </a:solidFill>
                            <a:latin typeface="Cambria Math" panose="02040503050406030204" pitchFamily="18" charset="0"/>
                          </a:rPr>
                        </m:ctrlPr>
                      </m:sSubPr>
                      <m:e>
                        <m:r>
                          <a:rPr lang="en-US" sz="1000" b="0" i="1" smtClean="0">
                            <a:solidFill>
                              <a:srgbClr val="0C0CFF"/>
                            </a:solidFill>
                            <a:latin typeface="Cambria Math" panose="02040503050406030204" pitchFamily="18" charset="0"/>
                          </a:rPr>
                          <m:t>𝑝𝑟𝑜𝑗</m:t>
                        </m:r>
                      </m:e>
                      <m:sub>
                        <m:r>
                          <a:rPr lang="en-US" sz="1000" b="0" i="1" smtClean="0">
                            <a:solidFill>
                              <a:srgbClr val="0C0CFF"/>
                            </a:solidFill>
                            <a:latin typeface="Cambria Math" panose="02040503050406030204" pitchFamily="18" charset="0"/>
                          </a:rPr>
                          <m:t>𝑣</m:t>
                        </m:r>
                      </m:sub>
                    </m:sSub>
                    <m:r>
                      <m:rPr>
                        <m:sty m:val="p"/>
                      </m:rPr>
                      <a:rPr lang="el-GR" sz="1000" i="1">
                        <a:solidFill>
                          <a:srgbClr val="0C0CFF"/>
                        </a:solidFill>
                        <a:latin typeface="Cambria Math" panose="02040503050406030204" pitchFamily="18" charset="0"/>
                        <a:ea typeface="Cambria Math" panose="02040503050406030204" pitchFamily="18" charset="0"/>
                      </a:rPr>
                      <m:t>υ</m:t>
                    </m:r>
                  </m:oMath>
                </a14:m>
                <a:endParaRPr lang="en-US" sz="1000" dirty="0">
                  <a:solidFill>
                    <a:srgbClr val="0C0CFF"/>
                  </a:solidFill>
                  <a:latin typeface="Helvetica Neue" panose="02000803000000090004" pitchFamily="2" charset="0"/>
                </a:endParaRPr>
              </a:p>
            </p:txBody>
          </p:sp>
        </mc:Choice>
        <mc:Fallback xmlns="">
          <p:sp>
            <p:nvSpPr>
              <p:cNvPr id="17" name="TextBox 16">
                <a:extLst>
                  <a:ext uri="{FF2B5EF4-FFF2-40B4-BE49-F238E27FC236}">
                    <a16:creationId xmlns:a16="http://schemas.microsoft.com/office/drawing/2014/main" id="{0370AE71-0FE2-2721-EB12-FB4B3CDABFE8}"/>
                  </a:ext>
                </a:extLst>
              </p:cNvPr>
              <p:cNvSpPr txBox="1">
                <a:spLocks noRot="1" noChangeAspect="1" noMove="1" noResize="1" noEditPoints="1" noAdjustHandles="1" noChangeArrowheads="1" noChangeShapeType="1" noTextEdit="1"/>
              </p:cNvSpPr>
              <p:nvPr/>
            </p:nvSpPr>
            <p:spPr>
              <a:xfrm>
                <a:off x="4602861" y="2565399"/>
                <a:ext cx="656027" cy="246221"/>
              </a:xfrm>
              <a:prstGeom prst="rect">
                <a:avLst/>
              </a:prstGeom>
              <a:blipFill>
                <a:blip r:embed="rId5"/>
                <a:stretch>
                  <a:fillRect b="-10000"/>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A5F6B329-D490-F909-B211-5DBD41914D0D}"/>
              </a:ext>
            </a:extLst>
          </p:cNvPr>
          <p:cNvSpPr txBox="1"/>
          <p:nvPr/>
        </p:nvSpPr>
        <p:spPr>
          <a:xfrm>
            <a:off x="5755684" y="2343911"/>
            <a:ext cx="1209775" cy="246221"/>
          </a:xfrm>
          <a:prstGeom prst="rect">
            <a:avLst/>
          </a:prstGeom>
          <a:noFill/>
        </p:spPr>
        <p:txBody>
          <a:bodyPr wrap="square" rtlCol="0">
            <a:spAutoFit/>
          </a:bodyPr>
          <a:lstStyle/>
          <a:p>
            <a:r>
              <a:rPr lang="en-US" sz="1000" dirty="0">
                <a:solidFill>
                  <a:srgbClr val="6C8CBB"/>
                </a:solidFill>
                <a:latin typeface="Cambria Math" panose="02040503050406030204" pitchFamily="18" charset="0"/>
                <a:ea typeface="Cambria Math" panose="02040503050406030204" pitchFamily="18" charset="0"/>
              </a:rPr>
              <a:t>System dynamics</a:t>
            </a:r>
          </a:p>
        </p:txBody>
      </p:sp>
      <p:sp>
        <p:nvSpPr>
          <p:cNvPr id="23" name="Rectangle 22">
            <a:extLst>
              <a:ext uri="{FF2B5EF4-FFF2-40B4-BE49-F238E27FC236}">
                <a16:creationId xmlns:a16="http://schemas.microsoft.com/office/drawing/2014/main" id="{0EDEB0FD-15A3-4311-EADE-3AD3872ECE55}"/>
              </a:ext>
            </a:extLst>
          </p:cNvPr>
          <p:cNvSpPr/>
          <p:nvPr/>
        </p:nvSpPr>
        <p:spPr>
          <a:xfrm>
            <a:off x="3650776" y="2467021"/>
            <a:ext cx="129654"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47D8BCD-7BF1-926E-1AF3-4A0E2E4FADF0}"/>
              </a:ext>
            </a:extLst>
          </p:cNvPr>
          <p:cNvSpPr/>
          <p:nvPr/>
        </p:nvSpPr>
        <p:spPr>
          <a:xfrm>
            <a:off x="3780430" y="5279454"/>
            <a:ext cx="129654"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0AC415-7C99-FC2B-0357-7B0E04EB55DA}"/>
                  </a:ext>
                </a:extLst>
              </p:cNvPr>
              <p:cNvSpPr txBox="1"/>
              <p:nvPr/>
            </p:nvSpPr>
            <p:spPr>
              <a:xfrm>
                <a:off x="5045435" y="4747214"/>
                <a:ext cx="656026" cy="246221"/>
              </a:xfrm>
              <a:prstGeom prst="rect">
                <a:avLst/>
              </a:prstGeom>
              <a:noFill/>
            </p:spPr>
            <p:txBody>
              <a:bodyPr wrap="square" rtlCol="0">
                <a:spAutoFit/>
              </a:bodyPr>
              <a:lstStyle/>
              <a:p>
                <a:r>
                  <a:rPr lang="en-US" sz="1000" dirty="0">
                    <a:solidFill>
                      <a:srgbClr val="FF0000"/>
                    </a:solidFill>
                    <a:latin typeface="Cambria Math" panose="02040503050406030204" pitchFamily="18" charset="0"/>
                    <a:ea typeface="Cambria Math" panose="02040503050406030204" pitchFamily="18" charset="0"/>
                  </a:rPr>
                  <a:t>Input </a:t>
                </a:r>
                <a14:m>
                  <m:oMath xmlns:m="http://schemas.openxmlformats.org/officeDocument/2006/math">
                    <m:r>
                      <m:rPr>
                        <m:sty m:val="p"/>
                      </m:rPr>
                      <a:rPr lang="el-GR" sz="1000" i="1">
                        <a:solidFill>
                          <a:srgbClr val="FF0000"/>
                        </a:solidFill>
                        <a:latin typeface="Cambria Math" panose="02040503050406030204" pitchFamily="18" charset="0"/>
                        <a:ea typeface="Cambria Math" panose="02040503050406030204" pitchFamily="18" charset="0"/>
                      </a:rPr>
                      <m:t>υ</m:t>
                    </m:r>
                  </m:oMath>
                </a14:m>
                <a:endParaRPr lang="en-US" sz="1000" dirty="0">
                  <a:solidFill>
                    <a:srgbClr val="FF0000"/>
                  </a:solidFill>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400AC415-7C99-FC2B-0357-7B0E04EB55DA}"/>
                  </a:ext>
                </a:extLst>
              </p:cNvPr>
              <p:cNvSpPr txBox="1">
                <a:spLocks noRot="1" noChangeAspect="1" noMove="1" noResize="1" noEditPoints="1" noAdjustHandles="1" noChangeArrowheads="1" noChangeShapeType="1" noTextEdit="1"/>
              </p:cNvSpPr>
              <p:nvPr/>
            </p:nvSpPr>
            <p:spPr>
              <a:xfrm>
                <a:off x="5045435" y="4747214"/>
                <a:ext cx="656026" cy="246221"/>
              </a:xfrm>
              <a:prstGeom prst="rect">
                <a:avLst/>
              </a:prstGeom>
              <a:blipFill>
                <a:blip r:embed="rId6"/>
                <a:stretch>
                  <a:fillRect b="-12500"/>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99FDD92B-B1C3-32FF-1B06-AA07C06B55BE}"/>
              </a:ext>
            </a:extLst>
          </p:cNvPr>
          <p:cNvSpPr txBox="1"/>
          <p:nvPr/>
        </p:nvSpPr>
        <p:spPr>
          <a:xfrm>
            <a:off x="4583718" y="5647449"/>
            <a:ext cx="923434" cy="400110"/>
          </a:xfrm>
          <a:prstGeom prst="rect">
            <a:avLst/>
          </a:prstGeom>
          <a:noFill/>
        </p:spPr>
        <p:txBody>
          <a:bodyPr wrap="square" rtlCol="0">
            <a:spAutoFit/>
          </a:bodyPr>
          <a:lstStyle/>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Dominant </a:t>
            </a:r>
          </a:p>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eigenvector v</a:t>
            </a:r>
          </a:p>
        </p:txBody>
      </p:sp>
      <p:sp>
        <p:nvSpPr>
          <p:cNvPr id="4" name="TextBox 3">
            <a:extLst>
              <a:ext uri="{FF2B5EF4-FFF2-40B4-BE49-F238E27FC236}">
                <a16:creationId xmlns:a16="http://schemas.microsoft.com/office/drawing/2014/main" id="{6501963C-32B6-09A5-03E8-1B8D4E5ECA1F}"/>
              </a:ext>
            </a:extLst>
          </p:cNvPr>
          <p:cNvSpPr txBox="1"/>
          <p:nvPr/>
        </p:nvSpPr>
        <p:spPr>
          <a:xfrm>
            <a:off x="5885555" y="5200958"/>
            <a:ext cx="1209775" cy="246221"/>
          </a:xfrm>
          <a:prstGeom prst="rect">
            <a:avLst/>
          </a:prstGeom>
          <a:noFill/>
        </p:spPr>
        <p:txBody>
          <a:bodyPr wrap="square" rtlCol="0">
            <a:spAutoFit/>
          </a:bodyPr>
          <a:lstStyle/>
          <a:p>
            <a:r>
              <a:rPr lang="en-US" sz="1000" dirty="0">
                <a:solidFill>
                  <a:srgbClr val="6C8CBB"/>
                </a:solidFill>
                <a:latin typeface="Cambria Math" panose="02040503050406030204" pitchFamily="18" charset="0"/>
                <a:ea typeface="Cambria Math" panose="02040503050406030204" pitchFamily="18" charset="0"/>
              </a:rPr>
              <a:t>System dynamics</a:t>
            </a:r>
          </a:p>
        </p:txBody>
      </p:sp>
    </p:spTree>
    <p:extLst>
      <p:ext uri="{BB962C8B-B14F-4D97-AF65-F5344CB8AC3E}">
        <p14:creationId xmlns:p14="http://schemas.microsoft.com/office/powerpoint/2010/main" val="5220612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C4185-F355-8237-5DF8-64CB9D4F7DB6}"/>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FE925D11-5A7F-85F6-1824-A38F809C49AB}"/>
              </a:ext>
            </a:extLst>
          </p:cNvPr>
          <p:cNvPicPr>
            <a:picLocks noChangeAspect="1"/>
          </p:cNvPicPr>
          <p:nvPr/>
        </p:nvPicPr>
        <p:blipFill>
          <a:blip r:embed="rId2"/>
          <a:stretch>
            <a:fillRect/>
          </a:stretch>
        </p:blipFill>
        <p:spPr>
          <a:xfrm>
            <a:off x="471052" y="1442116"/>
            <a:ext cx="5500816" cy="2290958"/>
          </a:xfrm>
          <a:prstGeom prst="rect">
            <a:avLst/>
          </a:prstGeom>
        </p:spPr>
      </p:pic>
      <p:pic>
        <p:nvPicPr>
          <p:cNvPr id="20" name="Picture 19">
            <a:extLst>
              <a:ext uri="{FF2B5EF4-FFF2-40B4-BE49-F238E27FC236}">
                <a16:creationId xmlns:a16="http://schemas.microsoft.com/office/drawing/2014/main" id="{55DCE4DD-B470-877D-F994-8EDEB0418FA4}"/>
              </a:ext>
            </a:extLst>
          </p:cNvPr>
          <p:cNvPicPr>
            <a:picLocks noChangeAspect="1"/>
          </p:cNvPicPr>
          <p:nvPr/>
        </p:nvPicPr>
        <p:blipFill>
          <a:blip r:embed="rId3"/>
          <a:stretch>
            <a:fillRect/>
          </a:stretch>
        </p:blipFill>
        <p:spPr>
          <a:xfrm>
            <a:off x="595184" y="4191001"/>
            <a:ext cx="5500816" cy="2423129"/>
          </a:xfrm>
          <a:prstGeom prst="rect">
            <a:avLst/>
          </a:prstGeom>
        </p:spPr>
      </p:pic>
      <p:sp>
        <p:nvSpPr>
          <p:cNvPr id="12" name="Title 1">
            <a:extLst>
              <a:ext uri="{FF2B5EF4-FFF2-40B4-BE49-F238E27FC236}">
                <a16:creationId xmlns:a16="http://schemas.microsoft.com/office/drawing/2014/main" id="{D71DB2A7-24B9-4888-AD0F-3AE703EA710E}"/>
              </a:ext>
            </a:extLst>
          </p:cNvPr>
          <p:cNvSpPr>
            <a:spLocks noGrp="1"/>
          </p:cNvSpPr>
          <p:nvPr>
            <p:ph type="title"/>
          </p:nvPr>
        </p:nvSpPr>
        <p:spPr>
          <a:xfrm>
            <a:off x="838200" y="192935"/>
            <a:ext cx="10515600" cy="791255"/>
          </a:xfrm>
        </p:spPr>
        <p:txBody>
          <a:bodyPr>
            <a:normAutofit/>
          </a:bodyPr>
          <a:lstStyle/>
          <a:p>
            <a:pPr algn="ctr"/>
            <a:r>
              <a:rPr lang="en-US" sz="3600" dirty="0">
                <a:latin typeface="Helvetica Neue" panose="02000803000000090004" pitchFamily="2" charset="0"/>
              </a:rPr>
              <a:t>Selective ultra-sensitivity</a:t>
            </a:r>
            <a:endParaRPr lang="en-GB" sz="3600" dirty="0"/>
          </a:p>
        </p:txBody>
      </p:sp>
      <p:sp>
        <p:nvSpPr>
          <p:cNvPr id="15" name="TextBox 14">
            <a:extLst>
              <a:ext uri="{FF2B5EF4-FFF2-40B4-BE49-F238E27FC236}">
                <a16:creationId xmlns:a16="http://schemas.microsoft.com/office/drawing/2014/main" id="{BC3FE508-4746-4F2E-B437-1B6527DCE2C9}"/>
              </a:ext>
            </a:extLst>
          </p:cNvPr>
          <p:cNvSpPr txBox="1"/>
          <p:nvPr/>
        </p:nvSpPr>
        <p:spPr>
          <a:xfrm>
            <a:off x="7095330" y="1064743"/>
            <a:ext cx="4866933" cy="544764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panose="02000803000000090004" pitchFamily="2" charset="0"/>
              </a:rPr>
              <a:t>At the critical point, a decision-maker responds to inputs that have a non-zero component when projected along the center manifold (one of the dynamics’ dominant eigenvector)</a:t>
            </a:r>
          </a:p>
          <a:p>
            <a:pPr marL="285750" indent="-285750">
              <a:buFont typeface="Arial" panose="020B0604020202020204" pitchFamily="34" charset="0"/>
              <a:buChar char="•"/>
            </a:pPr>
            <a:endParaRPr lang="en-US" dirty="0">
              <a:latin typeface="Helvetica Neue" panose="02000803000000090004" pitchFamily="2" charset="0"/>
            </a:endParaRPr>
          </a:p>
          <a:p>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This is linked to infinite susceptibility</a:t>
            </a: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r>
              <a:rPr lang="en-US" dirty="0">
                <a:latin typeface="Helvetica Neue" panose="02000803000000090004" pitchFamily="2" charset="0"/>
              </a:rPr>
              <a:t>For random inputs, dimensionality decreases probability of alignment</a:t>
            </a: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endParaRPr lang="en-US" dirty="0">
              <a:latin typeface="Helvetica Neue" panose="02000803000000090004" pitchFamily="2" charset="0"/>
            </a:endParaRPr>
          </a:p>
          <a:p>
            <a:pPr marL="285750" indent="-285750">
              <a:buFont typeface="Arial" panose="020B0604020202020204" pitchFamily="34" charset="0"/>
              <a:buChar char="•"/>
            </a:pPr>
            <a:r>
              <a:rPr lang="en-US" sz="1200" dirty="0">
                <a:latin typeface="Helvetica Neue" panose="02000803000000090004" pitchFamily="2" charset="0"/>
              </a:rPr>
              <a:t>For all circulant unimodal kernels, the center manifold is spanned by the Fourier basis of the first harmonic, which modes are the dominant eigenvalues. Every linear combination of the Fourier basis of a given harmonic is also one of its corresponding eigenvector (which preserves circulant symmetry of opinion formation by encoding phase). The center manifold for the ring attractor is a plane (2-d)</a:t>
            </a:r>
          </a:p>
        </p:txBody>
      </p:sp>
      <p:sp>
        <p:nvSpPr>
          <p:cNvPr id="10" name="TextBox 9">
            <a:extLst>
              <a:ext uri="{FF2B5EF4-FFF2-40B4-BE49-F238E27FC236}">
                <a16:creationId xmlns:a16="http://schemas.microsoft.com/office/drawing/2014/main" id="{DFCE6AD4-0E52-D18A-98FB-D34D821F0E02}"/>
              </a:ext>
            </a:extLst>
          </p:cNvPr>
          <p:cNvSpPr txBox="1"/>
          <p:nvPr/>
        </p:nvSpPr>
        <p:spPr>
          <a:xfrm>
            <a:off x="471052" y="4168419"/>
            <a:ext cx="2078183" cy="369332"/>
          </a:xfrm>
          <a:prstGeom prst="rect">
            <a:avLst/>
          </a:prstGeom>
          <a:noFill/>
        </p:spPr>
        <p:txBody>
          <a:bodyPr wrap="square" rtlCol="0">
            <a:spAutoFit/>
          </a:bodyPr>
          <a:lstStyle/>
          <a:p>
            <a:r>
              <a:rPr lang="en-US" dirty="0">
                <a:latin typeface="Helvetica Neue" panose="02000803000000090004" pitchFamily="2" charset="0"/>
              </a:rPr>
              <a:t>Misaligned input</a:t>
            </a:r>
          </a:p>
        </p:txBody>
      </p:sp>
      <p:sp>
        <p:nvSpPr>
          <p:cNvPr id="11" name="TextBox 10">
            <a:extLst>
              <a:ext uri="{FF2B5EF4-FFF2-40B4-BE49-F238E27FC236}">
                <a16:creationId xmlns:a16="http://schemas.microsoft.com/office/drawing/2014/main" id="{C66A327F-B91B-D713-166D-F8BD4011F635}"/>
              </a:ext>
            </a:extLst>
          </p:cNvPr>
          <p:cNvSpPr txBox="1"/>
          <p:nvPr/>
        </p:nvSpPr>
        <p:spPr>
          <a:xfrm>
            <a:off x="471052" y="1228519"/>
            <a:ext cx="2579223" cy="369332"/>
          </a:xfrm>
          <a:prstGeom prst="rect">
            <a:avLst/>
          </a:prstGeom>
          <a:noFill/>
        </p:spPr>
        <p:txBody>
          <a:bodyPr wrap="square" rtlCol="0">
            <a:spAutoFit/>
          </a:bodyPr>
          <a:lstStyle/>
          <a:p>
            <a:r>
              <a:rPr lang="en-US" dirty="0">
                <a:latin typeface="Helvetica Neue" panose="02000803000000090004" pitchFamily="2" charset="0"/>
              </a:rPr>
              <a:t>Partially aligned input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C3B5500-A9CE-2FF0-BDDD-1635F1198F33}"/>
                  </a:ext>
                </a:extLst>
              </p:cNvPr>
              <p:cNvSpPr txBox="1"/>
              <p:nvPr/>
            </p:nvSpPr>
            <p:spPr>
              <a:xfrm>
                <a:off x="4915564" y="1890167"/>
                <a:ext cx="656026" cy="246221"/>
              </a:xfrm>
              <a:prstGeom prst="rect">
                <a:avLst/>
              </a:prstGeom>
              <a:noFill/>
            </p:spPr>
            <p:txBody>
              <a:bodyPr wrap="square" rtlCol="0">
                <a:spAutoFit/>
              </a:bodyPr>
              <a:lstStyle/>
              <a:p>
                <a:r>
                  <a:rPr lang="en-US" sz="1000" dirty="0">
                    <a:solidFill>
                      <a:srgbClr val="FF0000"/>
                    </a:solidFill>
                    <a:latin typeface="Cambria Math" panose="02040503050406030204" pitchFamily="18" charset="0"/>
                    <a:ea typeface="Cambria Math" panose="02040503050406030204" pitchFamily="18" charset="0"/>
                  </a:rPr>
                  <a:t>Input </a:t>
                </a:r>
                <a14:m>
                  <m:oMath xmlns:m="http://schemas.openxmlformats.org/officeDocument/2006/math">
                    <m:r>
                      <m:rPr>
                        <m:sty m:val="p"/>
                      </m:rPr>
                      <a:rPr lang="el-GR" sz="1000" i="1">
                        <a:solidFill>
                          <a:srgbClr val="FF0000"/>
                        </a:solidFill>
                        <a:latin typeface="Cambria Math" panose="02040503050406030204" pitchFamily="18" charset="0"/>
                        <a:ea typeface="Cambria Math" panose="02040503050406030204" pitchFamily="18" charset="0"/>
                      </a:rPr>
                      <m:t>υ</m:t>
                    </m:r>
                  </m:oMath>
                </a14:m>
                <a:endParaRPr lang="en-US" sz="10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AC3B5500-A9CE-2FF0-BDDD-1635F1198F33}"/>
                  </a:ext>
                </a:extLst>
              </p:cNvPr>
              <p:cNvSpPr txBox="1">
                <a:spLocks noRot="1" noChangeAspect="1" noMove="1" noResize="1" noEditPoints="1" noAdjustHandles="1" noChangeArrowheads="1" noChangeShapeType="1" noTextEdit="1"/>
              </p:cNvSpPr>
              <p:nvPr/>
            </p:nvSpPr>
            <p:spPr>
              <a:xfrm>
                <a:off x="4915564" y="1890167"/>
                <a:ext cx="656026" cy="246221"/>
              </a:xfrm>
              <a:prstGeom prst="rect">
                <a:avLst/>
              </a:prstGeom>
              <a:blipFill>
                <a:blip r:embed="rId4"/>
                <a:stretch>
                  <a:fillRect b="-15000"/>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51264C75-0D53-9CEF-36E7-D198E6DCE8DD}"/>
              </a:ext>
            </a:extLst>
          </p:cNvPr>
          <p:cNvSpPr txBox="1"/>
          <p:nvPr/>
        </p:nvSpPr>
        <p:spPr>
          <a:xfrm>
            <a:off x="4453847" y="2790402"/>
            <a:ext cx="923434" cy="400110"/>
          </a:xfrm>
          <a:prstGeom prst="rect">
            <a:avLst/>
          </a:prstGeom>
          <a:noFill/>
        </p:spPr>
        <p:txBody>
          <a:bodyPr wrap="square" rtlCol="0">
            <a:spAutoFit/>
          </a:bodyPr>
          <a:lstStyle/>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Dominant </a:t>
            </a:r>
          </a:p>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eigenvector v</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4C69D3-C7F7-2D44-9ED4-589E6B26B18D}"/>
                  </a:ext>
                </a:extLst>
              </p:cNvPr>
              <p:cNvSpPr txBox="1"/>
              <p:nvPr/>
            </p:nvSpPr>
            <p:spPr>
              <a:xfrm>
                <a:off x="4602861" y="2565399"/>
                <a:ext cx="656027" cy="246221"/>
              </a:xfrm>
              <a:prstGeom prst="rect">
                <a:avLst/>
              </a:prstGeom>
              <a:noFill/>
            </p:spPr>
            <p:txBody>
              <a:bodyPr wrap="square" rtlCol="0">
                <a:spAutoFit/>
              </a:bodyPr>
              <a:lstStyle/>
              <a:p>
                <a:r>
                  <a:rPr lang="en-GB" sz="1000" dirty="0">
                    <a:solidFill>
                      <a:srgbClr val="0C0CFF"/>
                    </a:solidFill>
                  </a:rPr>
                  <a:t>​</a:t>
                </a:r>
                <a14:m>
                  <m:oMath xmlns:m="http://schemas.openxmlformats.org/officeDocument/2006/math">
                    <m:sSub>
                      <m:sSubPr>
                        <m:ctrlPr>
                          <a:rPr lang="en-GB" sz="1000" i="1" smtClean="0">
                            <a:solidFill>
                              <a:srgbClr val="0C0CFF"/>
                            </a:solidFill>
                            <a:latin typeface="Cambria Math" panose="02040503050406030204" pitchFamily="18" charset="0"/>
                          </a:rPr>
                        </m:ctrlPr>
                      </m:sSubPr>
                      <m:e>
                        <m:r>
                          <a:rPr lang="en-US" sz="1000" b="0" i="1" smtClean="0">
                            <a:solidFill>
                              <a:srgbClr val="0C0CFF"/>
                            </a:solidFill>
                            <a:latin typeface="Cambria Math" panose="02040503050406030204" pitchFamily="18" charset="0"/>
                          </a:rPr>
                          <m:t>𝑝𝑟𝑜𝑗</m:t>
                        </m:r>
                      </m:e>
                      <m:sub>
                        <m:r>
                          <a:rPr lang="en-US" sz="1000" b="0" i="1" smtClean="0">
                            <a:solidFill>
                              <a:srgbClr val="0C0CFF"/>
                            </a:solidFill>
                            <a:latin typeface="Cambria Math" panose="02040503050406030204" pitchFamily="18" charset="0"/>
                          </a:rPr>
                          <m:t>𝑣</m:t>
                        </m:r>
                      </m:sub>
                    </m:sSub>
                    <m:r>
                      <m:rPr>
                        <m:sty m:val="p"/>
                      </m:rPr>
                      <a:rPr lang="el-GR" sz="1000" i="1">
                        <a:solidFill>
                          <a:srgbClr val="0C0CFF"/>
                        </a:solidFill>
                        <a:latin typeface="Cambria Math" panose="02040503050406030204" pitchFamily="18" charset="0"/>
                        <a:ea typeface="Cambria Math" panose="02040503050406030204" pitchFamily="18" charset="0"/>
                      </a:rPr>
                      <m:t>υ</m:t>
                    </m:r>
                  </m:oMath>
                </a14:m>
                <a:endParaRPr lang="en-US" sz="1000" dirty="0">
                  <a:solidFill>
                    <a:srgbClr val="0C0CFF"/>
                  </a:solidFill>
                  <a:latin typeface="Helvetica Neue" panose="02000803000000090004" pitchFamily="2" charset="0"/>
                </a:endParaRPr>
              </a:p>
            </p:txBody>
          </p:sp>
        </mc:Choice>
        <mc:Fallback xmlns="">
          <p:sp>
            <p:nvSpPr>
              <p:cNvPr id="17" name="TextBox 16">
                <a:extLst>
                  <a:ext uri="{FF2B5EF4-FFF2-40B4-BE49-F238E27FC236}">
                    <a16:creationId xmlns:a16="http://schemas.microsoft.com/office/drawing/2014/main" id="{914C69D3-C7F7-2D44-9ED4-589E6B26B18D}"/>
                  </a:ext>
                </a:extLst>
              </p:cNvPr>
              <p:cNvSpPr txBox="1">
                <a:spLocks noRot="1" noChangeAspect="1" noMove="1" noResize="1" noEditPoints="1" noAdjustHandles="1" noChangeArrowheads="1" noChangeShapeType="1" noTextEdit="1"/>
              </p:cNvSpPr>
              <p:nvPr/>
            </p:nvSpPr>
            <p:spPr>
              <a:xfrm>
                <a:off x="4602861" y="2565399"/>
                <a:ext cx="656027" cy="246221"/>
              </a:xfrm>
              <a:prstGeom prst="rect">
                <a:avLst/>
              </a:prstGeom>
              <a:blipFill>
                <a:blip r:embed="rId5"/>
                <a:stretch>
                  <a:fillRect b="-10000"/>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B30FA0A9-01B7-8428-5016-2F64D6077586}"/>
              </a:ext>
            </a:extLst>
          </p:cNvPr>
          <p:cNvSpPr txBox="1"/>
          <p:nvPr/>
        </p:nvSpPr>
        <p:spPr>
          <a:xfrm>
            <a:off x="5755684" y="2343911"/>
            <a:ext cx="1209775" cy="246221"/>
          </a:xfrm>
          <a:prstGeom prst="rect">
            <a:avLst/>
          </a:prstGeom>
          <a:noFill/>
        </p:spPr>
        <p:txBody>
          <a:bodyPr wrap="square" rtlCol="0">
            <a:spAutoFit/>
          </a:bodyPr>
          <a:lstStyle/>
          <a:p>
            <a:r>
              <a:rPr lang="en-US" sz="1000" dirty="0">
                <a:solidFill>
                  <a:srgbClr val="6C8CBB"/>
                </a:solidFill>
                <a:latin typeface="Cambria Math" panose="02040503050406030204" pitchFamily="18" charset="0"/>
                <a:ea typeface="Cambria Math" panose="02040503050406030204" pitchFamily="18" charset="0"/>
              </a:rPr>
              <a:t>System dynamics</a:t>
            </a:r>
          </a:p>
        </p:txBody>
      </p:sp>
      <p:sp>
        <p:nvSpPr>
          <p:cNvPr id="23" name="Rectangle 22">
            <a:extLst>
              <a:ext uri="{FF2B5EF4-FFF2-40B4-BE49-F238E27FC236}">
                <a16:creationId xmlns:a16="http://schemas.microsoft.com/office/drawing/2014/main" id="{0BF7399F-CA83-34C9-1B59-96BEBD890073}"/>
              </a:ext>
            </a:extLst>
          </p:cNvPr>
          <p:cNvSpPr/>
          <p:nvPr/>
        </p:nvSpPr>
        <p:spPr>
          <a:xfrm>
            <a:off x="3650776" y="2467021"/>
            <a:ext cx="129654"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25E0056-138C-61BD-81FF-D2C8D93A00C4}"/>
              </a:ext>
            </a:extLst>
          </p:cNvPr>
          <p:cNvSpPr/>
          <p:nvPr/>
        </p:nvSpPr>
        <p:spPr>
          <a:xfrm>
            <a:off x="3780430" y="5279454"/>
            <a:ext cx="129654" cy="246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716B10F-35DE-A442-AE52-94C54899DD47}"/>
                  </a:ext>
                </a:extLst>
              </p:cNvPr>
              <p:cNvSpPr txBox="1"/>
              <p:nvPr/>
            </p:nvSpPr>
            <p:spPr>
              <a:xfrm>
                <a:off x="5045435" y="4747214"/>
                <a:ext cx="656026" cy="246221"/>
              </a:xfrm>
              <a:prstGeom prst="rect">
                <a:avLst/>
              </a:prstGeom>
              <a:noFill/>
            </p:spPr>
            <p:txBody>
              <a:bodyPr wrap="square" rtlCol="0">
                <a:spAutoFit/>
              </a:bodyPr>
              <a:lstStyle/>
              <a:p>
                <a:r>
                  <a:rPr lang="en-US" sz="1000" dirty="0">
                    <a:solidFill>
                      <a:srgbClr val="FF0000"/>
                    </a:solidFill>
                    <a:latin typeface="Cambria Math" panose="02040503050406030204" pitchFamily="18" charset="0"/>
                    <a:ea typeface="Cambria Math" panose="02040503050406030204" pitchFamily="18" charset="0"/>
                  </a:rPr>
                  <a:t>Input </a:t>
                </a:r>
                <a14:m>
                  <m:oMath xmlns:m="http://schemas.openxmlformats.org/officeDocument/2006/math">
                    <m:r>
                      <m:rPr>
                        <m:sty m:val="p"/>
                      </m:rPr>
                      <a:rPr lang="el-GR" sz="1000" i="1">
                        <a:solidFill>
                          <a:srgbClr val="FF0000"/>
                        </a:solidFill>
                        <a:latin typeface="Cambria Math" panose="02040503050406030204" pitchFamily="18" charset="0"/>
                        <a:ea typeface="Cambria Math" panose="02040503050406030204" pitchFamily="18" charset="0"/>
                      </a:rPr>
                      <m:t>υ</m:t>
                    </m:r>
                  </m:oMath>
                </a14:m>
                <a:endParaRPr lang="en-US" sz="1000" dirty="0">
                  <a:solidFill>
                    <a:srgbClr val="FF0000"/>
                  </a:solidFill>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2716B10F-35DE-A442-AE52-94C54899DD47}"/>
                  </a:ext>
                </a:extLst>
              </p:cNvPr>
              <p:cNvSpPr txBox="1">
                <a:spLocks noRot="1" noChangeAspect="1" noMove="1" noResize="1" noEditPoints="1" noAdjustHandles="1" noChangeArrowheads="1" noChangeShapeType="1" noTextEdit="1"/>
              </p:cNvSpPr>
              <p:nvPr/>
            </p:nvSpPr>
            <p:spPr>
              <a:xfrm>
                <a:off x="5045435" y="4747214"/>
                <a:ext cx="656026" cy="246221"/>
              </a:xfrm>
              <a:prstGeom prst="rect">
                <a:avLst/>
              </a:prstGeom>
              <a:blipFill>
                <a:blip r:embed="rId6"/>
                <a:stretch>
                  <a:fillRect b="-12500"/>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C0EC8043-1B31-D637-6060-015BA9696F5B}"/>
              </a:ext>
            </a:extLst>
          </p:cNvPr>
          <p:cNvSpPr txBox="1"/>
          <p:nvPr/>
        </p:nvSpPr>
        <p:spPr>
          <a:xfrm>
            <a:off x="4583718" y="5647449"/>
            <a:ext cx="923434" cy="400110"/>
          </a:xfrm>
          <a:prstGeom prst="rect">
            <a:avLst/>
          </a:prstGeom>
          <a:noFill/>
        </p:spPr>
        <p:txBody>
          <a:bodyPr wrap="square" rtlCol="0">
            <a:spAutoFit/>
          </a:bodyPr>
          <a:lstStyle/>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Dominant </a:t>
            </a:r>
          </a:p>
          <a:p>
            <a:r>
              <a:rPr lang="en-US" sz="1000" dirty="0">
                <a:solidFill>
                  <a:schemeClr val="tx1">
                    <a:lumMod val="75000"/>
                    <a:lumOff val="25000"/>
                  </a:schemeClr>
                </a:solidFill>
                <a:latin typeface="Cambria Math" panose="02040503050406030204" pitchFamily="18" charset="0"/>
                <a:ea typeface="Cambria Math" panose="02040503050406030204" pitchFamily="18" charset="0"/>
              </a:rPr>
              <a:t>eigenvector v</a:t>
            </a:r>
          </a:p>
        </p:txBody>
      </p:sp>
      <p:sp>
        <p:nvSpPr>
          <p:cNvPr id="4" name="TextBox 3">
            <a:extLst>
              <a:ext uri="{FF2B5EF4-FFF2-40B4-BE49-F238E27FC236}">
                <a16:creationId xmlns:a16="http://schemas.microsoft.com/office/drawing/2014/main" id="{588568D1-5B30-3130-3A5A-A804515739D5}"/>
              </a:ext>
            </a:extLst>
          </p:cNvPr>
          <p:cNvSpPr txBox="1"/>
          <p:nvPr/>
        </p:nvSpPr>
        <p:spPr>
          <a:xfrm>
            <a:off x="5885555" y="5200958"/>
            <a:ext cx="1209775" cy="246221"/>
          </a:xfrm>
          <a:prstGeom prst="rect">
            <a:avLst/>
          </a:prstGeom>
          <a:noFill/>
        </p:spPr>
        <p:txBody>
          <a:bodyPr wrap="square" rtlCol="0">
            <a:spAutoFit/>
          </a:bodyPr>
          <a:lstStyle/>
          <a:p>
            <a:r>
              <a:rPr lang="en-US" sz="1000" dirty="0">
                <a:solidFill>
                  <a:srgbClr val="6C8CBB"/>
                </a:solidFill>
                <a:latin typeface="Cambria Math" panose="02040503050406030204" pitchFamily="18" charset="0"/>
                <a:ea typeface="Cambria Math" panose="02040503050406030204" pitchFamily="18" charset="0"/>
              </a:rPr>
              <a:t>System dynamics</a:t>
            </a:r>
          </a:p>
        </p:txBody>
      </p:sp>
    </p:spTree>
    <p:extLst>
      <p:ext uri="{BB962C8B-B14F-4D97-AF65-F5344CB8AC3E}">
        <p14:creationId xmlns:p14="http://schemas.microsoft.com/office/powerpoint/2010/main" val="32383699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0F38-CB5C-7C6E-97CF-63EBFF67DCC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AB33E66-20A8-B9E7-B287-C71D710AFE8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831837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7A95-CF6C-8F83-5309-F89CF98DCAC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BD8C61B-0816-0C32-5B9B-908E97A2BD5E}"/>
                  </a:ext>
                </a:extLst>
              </p:cNvPr>
              <p:cNvSpPr txBox="1"/>
              <p:nvPr/>
            </p:nvSpPr>
            <p:spPr>
              <a:xfrm>
                <a:off x="338138" y="167582"/>
                <a:ext cx="11515724" cy="1323439"/>
              </a:xfrm>
              <a:prstGeom prst="rect">
                <a:avLst/>
              </a:prstGeom>
              <a:noFill/>
            </p:spPr>
            <p:txBody>
              <a:bodyPr wrap="square" rtlCol="0">
                <a:spAutoFit/>
              </a:bodyPr>
              <a:lstStyle/>
              <a:p>
                <a:pPr algn="ctr"/>
                <a:r>
                  <a:rPr lang="en-US" sz="2000" dirty="0">
                    <a:solidFill>
                      <a:srgbClr val="FF0000"/>
                    </a:solidFill>
                    <a:latin typeface="Helvetica Neue" panose="02000803000000090004" pitchFamily="2" charset="0"/>
                    <a:ea typeface="Roboto Light" panose="02000000000000000000" pitchFamily="2" charset="0"/>
                  </a:rPr>
                  <a:t>Caution</a:t>
                </a:r>
              </a:p>
              <a:p>
                <a:pPr algn="ctr"/>
                <a:r>
                  <a:rPr lang="en-US" sz="2000" dirty="0">
                    <a:latin typeface="Roboto Light" panose="02000000000000000000" pitchFamily="2" charset="0"/>
                    <a:ea typeface="Roboto Light" panose="02000000000000000000" pitchFamily="2" charset="0"/>
                  </a:rPr>
                  <a:t>When linearization fails </a:t>
                </a:r>
                <a14:m>
                  <m:oMath xmlns:m="http://schemas.openxmlformats.org/officeDocument/2006/math">
                    <m:r>
                      <m:rPr>
                        <m:sty m:val="p"/>
                      </m:rPr>
                      <a:rPr lang="en-US" sz="2000" b="0" i="0" smtClean="0">
                        <a:latin typeface="Cambria Math" panose="02040503050406030204" pitchFamily="18" charset="0"/>
                      </a:rPr>
                      <m:t>nullity</m:t>
                    </m:r>
                    <m:r>
                      <a:rPr lang="en-US" sz="2000" b="0" i="0" smtClean="0">
                        <a:latin typeface="Cambria Math" panose="02040503050406030204" pitchFamily="18" charset="0"/>
                      </a:rPr>
                      <m:t>(</m:t>
                    </m:r>
                    <m:r>
                      <a:rPr lang="en-US" sz="2000" i="1">
                        <a:latin typeface="Cambria Math" panose="02040503050406030204" pitchFamily="18" charset="0"/>
                      </a:rPr>
                      <m:t>𝐽</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r>
                              <a:rPr lang="en-US" sz="2000" b="1" i="1">
                                <a:latin typeface="Cambria Math" panose="02040503050406030204" pitchFamily="18" charset="0"/>
                              </a:rPr>
                              <m:t>∗</m:t>
                            </m:r>
                          </m:sup>
                        </m:sSup>
                        <m:r>
                          <a:rPr lang="en-US" sz="2000" i="1">
                            <a:latin typeface="Cambria Math" panose="02040503050406030204" pitchFamily="18" charset="0"/>
                          </a:rPr>
                          <m:t>,</m:t>
                        </m:r>
                        <m:sSup>
                          <m:sSupPr>
                            <m:ctrlPr>
                              <a:rPr lang="en-US" sz="2000" b="1" i="1">
                                <a:latin typeface="Cambria Math" panose="02040503050406030204" pitchFamily="18" charset="0"/>
                              </a:rPr>
                            </m:ctrlPr>
                          </m:sSupPr>
                          <m:e>
                            <m:r>
                              <a:rPr lang="en-US" sz="2000" b="1" i="1" smtClean="0">
                                <a:latin typeface="Cambria Math" panose="02040503050406030204" pitchFamily="18" charset="0"/>
                              </a:rPr>
                              <m:t>𝒑</m:t>
                            </m:r>
                          </m:e>
                          <m:sup>
                            <m:r>
                              <a:rPr lang="en-US" sz="2000" b="1" i="1">
                                <a:latin typeface="Cambria Math" panose="02040503050406030204" pitchFamily="18" charset="0"/>
                              </a:rPr>
                              <m:t>∗</m:t>
                            </m:r>
                          </m:sup>
                        </m:sSup>
                      </m:e>
                    </m:d>
                    <m:r>
                      <a:rPr lang="en-US" sz="2000" b="1" i="1" smtClean="0">
                        <a:latin typeface="Cambria Math" panose="02040503050406030204" pitchFamily="18" charset="0"/>
                      </a:rPr>
                      <m:t>)≠</m:t>
                    </m:r>
                    <m:r>
                      <a:rPr lang="en-US" sz="2000" b="0" i="1" smtClean="0">
                        <a:latin typeface="Cambria Math" panose="02040503050406030204" pitchFamily="18" charset="0"/>
                      </a:rPr>
                      <m:t>0</m:t>
                    </m:r>
                  </m:oMath>
                </a14:m>
                <a:r>
                  <a:rPr lang="en-US" sz="2000" dirty="0">
                    <a:latin typeface="Roboto Light" panose="02000000000000000000" pitchFamily="2" charset="0"/>
                    <a:ea typeface="Roboto Light" panose="02000000000000000000" pitchFamily="2" charset="0"/>
                  </a:rPr>
                  <a:t>, different definitions of stability (Lyapunov) can be used and strange things can happen: a point can be </a:t>
                </a:r>
                <a:r>
                  <a:rPr lang="en-US" sz="2000" i="1" dirty="0">
                    <a:latin typeface="Roboto Light" panose="02000000000000000000" pitchFamily="2" charset="0"/>
                    <a:ea typeface="Roboto Light" panose="02000000000000000000" pitchFamily="2" charset="0"/>
                  </a:rPr>
                  <a:t>stable but not attractive </a:t>
                </a:r>
                <a:r>
                  <a:rPr lang="en-US" sz="2000" dirty="0">
                    <a:latin typeface="Roboto Light" panose="02000000000000000000" pitchFamily="2" charset="0"/>
                    <a:ea typeface="Roboto Light" panose="02000000000000000000" pitchFamily="2" charset="0"/>
                  </a:rPr>
                  <a:t>(e.g., Lotka-Volterra predator-prey, undampened pendulum) or </a:t>
                </a:r>
                <a:r>
                  <a:rPr lang="en-US" sz="2000" i="1" dirty="0">
                    <a:latin typeface="Roboto Light" panose="02000000000000000000" pitchFamily="2" charset="0"/>
                    <a:ea typeface="Roboto Light" panose="02000000000000000000" pitchFamily="2" charset="0"/>
                  </a:rPr>
                  <a:t>attractive but unstable </a:t>
                </a:r>
                <a:r>
                  <a:rPr lang="en-US" sz="2000" dirty="0">
                    <a:latin typeface="Roboto Light" panose="02000000000000000000" pitchFamily="2" charset="0"/>
                    <a:ea typeface="Roboto Light" panose="02000000000000000000" pitchFamily="2" charset="0"/>
                  </a:rPr>
                  <a:t>(e.g., in excitable systems). See end if curious</a:t>
                </a:r>
              </a:p>
            </p:txBody>
          </p:sp>
        </mc:Choice>
        <mc:Fallback>
          <p:sp>
            <p:nvSpPr>
              <p:cNvPr id="4" name="TextBox 3">
                <a:extLst>
                  <a:ext uri="{FF2B5EF4-FFF2-40B4-BE49-F238E27FC236}">
                    <a16:creationId xmlns:a16="http://schemas.microsoft.com/office/drawing/2014/main" id="{EBD8C61B-0816-0C32-5B9B-908E97A2BD5E}"/>
                  </a:ext>
                </a:extLst>
              </p:cNvPr>
              <p:cNvSpPr txBox="1">
                <a:spLocks noRot="1" noChangeAspect="1" noMove="1" noResize="1" noEditPoints="1" noAdjustHandles="1" noChangeArrowheads="1" noChangeShapeType="1" noTextEdit="1"/>
              </p:cNvSpPr>
              <p:nvPr/>
            </p:nvSpPr>
            <p:spPr>
              <a:xfrm>
                <a:off x="338138" y="167582"/>
                <a:ext cx="11515724" cy="1323439"/>
              </a:xfrm>
              <a:prstGeom prst="rect">
                <a:avLst/>
              </a:prstGeom>
              <a:blipFill>
                <a:blip r:embed="rId2"/>
                <a:stretch>
                  <a:fillRect t="-2294" r="-106" b="-7339"/>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D909E60D-E58C-058A-AC22-9BC86A27E9FD}"/>
              </a:ext>
            </a:extLst>
          </p:cNvPr>
          <p:cNvSpPr txBox="1"/>
          <p:nvPr/>
        </p:nvSpPr>
        <p:spPr>
          <a:xfrm>
            <a:off x="384362" y="1636357"/>
            <a:ext cx="11423276" cy="584775"/>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Lyapunov stable: if for every distance </a:t>
            </a:r>
            <a:r>
              <a:rPr lang="el-GR" sz="1600" dirty="0">
                <a:latin typeface="Cambria Math" panose="02040503050406030204" pitchFamily="18" charset="0"/>
                <a:ea typeface="Cambria Math" panose="02040503050406030204" pitchFamily="18" charset="0"/>
              </a:rPr>
              <a:t>ε</a:t>
            </a:r>
            <a:r>
              <a:rPr lang="en-US" sz="1600" dirty="0">
                <a:latin typeface="Cambria Math" panose="02040503050406030204" pitchFamily="18" charset="0"/>
                <a:ea typeface="Cambria Math" panose="02040503050406030204" pitchFamily="18" charset="0"/>
              </a:rPr>
              <a:t> &gt;0 from the equilibrium there exists a starting condition within </a:t>
            </a:r>
            <a:r>
              <a:rPr lang="el-GR" sz="1600" dirty="0">
                <a:latin typeface="Cambria Math" panose="02040503050406030204" pitchFamily="18" charset="0"/>
                <a:ea typeface="Cambria Math" panose="02040503050406030204" pitchFamily="18" charset="0"/>
              </a:rPr>
              <a:t>δ</a:t>
            </a:r>
            <a:r>
              <a:rPr lang="en-US" sz="1600" dirty="0">
                <a:latin typeface="Cambria Math" panose="02040503050406030204" pitchFamily="18" charset="0"/>
                <a:ea typeface="Cambria Math" panose="02040503050406030204" pitchFamily="18" charset="0"/>
              </a:rPr>
              <a:t>&gt;0 for which the trajectory remains within </a:t>
            </a:r>
            <a:r>
              <a:rPr lang="el-GR" sz="1600" dirty="0">
                <a:latin typeface="Cambria Math" panose="02040503050406030204" pitchFamily="18" charset="0"/>
                <a:ea typeface="Cambria Math" panose="02040503050406030204" pitchFamily="18" charset="0"/>
              </a:rPr>
              <a:t>ε</a:t>
            </a:r>
            <a:r>
              <a:rPr lang="en-US" sz="1600" dirty="0">
                <a:latin typeface="Cambria Math" panose="02040503050406030204" pitchFamily="18" charset="0"/>
                <a:ea typeface="Cambria Math" panose="02040503050406030204" pitchFamily="18" charset="0"/>
              </a:rPr>
              <a:t>, the equilibrium is Lyapunov stable</a:t>
            </a:r>
            <a:endParaRPr lang="en-GB" sz="1600" i="1" dirty="0">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A7FCE0E5-D35F-FAF7-FEEA-A87C68C0D654}"/>
              </a:ext>
            </a:extLst>
          </p:cNvPr>
          <p:cNvSpPr txBox="1"/>
          <p:nvPr/>
        </p:nvSpPr>
        <p:spPr>
          <a:xfrm>
            <a:off x="2217527" y="2262146"/>
            <a:ext cx="7756946" cy="276999"/>
          </a:xfrm>
          <a:prstGeom prst="rect">
            <a:avLst/>
          </a:prstGeom>
          <a:noFill/>
        </p:spPr>
        <p:txBody>
          <a:bodyPr wrap="square" rtlCol="0">
            <a:spAutoFit/>
          </a:bodyPr>
          <a:lstStyle/>
          <a:p>
            <a:pPr algn="ctr"/>
            <a:r>
              <a:rPr lang="en-US" sz="1200" dirty="0">
                <a:latin typeface="Helvetica Neue" panose="02000803000000090004" pitchFamily="2" charset="0"/>
              </a:rPr>
              <a:t>Why is </a:t>
            </a:r>
            <a:r>
              <a:rPr lang="el-GR" sz="1200" dirty="0">
                <a:latin typeface="Cambria Math" panose="02040503050406030204" pitchFamily="18" charset="0"/>
                <a:ea typeface="Cambria Math" panose="02040503050406030204" pitchFamily="18" charset="0"/>
              </a:rPr>
              <a:t>δ</a:t>
            </a:r>
            <a:r>
              <a:rPr lang="en-US" sz="1200" dirty="0">
                <a:latin typeface="Cambria Math" panose="02040503050406030204" pitchFamily="18" charset="0"/>
                <a:ea typeface="Cambria Math" panose="02040503050406030204" pitchFamily="18" charset="0"/>
              </a:rPr>
              <a:t> </a:t>
            </a:r>
            <a:r>
              <a:rPr lang="en-US" sz="1200" dirty="0">
                <a:latin typeface="Helvetica Neue" panose="02000803000000090004" pitchFamily="2" charset="0"/>
                <a:ea typeface="Cambria Math" panose="02040503050406030204" pitchFamily="18" charset="0"/>
              </a:rPr>
              <a:t>needed in the definition?</a:t>
            </a:r>
            <a:r>
              <a:rPr lang="en-US" sz="1200" dirty="0">
                <a:latin typeface="Helvetica Neue" panose="02000803000000090004" pitchFamily="2" charset="0"/>
              </a:rPr>
              <a:t> </a:t>
            </a:r>
          </a:p>
        </p:txBody>
      </p:sp>
      <p:sp>
        <p:nvSpPr>
          <p:cNvPr id="3" name="TextBox 2">
            <a:extLst>
              <a:ext uri="{FF2B5EF4-FFF2-40B4-BE49-F238E27FC236}">
                <a16:creationId xmlns:a16="http://schemas.microsoft.com/office/drawing/2014/main" id="{8773F6A5-8CFD-45DF-0197-D5D64008F9B4}"/>
              </a:ext>
            </a:extLst>
          </p:cNvPr>
          <p:cNvSpPr txBox="1"/>
          <p:nvPr/>
        </p:nvSpPr>
        <p:spPr>
          <a:xfrm>
            <a:off x="466164" y="2757920"/>
            <a:ext cx="4654327" cy="523220"/>
          </a:xfrm>
          <a:prstGeom prst="rect">
            <a:avLst/>
          </a:prstGeom>
          <a:noFill/>
        </p:spPr>
        <p:txBody>
          <a:bodyPr wrap="square" rtlCol="0">
            <a:spAutoFit/>
          </a:bodyPr>
          <a:lstStyle/>
          <a:p>
            <a:pPr algn="ctr"/>
            <a:r>
              <a:rPr lang="en-US" sz="1400" dirty="0">
                <a:latin typeface="Helvetica Neue" panose="02000803000000090004" pitchFamily="2" charset="0"/>
              </a:rPr>
              <a:t>Which points are stable but not attractive and attractive but not stable?</a:t>
            </a:r>
          </a:p>
        </p:txBody>
      </p:sp>
      <p:pic>
        <p:nvPicPr>
          <p:cNvPr id="7" name="Picture 6">
            <a:extLst>
              <a:ext uri="{FF2B5EF4-FFF2-40B4-BE49-F238E27FC236}">
                <a16:creationId xmlns:a16="http://schemas.microsoft.com/office/drawing/2014/main" id="{EA2B6E51-1B6A-9DEA-89E8-FE8C819AC780}"/>
              </a:ext>
            </a:extLst>
          </p:cNvPr>
          <p:cNvPicPr>
            <a:picLocks noChangeAspect="1"/>
          </p:cNvPicPr>
          <p:nvPr/>
        </p:nvPicPr>
        <p:blipFill>
          <a:blip r:embed="rId3"/>
          <a:stretch>
            <a:fillRect/>
          </a:stretch>
        </p:blipFill>
        <p:spPr>
          <a:xfrm>
            <a:off x="6096000" y="2555206"/>
            <a:ext cx="5629836" cy="4270482"/>
          </a:xfrm>
          <a:prstGeom prst="rect">
            <a:avLst/>
          </a:prstGeom>
        </p:spPr>
      </p:pic>
      <p:pic>
        <p:nvPicPr>
          <p:cNvPr id="9" name="Picture 8">
            <a:extLst>
              <a:ext uri="{FF2B5EF4-FFF2-40B4-BE49-F238E27FC236}">
                <a16:creationId xmlns:a16="http://schemas.microsoft.com/office/drawing/2014/main" id="{BF0C0F4F-7679-F72D-2F78-61131A43AFDD}"/>
              </a:ext>
            </a:extLst>
          </p:cNvPr>
          <p:cNvPicPr>
            <a:picLocks noChangeAspect="1"/>
          </p:cNvPicPr>
          <p:nvPr/>
        </p:nvPicPr>
        <p:blipFill>
          <a:blip r:embed="rId4"/>
          <a:stretch>
            <a:fillRect/>
          </a:stretch>
        </p:blipFill>
        <p:spPr>
          <a:xfrm>
            <a:off x="0" y="3776914"/>
            <a:ext cx="6009578" cy="2913504"/>
          </a:xfrm>
          <a:prstGeom prst="rect">
            <a:avLst/>
          </a:prstGeom>
        </p:spPr>
      </p:pic>
    </p:spTree>
    <p:extLst>
      <p:ext uri="{BB962C8B-B14F-4D97-AF65-F5344CB8AC3E}">
        <p14:creationId xmlns:p14="http://schemas.microsoft.com/office/powerpoint/2010/main" val="35542206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E00DC-565D-9312-874B-CDD1C5963F0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57C1941-9863-1705-6B2E-9E0DBE873AB8}"/>
                  </a:ext>
                </a:extLst>
              </p:cNvPr>
              <p:cNvSpPr txBox="1"/>
              <p:nvPr/>
            </p:nvSpPr>
            <p:spPr>
              <a:xfrm>
                <a:off x="338138" y="167582"/>
                <a:ext cx="11515724" cy="1323439"/>
              </a:xfrm>
              <a:prstGeom prst="rect">
                <a:avLst/>
              </a:prstGeom>
              <a:noFill/>
            </p:spPr>
            <p:txBody>
              <a:bodyPr wrap="square" rtlCol="0">
                <a:spAutoFit/>
              </a:bodyPr>
              <a:lstStyle/>
              <a:p>
                <a:pPr algn="ctr"/>
                <a:r>
                  <a:rPr lang="en-US" sz="2000" dirty="0">
                    <a:solidFill>
                      <a:srgbClr val="FF0000"/>
                    </a:solidFill>
                    <a:latin typeface="Helvetica Neue" panose="02000803000000090004" pitchFamily="2" charset="0"/>
                    <a:ea typeface="Roboto Light" panose="02000000000000000000" pitchFamily="2" charset="0"/>
                  </a:rPr>
                  <a:t>Caution</a:t>
                </a:r>
              </a:p>
              <a:p>
                <a:pPr algn="ctr"/>
                <a:r>
                  <a:rPr lang="en-US" sz="2000" dirty="0">
                    <a:latin typeface="Roboto Light" panose="02000000000000000000" pitchFamily="2" charset="0"/>
                    <a:ea typeface="Roboto Light" panose="02000000000000000000" pitchFamily="2" charset="0"/>
                  </a:rPr>
                  <a:t>When linearization fails </a:t>
                </a:r>
                <a14:m>
                  <m:oMath xmlns:m="http://schemas.openxmlformats.org/officeDocument/2006/math">
                    <m:r>
                      <m:rPr>
                        <m:sty m:val="p"/>
                      </m:rPr>
                      <a:rPr lang="en-US" sz="2000" b="0" i="0" smtClean="0">
                        <a:latin typeface="Cambria Math" panose="02040503050406030204" pitchFamily="18" charset="0"/>
                      </a:rPr>
                      <m:t>nullity</m:t>
                    </m:r>
                    <m:r>
                      <a:rPr lang="en-US" sz="2000" b="0" i="0" smtClean="0">
                        <a:latin typeface="Cambria Math" panose="02040503050406030204" pitchFamily="18" charset="0"/>
                      </a:rPr>
                      <m:t>(</m:t>
                    </m:r>
                    <m:r>
                      <a:rPr lang="en-US" sz="2000" i="1">
                        <a:latin typeface="Cambria Math" panose="02040503050406030204" pitchFamily="18" charset="0"/>
                      </a:rPr>
                      <m:t>𝐽</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r>
                              <a:rPr lang="en-US" sz="2000" b="1" i="1">
                                <a:latin typeface="Cambria Math" panose="02040503050406030204" pitchFamily="18" charset="0"/>
                              </a:rPr>
                              <m:t>∗</m:t>
                            </m:r>
                          </m:sup>
                        </m:sSup>
                        <m:r>
                          <a:rPr lang="en-US" sz="2000" i="1">
                            <a:latin typeface="Cambria Math" panose="02040503050406030204" pitchFamily="18" charset="0"/>
                          </a:rPr>
                          <m:t>,</m:t>
                        </m:r>
                        <m:sSup>
                          <m:sSupPr>
                            <m:ctrlPr>
                              <a:rPr lang="en-US" sz="2000" b="1" i="1">
                                <a:latin typeface="Cambria Math" panose="02040503050406030204" pitchFamily="18" charset="0"/>
                              </a:rPr>
                            </m:ctrlPr>
                          </m:sSupPr>
                          <m:e>
                            <m:r>
                              <a:rPr lang="en-US" sz="2000" b="1" i="1" smtClean="0">
                                <a:latin typeface="Cambria Math" panose="02040503050406030204" pitchFamily="18" charset="0"/>
                              </a:rPr>
                              <m:t>𝒑</m:t>
                            </m:r>
                          </m:e>
                          <m:sup>
                            <m:r>
                              <a:rPr lang="en-US" sz="2000" b="1" i="1">
                                <a:latin typeface="Cambria Math" panose="02040503050406030204" pitchFamily="18" charset="0"/>
                              </a:rPr>
                              <m:t>∗</m:t>
                            </m:r>
                          </m:sup>
                        </m:sSup>
                      </m:e>
                    </m:d>
                    <m:r>
                      <a:rPr lang="en-US" sz="2000" b="1" i="1" smtClean="0">
                        <a:latin typeface="Cambria Math" panose="02040503050406030204" pitchFamily="18" charset="0"/>
                      </a:rPr>
                      <m:t>)≠</m:t>
                    </m:r>
                    <m:r>
                      <a:rPr lang="en-US" sz="2000" b="0" i="1" smtClean="0">
                        <a:latin typeface="Cambria Math" panose="02040503050406030204" pitchFamily="18" charset="0"/>
                      </a:rPr>
                      <m:t>0</m:t>
                    </m:r>
                  </m:oMath>
                </a14:m>
                <a:r>
                  <a:rPr lang="en-US" sz="2000" dirty="0">
                    <a:latin typeface="Roboto Light" panose="02000000000000000000" pitchFamily="2" charset="0"/>
                    <a:ea typeface="Roboto Light" panose="02000000000000000000" pitchFamily="2" charset="0"/>
                  </a:rPr>
                  <a:t>, different definitions of stability (Lyapunov) can be used and strange things can happen: a point can be </a:t>
                </a:r>
                <a:r>
                  <a:rPr lang="en-US" sz="2000" i="1" dirty="0">
                    <a:latin typeface="Roboto Light" panose="02000000000000000000" pitchFamily="2" charset="0"/>
                    <a:ea typeface="Roboto Light" panose="02000000000000000000" pitchFamily="2" charset="0"/>
                  </a:rPr>
                  <a:t>stable but not attractive </a:t>
                </a:r>
                <a:r>
                  <a:rPr lang="en-US" sz="2000" dirty="0">
                    <a:latin typeface="Roboto Light" panose="02000000000000000000" pitchFamily="2" charset="0"/>
                    <a:ea typeface="Roboto Light" panose="02000000000000000000" pitchFamily="2" charset="0"/>
                  </a:rPr>
                  <a:t>(e.g., Lotka-Volterra predator-prey, undampened pendulum) or </a:t>
                </a:r>
                <a:r>
                  <a:rPr lang="en-US" sz="2000" i="1" dirty="0">
                    <a:latin typeface="Roboto Light" panose="02000000000000000000" pitchFamily="2" charset="0"/>
                    <a:ea typeface="Roboto Light" panose="02000000000000000000" pitchFamily="2" charset="0"/>
                  </a:rPr>
                  <a:t>attractive but unstable </a:t>
                </a:r>
                <a:r>
                  <a:rPr lang="en-US" sz="2000" dirty="0">
                    <a:latin typeface="Roboto Light" panose="02000000000000000000" pitchFamily="2" charset="0"/>
                    <a:ea typeface="Roboto Light" panose="02000000000000000000" pitchFamily="2" charset="0"/>
                  </a:rPr>
                  <a:t>(e.g., in excitable systems). See end if curious</a:t>
                </a:r>
              </a:p>
            </p:txBody>
          </p:sp>
        </mc:Choice>
        <mc:Fallback>
          <p:sp>
            <p:nvSpPr>
              <p:cNvPr id="4" name="TextBox 3">
                <a:extLst>
                  <a:ext uri="{FF2B5EF4-FFF2-40B4-BE49-F238E27FC236}">
                    <a16:creationId xmlns:a16="http://schemas.microsoft.com/office/drawing/2014/main" id="{357C1941-9863-1705-6B2E-9E0DBE873AB8}"/>
                  </a:ext>
                </a:extLst>
              </p:cNvPr>
              <p:cNvSpPr txBox="1">
                <a:spLocks noRot="1" noChangeAspect="1" noMove="1" noResize="1" noEditPoints="1" noAdjustHandles="1" noChangeArrowheads="1" noChangeShapeType="1" noTextEdit="1"/>
              </p:cNvSpPr>
              <p:nvPr/>
            </p:nvSpPr>
            <p:spPr>
              <a:xfrm>
                <a:off x="338138" y="167582"/>
                <a:ext cx="11515724" cy="1323439"/>
              </a:xfrm>
              <a:prstGeom prst="rect">
                <a:avLst/>
              </a:prstGeom>
              <a:blipFill>
                <a:blip r:embed="rId2"/>
                <a:stretch>
                  <a:fillRect t="-2294" r="-106" b="-7339"/>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7B24D6FE-0996-1843-EE5B-3C520D1508F6}"/>
              </a:ext>
            </a:extLst>
          </p:cNvPr>
          <p:cNvSpPr txBox="1"/>
          <p:nvPr/>
        </p:nvSpPr>
        <p:spPr>
          <a:xfrm>
            <a:off x="384362" y="1636357"/>
            <a:ext cx="11423276" cy="584775"/>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Lyapunov stable: if for every distance </a:t>
            </a:r>
            <a:r>
              <a:rPr lang="el-GR" sz="1600" dirty="0">
                <a:latin typeface="Cambria Math" panose="02040503050406030204" pitchFamily="18" charset="0"/>
                <a:ea typeface="Cambria Math" panose="02040503050406030204" pitchFamily="18" charset="0"/>
              </a:rPr>
              <a:t>ε</a:t>
            </a:r>
            <a:r>
              <a:rPr lang="en-US" sz="1600" dirty="0">
                <a:latin typeface="Cambria Math" panose="02040503050406030204" pitchFamily="18" charset="0"/>
                <a:ea typeface="Cambria Math" panose="02040503050406030204" pitchFamily="18" charset="0"/>
              </a:rPr>
              <a:t> &gt;0 from the equilibrium there exists a starting condition within </a:t>
            </a:r>
            <a:r>
              <a:rPr lang="el-GR" sz="1600" dirty="0">
                <a:latin typeface="Cambria Math" panose="02040503050406030204" pitchFamily="18" charset="0"/>
                <a:ea typeface="Cambria Math" panose="02040503050406030204" pitchFamily="18" charset="0"/>
              </a:rPr>
              <a:t>δ</a:t>
            </a:r>
            <a:r>
              <a:rPr lang="en-US" sz="1600" dirty="0">
                <a:latin typeface="Cambria Math" panose="02040503050406030204" pitchFamily="18" charset="0"/>
                <a:ea typeface="Cambria Math" panose="02040503050406030204" pitchFamily="18" charset="0"/>
              </a:rPr>
              <a:t>&gt;0 for which the trajectory remains within </a:t>
            </a:r>
            <a:r>
              <a:rPr lang="el-GR" sz="1600" dirty="0">
                <a:latin typeface="Cambria Math" panose="02040503050406030204" pitchFamily="18" charset="0"/>
                <a:ea typeface="Cambria Math" panose="02040503050406030204" pitchFamily="18" charset="0"/>
              </a:rPr>
              <a:t>ε</a:t>
            </a:r>
            <a:r>
              <a:rPr lang="en-US" sz="1600" dirty="0">
                <a:latin typeface="Cambria Math" panose="02040503050406030204" pitchFamily="18" charset="0"/>
                <a:ea typeface="Cambria Math" panose="02040503050406030204" pitchFamily="18" charset="0"/>
              </a:rPr>
              <a:t>, the equilibrium is Lyapunov stable</a:t>
            </a:r>
            <a:endParaRPr lang="en-GB" sz="1600" i="1" dirty="0">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0ABADB89-F509-4EB2-A8D5-808AA8F49F80}"/>
              </a:ext>
            </a:extLst>
          </p:cNvPr>
          <p:cNvSpPr txBox="1"/>
          <p:nvPr/>
        </p:nvSpPr>
        <p:spPr>
          <a:xfrm>
            <a:off x="2217527" y="2262146"/>
            <a:ext cx="7756946" cy="276999"/>
          </a:xfrm>
          <a:prstGeom prst="rect">
            <a:avLst/>
          </a:prstGeom>
          <a:noFill/>
        </p:spPr>
        <p:txBody>
          <a:bodyPr wrap="square" rtlCol="0">
            <a:spAutoFit/>
          </a:bodyPr>
          <a:lstStyle/>
          <a:p>
            <a:pPr algn="ctr"/>
            <a:r>
              <a:rPr lang="en-US" sz="1200" dirty="0">
                <a:latin typeface="Helvetica Neue" panose="02000803000000090004" pitchFamily="2" charset="0"/>
              </a:rPr>
              <a:t>Why is </a:t>
            </a:r>
            <a:r>
              <a:rPr lang="el-GR" sz="1200" dirty="0">
                <a:latin typeface="Cambria Math" panose="02040503050406030204" pitchFamily="18" charset="0"/>
                <a:ea typeface="Cambria Math" panose="02040503050406030204" pitchFamily="18" charset="0"/>
              </a:rPr>
              <a:t>δ</a:t>
            </a:r>
            <a:r>
              <a:rPr lang="en-US" sz="1200" dirty="0">
                <a:latin typeface="Cambria Math" panose="02040503050406030204" pitchFamily="18" charset="0"/>
                <a:ea typeface="Cambria Math" panose="02040503050406030204" pitchFamily="18" charset="0"/>
              </a:rPr>
              <a:t> </a:t>
            </a:r>
            <a:r>
              <a:rPr lang="en-US" sz="1200" dirty="0">
                <a:latin typeface="Helvetica Neue" panose="02000803000000090004" pitchFamily="2" charset="0"/>
                <a:ea typeface="Cambria Math" panose="02040503050406030204" pitchFamily="18" charset="0"/>
              </a:rPr>
              <a:t>needed in the definition?</a:t>
            </a:r>
            <a:r>
              <a:rPr lang="en-US" sz="1200" dirty="0">
                <a:latin typeface="Helvetica Neue" panose="02000803000000090004" pitchFamily="2" charset="0"/>
              </a:rPr>
              <a:t> </a:t>
            </a:r>
          </a:p>
        </p:txBody>
      </p:sp>
      <p:sp>
        <p:nvSpPr>
          <p:cNvPr id="3" name="TextBox 2">
            <a:extLst>
              <a:ext uri="{FF2B5EF4-FFF2-40B4-BE49-F238E27FC236}">
                <a16:creationId xmlns:a16="http://schemas.microsoft.com/office/drawing/2014/main" id="{22FA4E71-64EF-F4DE-0601-51848AA857FE}"/>
              </a:ext>
            </a:extLst>
          </p:cNvPr>
          <p:cNvSpPr txBox="1"/>
          <p:nvPr/>
        </p:nvSpPr>
        <p:spPr>
          <a:xfrm>
            <a:off x="466164" y="2757920"/>
            <a:ext cx="4654327" cy="523220"/>
          </a:xfrm>
          <a:prstGeom prst="rect">
            <a:avLst/>
          </a:prstGeom>
          <a:noFill/>
        </p:spPr>
        <p:txBody>
          <a:bodyPr wrap="square" rtlCol="0">
            <a:spAutoFit/>
          </a:bodyPr>
          <a:lstStyle/>
          <a:p>
            <a:pPr algn="ctr"/>
            <a:r>
              <a:rPr lang="en-US" sz="1400" dirty="0">
                <a:latin typeface="Helvetica Neue" panose="02000803000000090004" pitchFamily="2" charset="0"/>
              </a:rPr>
              <a:t>Which points are stable but not attractive and attractive but not stable?</a:t>
            </a:r>
          </a:p>
        </p:txBody>
      </p:sp>
      <p:pic>
        <p:nvPicPr>
          <p:cNvPr id="7" name="Picture 6">
            <a:extLst>
              <a:ext uri="{FF2B5EF4-FFF2-40B4-BE49-F238E27FC236}">
                <a16:creationId xmlns:a16="http://schemas.microsoft.com/office/drawing/2014/main" id="{0BC0633F-5FC8-F4FE-8176-1A4E6402E3B8}"/>
              </a:ext>
            </a:extLst>
          </p:cNvPr>
          <p:cNvPicPr>
            <a:picLocks noChangeAspect="1"/>
          </p:cNvPicPr>
          <p:nvPr/>
        </p:nvPicPr>
        <p:blipFill>
          <a:blip r:embed="rId3"/>
          <a:stretch>
            <a:fillRect/>
          </a:stretch>
        </p:blipFill>
        <p:spPr>
          <a:xfrm>
            <a:off x="6096000" y="2555206"/>
            <a:ext cx="5629836" cy="4270482"/>
          </a:xfrm>
          <a:prstGeom prst="rect">
            <a:avLst/>
          </a:prstGeom>
        </p:spPr>
      </p:pic>
      <p:pic>
        <p:nvPicPr>
          <p:cNvPr id="9" name="Picture 8">
            <a:extLst>
              <a:ext uri="{FF2B5EF4-FFF2-40B4-BE49-F238E27FC236}">
                <a16:creationId xmlns:a16="http://schemas.microsoft.com/office/drawing/2014/main" id="{CEBF1A64-A106-4BF9-6CFC-CA461C71B29C}"/>
              </a:ext>
            </a:extLst>
          </p:cNvPr>
          <p:cNvPicPr>
            <a:picLocks noChangeAspect="1"/>
          </p:cNvPicPr>
          <p:nvPr/>
        </p:nvPicPr>
        <p:blipFill>
          <a:blip r:embed="rId4"/>
          <a:stretch>
            <a:fillRect/>
          </a:stretch>
        </p:blipFill>
        <p:spPr>
          <a:xfrm>
            <a:off x="0" y="3776914"/>
            <a:ext cx="6009578" cy="2913504"/>
          </a:xfrm>
          <a:prstGeom prst="rect">
            <a:avLst/>
          </a:prstGeom>
        </p:spPr>
      </p:pic>
      <p:sp>
        <p:nvSpPr>
          <p:cNvPr id="5" name="TextBox 4">
            <a:extLst>
              <a:ext uri="{FF2B5EF4-FFF2-40B4-BE49-F238E27FC236}">
                <a16:creationId xmlns:a16="http://schemas.microsoft.com/office/drawing/2014/main" id="{2C2E6770-8B9F-2AE5-8C7E-D3E4A104A545}"/>
              </a:ext>
            </a:extLst>
          </p:cNvPr>
          <p:cNvSpPr txBox="1"/>
          <p:nvPr/>
        </p:nvSpPr>
        <p:spPr>
          <a:xfrm>
            <a:off x="1248208" y="3543735"/>
            <a:ext cx="3513161" cy="338554"/>
          </a:xfrm>
          <a:prstGeom prst="rect">
            <a:avLst/>
          </a:prstGeom>
          <a:noFill/>
        </p:spPr>
        <p:txBody>
          <a:bodyPr wrap="square" rtlCol="0">
            <a:spAutoFit/>
          </a:bodyPr>
          <a:lstStyle/>
          <a:p>
            <a:r>
              <a:rPr lang="en-US" sz="1600" dirty="0">
                <a:latin typeface="Helvetica Neue" panose="02000803000000090004" pitchFamily="2" charset="0"/>
              </a:rPr>
              <a:t>Lyapunov stable but not attractive</a:t>
            </a:r>
          </a:p>
        </p:txBody>
      </p:sp>
      <p:sp>
        <p:nvSpPr>
          <p:cNvPr id="6" name="TextBox 5">
            <a:extLst>
              <a:ext uri="{FF2B5EF4-FFF2-40B4-BE49-F238E27FC236}">
                <a16:creationId xmlns:a16="http://schemas.microsoft.com/office/drawing/2014/main" id="{0E95DE7B-567E-0890-8AF9-A394B14C74DA}"/>
              </a:ext>
            </a:extLst>
          </p:cNvPr>
          <p:cNvSpPr txBox="1"/>
          <p:nvPr/>
        </p:nvSpPr>
        <p:spPr>
          <a:xfrm>
            <a:off x="8251715" y="2332185"/>
            <a:ext cx="3730430" cy="338554"/>
          </a:xfrm>
          <a:prstGeom prst="rect">
            <a:avLst/>
          </a:prstGeom>
          <a:noFill/>
        </p:spPr>
        <p:txBody>
          <a:bodyPr wrap="square" rtlCol="0">
            <a:spAutoFit/>
          </a:bodyPr>
          <a:lstStyle/>
          <a:p>
            <a:r>
              <a:rPr lang="en-US" sz="1600" dirty="0">
                <a:latin typeface="Helvetica Neue" panose="02000803000000090004" pitchFamily="2" charset="0"/>
              </a:rPr>
              <a:t>Lyapunov unstable but attractive</a:t>
            </a:r>
          </a:p>
        </p:txBody>
      </p:sp>
      <p:sp>
        <p:nvSpPr>
          <p:cNvPr id="10" name="Oval 9">
            <a:extLst>
              <a:ext uri="{FF2B5EF4-FFF2-40B4-BE49-F238E27FC236}">
                <a16:creationId xmlns:a16="http://schemas.microsoft.com/office/drawing/2014/main" id="{F42AF2F3-AFA9-39E8-25AF-6704C77E4CA0}"/>
              </a:ext>
            </a:extLst>
          </p:cNvPr>
          <p:cNvSpPr/>
          <p:nvPr/>
        </p:nvSpPr>
        <p:spPr>
          <a:xfrm>
            <a:off x="2898772" y="5324955"/>
            <a:ext cx="168088" cy="16316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07BAC2F-C87B-0AA9-3F64-C689BBA3E2BA}"/>
              </a:ext>
            </a:extLst>
          </p:cNvPr>
          <p:cNvSpPr/>
          <p:nvPr/>
        </p:nvSpPr>
        <p:spPr>
          <a:xfrm>
            <a:off x="717352" y="5324955"/>
            <a:ext cx="168088" cy="16316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47BCAD9-E6A7-94D5-8F73-266B6D4FAF5A}"/>
              </a:ext>
            </a:extLst>
          </p:cNvPr>
          <p:cNvSpPr/>
          <p:nvPr/>
        </p:nvSpPr>
        <p:spPr>
          <a:xfrm>
            <a:off x="5050301" y="5324955"/>
            <a:ext cx="168088" cy="16316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BAA3FD9F-6681-ACB7-14B5-EBCEE1639F3A}"/>
              </a:ext>
            </a:extLst>
          </p:cNvPr>
          <p:cNvSpPr/>
          <p:nvPr/>
        </p:nvSpPr>
        <p:spPr>
          <a:xfrm>
            <a:off x="7830261" y="5873442"/>
            <a:ext cx="168088" cy="163164"/>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85959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9C96D9E-6FD3-39A7-8206-7FAE1C1FB8F6}"/>
                  </a:ext>
                </a:extLst>
              </p:cNvPr>
              <p:cNvSpPr txBox="1"/>
              <p:nvPr/>
            </p:nvSpPr>
            <p:spPr>
              <a:xfrm>
                <a:off x="192857" y="633484"/>
                <a:ext cx="11806285" cy="1200329"/>
              </a:xfrm>
              <a:prstGeom prst="rect">
                <a:avLst/>
              </a:prstGeom>
              <a:noFill/>
            </p:spPr>
            <p:txBody>
              <a:bodyPr wrap="square" rtlCol="0">
                <a:spAutoFit/>
              </a:bodyPr>
              <a:lstStyle/>
              <a:p>
                <a:pPr algn="ctr"/>
                <a14:m>
                  <m:oMath xmlns:m="http://schemas.openxmlformats.org/officeDocument/2006/math">
                    <m:r>
                      <m:rPr>
                        <m:sty m:val="p"/>
                      </m:rPr>
                      <a:rPr lang="en-US" b="0" i="0" smtClean="0">
                        <a:latin typeface="Cambria Math" panose="02040503050406030204" pitchFamily="18" charset="0"/>
                      </a:rPr>
                      <m:t>Equivariance</m:t>
                    </m:r>
                    <m:r>
                      <a:rPr lang="en-US" b="0" i="0" smtClean="0">
                        <a:latin typeface="Cambria Math" panose="02040503050406030204" pitchFamily="18" charset="0"/>
                      </a:rPr>
                      <m:t>:</m:t>
                    </m:r>
                    <m:r>
                      <m:rPr>
                        <m:sty m:val="p"/>
                      </m:rPr>
                      <a:rPr lang="en-US" b="0" i="0" smtClean="0">
                        <a:latin typeface="Cambria Math" panose="02040503050406030204" pitchFamily="18" charset="0"/>
                      </a:rPr>
                      <m:t>given</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system</m:t>
                    </m:r>
                    <m:r>
                      <a:rPr lang="en-US" b="0" i="0" smtClean="0">
                        <a:latin typeface="Cambria Math" panose="02040503050406030204" pitchFamily="18" charset="0"/>
                      </a:rPr>
                      <m:t> </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𝒑</m:t>
                        </m:r>
                      </m:e>
                    </m:d>
                  </m:oMath>
                </a14:m>
                <a:r>
                  <a:rPr lang="en-US" dirty="0">
                    <a:latin typeface="Cambria Math" panose="02040503050406030204" pitchFamily="18" charset="0"/>
                    <a:ea typeface="Cambria Math" panose="02040503050406030204" pitchFamily="18" charset="0"/>
                  </a:rPr>
                  <a:t>, if for every solution </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a:t>
                </a:r>
                <a:r>
                  <a:rPr lang="el-GR" dirty="0">
                    <a:latin typeface="Cambria Math" panose="02040503050406030204" pitchFamily="18" charset="0"/>
                    <a:ea typeface="Cambria Math" panose="02040503050406030204" pitchFamily="18" charset="0"/>
                  </a:rPr>
                  <a:t>γ</a:t>
                </a:r>
                <a:r>
                  <a:rPr lang="en-US" b="1"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(t) is also a solution, </a:t>
                </a:r>
                <a14:m>
                  <m:oMath xmlns:m="http://schemas.openxmlformats.org/officeDocument/2006/math">
                    <m:r>
                      <m:rPr>
                        <m:sty m:val="p"/>
                      </m:rPr>
                      <a:rPr lang="en-US" i="0" smtClean="0">
                        <a:latin typeface="Cambria Math" panose="02040503050406030204" pitchFamily="18" charset="0"/>
                      </a:rPr>
                      <m:t>t</m:t>
                    </m:r>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syst</m:t>
                    </m:r>
                    <m:r>
                      <a:rPr lang="en-US" b="0" i="1" smtClean="0">
                        <a:latin typeface="Cambria Math" panose="02040503050406030204" pitchFamily="18" charset="0"/>
                      </a:rPr>
                      <m:t>𝑒𝑚</m:t>
                    </m:r>
                    <m:r>
                      <a:rPr lang="en-US" b="0" i="1"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is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-equivariant (symmetric under the action of a member of the group </a:t>
                </a:r>
                <a:r>
                  <a:rPr lang="el-GR" dirty="0">
                    <a:latin typeface="Cambria Math" panose="02040503050406030204" pitchFamily="18" charset="0"/>
                    <a:ea typeface="Cambria Math" panose="02040503050406030204" pitchFamily="18" charset="0"/>
                  </a:rPr>
                  <a:t>Γ</a:t>
                </a:r>
                <a:r>
                  <a:rPr lang="en-US" dirty="0">
                    <a:latin typeface="Cambria Math" panose="02040503050406030204" pitchFamily="18" charset="0"/>
                    <a:ea typeface="Cambria Math" panose="02040503050406030204" pitchFamily="18" charset="0"/>
                  </a:rPr>
                  <a:t>). A group is always defined in respect to 1) an operation and 2) its members. A group is a collection of elements that are closed in respect to an operation that has associative property, and identity element, and an inverse. For our purposes, γ is a matrix and the operation is the dot product. </a:t>
                </a:r>
              </a:p>
            </p:txBody>
          </p:sp>
        </mc:Choice>
        <mc:Fallback>
          <p:sp>
            <p:nvSpPr>
              <p:cNvPr id="4" name="TextBox 3">
                <a:extLst>
                  <a:ext uri="{FF2B5EF4-FFF2-40B4-BE49-F238E27FC236}">
                    <a16:creationId xmlns:a16="http://schemas.microsoft.com/office/drawing/2014/main" id="{59C96D9E-6FD3-39A7-8206-7FAE1C1FB8F6}"/>
                  </a:ext>
                </a:extLst>
              </p:cNvPr>
              <p:cNvSpPr txBox="1">
                <a:spLocks noRot="1" noChangeAspect="1" noMove="1" noResize="1" noEditPoints="1" noAdjustHandles="1" noChangeArrowheads="1" noChangeShapeType="1" noTextEdit="1"/>
              </p:cNvSpPr>
              <p:nvPr/>
            </p:nvSpPr>
            <p:spPr>
              <a:xfrm>
                <a:off x="192857" y="633484"/>
                <a:ext cx="11806285" cy="1200329"/>
              </a:xfrm>
              <a:prstGeom prst="rect">
                <a:avLst/>
              </a:prstGeom>
              <a:blipFill>
                <a:blip r:embed="rId2"/>
                <a:stretch>
                  <a:fillRect t="-3553" r="-52" b="-6599"/>
                </a:stretch>
              </a:blipFill>
            </p:spPr>
            <p:txBody>
              <a:bodyPr/>
              <a:lstStyle/>
              <a:p>
                <a:r>
                  <a:rPr lang="en-GB">
                    <a:noFill/>
                  </a:rPr>
                  <a:t> </a:t>
                </a:r>
              </a:p>
            </p:txBody>
          </p:sp>
        </mc:Fallback>
      </mc:AlternateContent>
    </p:spTree>
    <p:extLst>
      <p:ext uri="{BB962C8B-B14F-4D97-AF65-F5344CB8AC3E}">
        <p14:creationId xmlns:p14="http://schemas.microsoft.com/office/powerpoint/2010/main" val="44701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1BA73-4BCE-5546-4A50-C2244BAE9FB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B5ADAE-D9FA-455D-5450-86BEBFC97BC9}"/>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48" name="Picture 2" descr="Myrmica">
            <a:extLst>
              <a:ext uri="{FF2B5EF4-FFF2-40B4-BE49-F238E27FC236}">
                <a16:creationId xmlns:a16="http://schemas.microsoft.com/office/drawing/2014/main" id="{1E31DAF2-7FF1-2F0C-D45E-9778E7115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D3336CF8-BF2A-9EAF-3A56-93F042B380E6}"/>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36D4D805-3796-3B40-482B-68630F78F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38F506CF-42F3-15D5-48BD-A0886A20AE00}"/>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pic>
        <p:nvPicPr>
          <p:cNvPr id="52" name="Picture 2" descr="Myrmica">
            <a:extLst>
              <a:ext uri="{FF2B5EF4-FFF2-40B4-BE49-F238E27FC236}">
                <a16:creationId xmlns:a16="http://schemas.microsoft.com/office/drawing/2014/main" id="{F52649F2-E0E8-BC65-6B63-C08D5F536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838220" flipH="1">
            <a:off x="8977409" y="2431493"/>
            <a:ext cx="107255" cy="19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yrmica">
            <a:extLst>
              <a:ext uri="{FF2B5EF4-FFF2-40B4-BE49-F238E27FC236}">
                <a16:creationId xmlns:a16="http://schemas.microsoft.com/office/drawing/2014/main" id="{CC0DA30C-F5B1-6F2B-0EF3-544FB99D4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341452" y="252870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yrmica">
            <a:extLst>
              <a:ext uri="{FF2B5EF4-FFF2-40B4-BE49-F238E27FC236}">
                <a16:creationId xmlns:a16="http://schemas.microsoft.com/office/drawing/2014/main" id="{62B9A7BE-181B-63E5-00C4-8BB2FA075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662740" flipH="1">
            <a:off x="9452974" y="2327536"/>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yrmica">
            <a:extLst>
              <a:ext uri="{FF2B5EF4-FFF2-40B4-BE49-F238E27FC236}">
                <a16:creationId xmlns:a16="http://schemas.microsoft.com/office/drawing/2014/main" id="{E08D7092-9E62-1663-BB46-C9EA2C52F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767208" y="254456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rmica">
            <a:extLst>
              <a:ext uri="{FF2B5EF4-FFF2-40B4-BE49-F238E27FC236}">
                <a16:creationId xmlns:a16="http://schemas.microsoft.com/office/drawing/2014/main" id="{6F82F482-F4B9-C071-ED5C-699F119D4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42408" flipH="1">
            <a:off x="8778225" y="2758542"/>
            <a:ext cx="107255" cy="1959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D8C511DD-9F4D-6193-4AD8-AEB400BE1D99}"/>
              </a:ext>
            </a:extLst>
          </p:cNvPr>
          <p:cNvSpPr txBox="1"/>
          <p:nvPr/>
        </p:nvSpPr>
        <p:spPr>
          <a:xfrm>
            <a:off x="9402321" y="1501472"/>
            <a:ext cx="2222935" cy="369332"/>
          </a:xfrm>
          <a:prstGeom prst="rect">
            <a:avLst/>
          </a:prstGeom>
          <a:noFill/>
        </p:spPr>
        <p:txBody>
          <a:bodyPr wrap="square">
            <a:spAutoFit/>
          </a:bodyPr>
          <a:lstStyle/>
          <a:p>
            <a:pPr marL="0" indent="0">
              <a:buNone/>
            </a:pPr>
            <a:r>
              <a:rPr lang="en-US" dirty="0">
                <a:latin typeface="Helvetica Neue" panose="02000803000000090004" pitchFamily="2" charset="0"/>
              </a:rPr>
              <a:t>Macroscopic level</a:t>
            </a:r>
            <a:endParaRPr lang="en-GB" dirty="0">
              <a:latin typeface="Helvetica Neue" panose="02000803000000090004" pitchFamily="2" charset="0"/>
            </a:endParaRPr>
          </a:p>
        </p:txBody>
      </p:sp>
      <p:pic>
        <p:nvPicPr>
          <p:cNvPr id="58" name="Picture 2" descr="Myrmica">
            <a:extLst>
              <a:ext uri="{FF2B5EF4-FFF2-40B4-BE49-F238E27FC236}">
                <a16:creationId xmlns:a16="http://schemas.microsoft.com/office/drawing/2014/main" id="{47375136-4448-7197-122F-094603420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548649" flipV="1">
            <a:off x="10077262" y="260921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yrmica">
            <a:extLst>
              <a:ext uri="{FF2B5EF4-FFF2-40B4-BE49-F238E27FC236}">
                <a16:creationId xmlns:a16="http://schemas.microsoft.com/office/drawing/2014/main" id="{810A6698-8B0A-534F-71B0-6A07EF7C5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470858" flipV="1">
            <a:off x="9021619" y="2721784"/>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yrmica">
            <a:extLst>
              <a:ext uri="{FF2B5EF4-FFF2-40B4-BE49-F238E27FC236}">
                <a16:creationId xmlns:a16="http://schemas.microsoft.com/office/drawing/2014/main" id="{B8C9F5B9-053B-4246-9A1D-817FAD1EB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V="1">
            <a:off x="10393274" y="262092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yrmica">
            <a:extLst>
              <a:ext uri="{FF2B5EF4-FFF2-40B4-BE49-F238E27FC236}">
                <a16:creationId xmlns:a16="http://schemas.microsoft.com/office/drawing/2014/main" id="{A39B5A25-3576-2FC7-30DD-184FE5AD2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760632" flipV="1">
            <a:off x="10616886" y="2898715"/>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yrmica">
            <a:extLst>
              <a:ext uri="{FF2B5EF4-FFF2-40B4-BE49-F238E27FC236}">
                <a16:creationId xmlns:a16="http://schemas.microsoft.com/office/drawing/2014/main" id="{3C86088F-0A75-1280-C066-422FB83D1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10306162" y="2842687"/>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yrmica">
            <a:extLst>
              <a:ext uri="{FF2B5EF4-FFF2-40B4-BE49-F238E27FC236}">
                <a16:creationId xmlns:a16="http://schemas.microsoft.com/office/drawing/2014/main" id="{F82FE3D2-ED24-1C57-556D-033F97E48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11138337" y="299353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Myrmica">
            <a:extLst>
              <a:ext uri="{FF2B5EF4-FFF2-40B4-BE49-F238E27FC236}">
                <a16:creationId xmlns:a16="http://schemas.microsoft.com/office/drawing/2014/main" id="{4DD3029A-7E06-C378-1BE0-0AAEF4E8D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604989" flipV="1">
            <a:off x="10911904" y="287132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yrmica">
            <a:extLst>
              <a:ext uri="{FF2B5EF4-FFF2-40B4-BE49-F238E27FC236}">
                <a16:creationId xmlns:a16="http://schemas.microsoft.com/office/drawing/2014/main" id="{0E4E9FD7-060F-F232-7709-D31FB1916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28284" y="2779410"/>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Myrmica">
            <a:extLst>
              <a:ext uri="{FF2B5EF4-FFF2-40B4-BE49-F238E27FC236}">
                <a16:creationId xmlns:a16="http://schemas.microsoft.com/office/drawing/2014/main" id="{639F642A-D44F-9CBF-D544-EF2611E74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47942" y="254414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Myrmica">
            <a:extLst>
              <a:ext uri="{FF2B5EF4-FFF2-40B4-BE49-F238E27FC236}">
                <a16:creationId xmlns:a16="http://schemas.microsoft.com/office/drawing/2014/main" id="{6E9A06C2-8F2E-5C18-F786-97ECC02C7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620418" y="2554483"/>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Myrmica">
            <a:extLst>
              <a:ext uri="{FF2B5EF4-FFF2-40B4-BE49-F238E27FC236}">
                <a16:creationId xmlns:a16="http://schemas.microsoft.com/office/drawing/2014/main" id="{3ADDAFA2-F916-6762-7EB4-EBC410871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817727" y="2342131"/>
            <a:ext cx="107255" cy="19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7B0AEC95-324B-FEC9-16B0-1F5ADFD1E2EA}"/>
                  </a:ext>
                </a:extLst>
              </p:cNvPr>
              <p:cNvSpPr txBox="1"/>
              <p:nvPr/>
            </p:nvSpPr>
            <p:spPr>
              <a:xfrm>
                <a:off x="6941085" y="3328800"/>
                <a:ext cx="40449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3600" b="1" i="1" smtClean="0">
                              <a:latin typeface="Cambria Math" panose="02040503050406030204" pitchFamily="18" charset="0"/>
                            </a:rPr>
                          </m:ctrlPr>
                        </m:accPr>
                        <m:e>
                          <m:r>
                            <a:rPr lang="en-US" sz="3600" b="1" i="1" smtClean="0">
                              <a:latin typeface="Cambria Math" panose="02040503050406030204" pitchFamily="18" charset="0"/>
                            </a:rPr>
                            <m:t>𝒙</m:t>
                          </m:r>
                        </m:e>
                      </m:acc>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𝒙</m:t>
                          </m:r>
                          <m:r>
                            <a:rPr lang="en-US" sz="3600" b="0" i="1" smtClean="0">
                              <a:latin typeface="Cambria Math" panose="02040503050406030204" pitchFamily="18" charset="0"/>
                            </a:rPr>
                            <m:t>, </m:t>
                          </m:r>
                          <m:r>
                            <a:rPr lang="en-US" sz="3600" b="1" i="1" smtClean="0">
                              <a:latin typeface="Cambria Math" panose="02040503050406030204" pitchFamily="18" charset="0"/>
                            </a:rPr>
                            <m:t>𝒑</m:t>
                          </m:r>
                        </m:e>
                      </m:d>
                    </m:oMath>
                  </m:oMathPara>
                </a14:m>
                <a:endParaRPr lang="en-GB" sz="3600" dirty="0"/>
              </a:p>
            </p:txBody>
          </p:sp>
        </mc:Choice>
        <mc:Fallback xmlns="">
          <p:sp>
            <p:nvSpPr>
              <p:cNvPr id="1033" name="TextBox 1032">
                <a:extLst>
                  <a:ext uri="{FF2B5EF4-FFF2-40B4-BE49-F238E27FC236}">
                    <a16:creationId xmlns:a16="http://schemas.microsoft.com/office/drawing/2014/main" id="{7B0AEC95-324B-FEC9-16B0-1F5ADFD1E2EA}"/>
                  </a:ext>
                </a:extLst>
              </p:cNvPr>
              <p:cNvSpPr txBox="1">
                <a:spLocks noRot="1" noChangeAspect="1" noMove="1" noResize="1" noEditPoints="1" noAdjustHandles="1" noChangeArrowheads="1" noChangeShapeType="1" noTextEdit="1"/>
              </p:cNvSpPr>
              <p:nvPr/>
            </p:nvSpPr>
            <p:spPr>
              <a:xfrm>
                <a:off x="6941085" y="3328800"/>
                <a:ext cx="4044950" cy="646331"/>
              </a:xfrm>
              <a:prstGeom prst="rect">
                <a:avLst/>
              </a:prstGeom>
              <a:blipFill>
                <a:blip r:embed="rId4"/>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B408764C-3EEE-ED02-9DE0-1A02C0B9C392}"/>
              </a:ext>
            </a:extLst>
          </p:cNvPr>
          <p:cNvSpPr txBox="1"/>
          <p:nvPr/>
        </p:nvSpPr>
        <p:spPr>
          <a:xfrm>
            <a:off x="1130273" y="5683508"/>
            <a:ext cx="3700449" cy="646331"/>
          </a:xfrm>
          <a:prstGeom prst="rect">
            <a:avLst/>
          </a:prstGeom>
          <a:noFill/>
        </p:spPr>
        <p:txBody>
          <a:bodyPr wrap="square">
            <a:spAutoFit/>
          </a:bodyPr>
          <a:lstStyle/>
          <a:p>
            <a:pPr marL="0" indent="0">
              <a:buNone/>
            </a:pPr>
            <a:r>
              <a:rPr lang="en-US" dirty="0">
                <a:solidFill>
                  <a:schemeClr val="tx2">
                    <a:lumMod val="50000"/>
                    <a:lumOff val="50000"/>
                  </a:schemeClr>
                </a:solidFill>
                <a:latin typeface="Helvetica Neue" panose="02000803000000090004" pitchFamily="2" charset="0"/>
              </a:rPr>
              <a:t>Dynamical system are used to describe the macroscopic level</a:t>
            </a:r>
            <a:endParaRPr lang="en-GB" dirty="0">
              <a:solidFill>
                <a:schemeClr val="tx2">
                  <a:lumMod val="50000"/>
                  <a:lumOff val="50000"/>
                </a:schemeClr>
              </a:solidFill>
              <a:latin typeface="Helvetica Neue" panose="02000803000000090004" pitchFamily="2" charset="0"/>
            </a:endParaRPr>
          </a:p>
        </p:txBody>
      </p:sp>
      <p:sp>
        <p:nvSpPr>
          <p:cNvPr id="5" name="Rectangle 4">
            <a:extLst>
              <a:ext uri="{FF2B5EF4-FFF2-40B4-BE49-F238E27FC236}">
                <a16:creationId xmlns:a16="http://schemas.microsoft.com/office/drawing/2014/main" id="{75383889-108E-2359-D794-D34CE716F7F0}"/>
              </a:ext>
            </a:extLst>
          </p:cNvPr>
          <p:cNvSpPr/>
          <p:nvPr/>
        </p:nvSpPr>
        <p:spPr>
          <a:xfrm>
            <a:off x="8606118" y="1425388"/>
            <a:ext cx="3476064" cy="1903412"/>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Curved 7">
            <a:extLst>
              <a:ext uri="{FF2B5EF4-FFF2-40B4-BE49-F238E27FC236}">
                <a16:creationId xmlns:a16="http://schemas.microsoft.com/office/drawing/2014/main" id="{EF1C89E2-E2E9-D98B-7183-B438BAC11CFA}"/>
              </a:ext>
            </a:extLst>
          </p:cNvPr>
          <p:cNvCxnSpPr>
            <a:cxnSpLocks/>
          </p:cNvCxnSpPr>
          <p:nvPr/>
        </p:nvCxnSpPr>
        <p:spPr>
          <a:xfrm rot="10800000" flipV="1">
            <a:off x="10145807" y="3328801"/>
            <a:ext cx="1144127" cy="335526"/>
          </a:xfrm>
          <a:prstGeom prst="curvedConnector3">
            <a:avLst>
              <a:gd name="adj1" fmla="val -36973"/>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0A8CDB-5BD9-9837-2334-79E8F0CFBABB}"/>
                  </a:ext>
                </a:extLst>
              </p:cNvPr>
              <p:cNvSpPr txBox="1"/>
              <p:nvPr/>
            </p:nvSpPr>
            <p:spPr>
              <a:xfrm>
                <a:off x="6620065" y="4170725"/>
                <a:ext cx="2819400" cy="369332"/>
              </a:xfrm>
              <a:prstGeom prst="rect">
                <a:avLst/>
              </a:prstGeom>
              <a:noFill/>
            </p:spPr>
            <p:txBody>
              <a:bodyPr wrap="square">
                <a:spAutoFit/>
              </a:bodyPr>
              <a:lstStyle/>
              <a:p>
                <a:r>
                  <a:rPr lang="en-US" dirty="0">
                    <a:latin typeface="Helvetica Neue" panose="02000803000000090004" pitchFamily="2" charset="0"/>
                  </a:rPr>
                  <a:t>State variables</a:t>
                </a:r>
                <a:r>
                  <a:rPr lang="en-US" b="1" dirty="0"/>
                  <a:t> </a:t>
                </a:r>
                <a14:m>
                  <m:oMath xmlns:m="http://schemas.openxmlformats.org/officeDocument/2006/math">
                    <m:r>
                      <a:rPr lang="en-US" b="1" i="1" smtClean="0">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𝑛</m:t>
                        </m:r>
                      </m:sup>
                    </m:sSup>
                  </m:oMath>
                </a14:m>
                <a:endParaRPr lang="en-GB" dirty="0">
                  <a:latin typeface="Helvetica Neue" panose="02000803000000090004" pitchFamily="2" charset="0"/>
                </a:endParaRPr>
              </a:p>
            </p:txBody>
          </p:sp>
        </mc:Choice>
        <mc:Fallback xmlns="">
          <p:sp>
            <p:nvSpPr>
              <p:cNvPr id="2" name="TextBox 1">
                <a:extLst>
                  <a:ext uri="{FF2B5EF4-FFF2-40B4-BE49-F238E27FC236}">
                    <a16:creationId xmlns:a16="http://schemas.microsoft.com/office/drawing/2014/main" id="{D80A8CDB-5BD9-9837-2334-79E8F0CFBABB}"/>
                  </a:ext>
                </a:extLst>
              </p:cNvPr>
              <p:cNvSpPr txBox="1">
                <a:spLocks noRot="1" noChangeAspect="1" noMove="1" noResize="1" noEditPoints="1" noAdjustHandles="1" noChangeArrowheads="1" noChangeShapeType="1" noTextEdit="1"/>
              </p:cNvSpPr>
              <p:nvPr/>
            </p:nvSpPr>
            <p:spPr>
              <a:xfrm>
                <a:off x="6620065" y="4170725"/>
                <a:ext cx="2819400" cy="369332"/>
              </a:xfrm>
              <a:prstGeom prst="rect">
                <a:avLst/>
              </a:prstGeom>
              <a:blipFill>
                <a:blip r:embed="rId5"/>
                <a:stretch>
                  <a:fillRect l="-1948" t="-11475" b="-213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3D5464-0E7D-00D9-1FE7-3DAD72F41FB8}"/>
                  </a:ext>
                </a:extLst>
              </p:cNvPr>
              <p:cNvSpPr txBox="1"/>
              <p:nvPr/>
            </p:nvSpPr>
            <p:spPr>
              <a:xfrm>
                <a:off x="9339473" y="4170725"/>
                <a:ext cx="2222935" cy="374270"/>
              </a:xfrm>
              <a:prstGeom prst="rect">
                <a:avLst/>
              </a:prstGeom>
              <a:noFill/>
            </p:spPr>
            <p:txBody>
              <a:bodyPr wrap="square">
                <a:spAutoFit/>
              </a:bodyPr>
              <a:lstStyle/>
              <a:p>
                <a:r>
                  <a:rPr lang="en-US" dirty="0">
                    <a:latin typeface="Helvetica Neue" panose="02000803000000090004" pitchFamily="2" charset="0"/>
                  </a:rPr>
                  <a:t>Parameters </a:t>
                </a:r>
                <a14:m>
                  <m:oMath xmlns:m="http://schemas.openxmlformats.org/officeDocument/2006/math">
                    <m:r>
                      <a:rPr lang="en-US" b="1" i="1" smtClean="0">
                        <a:latin typeface="Cambria Math" panose="02040503050406030204" pitchFamily="18" charset="0"/>
                      </a:rPr>
                      <m:t>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𝑘</m:t>
                        </m:r>
                      </m:sup>
                    </m:sSup>
                  </m:oMath>
                </a14:m>
                <a:endParaRPr lang="en-GB" dirty="0">
                  <a:latin typeface="Helvetica Neue" panose="02000803000000090004" pitchFamily="2" charset="0"/>
                </a:endParaRPr>
              </a:p>
            </p:txBody>
          </p:sp>
        </mc:Choice>
        <mc:Fallback xmlns="">
          <p:sp>
            <p:nvSpPr>
              <p:cNvPr id="3" name="TextBox 2">
                <a:extLst>
                  <a:ext uri="{FF2B5EF4-FFF2-40B4-BE49-F238E27FC236}">
                    <a16:creationId xmlns:a16="http://schemas.microsoft.com/office/drawing/2014/main" id="{B53D5464-0E7D-00D9-1FE7-3DAD72F41FB8}"/>
                  </a:ext>
                </a:extLst>
              </p:cNvPr>
              <p:cNvSpPr txBox="1">
                <a:spLocks noRot="1" noChangeAspect="1" noMove="1" noResize="1" noEditPoints="1" noAdjustHandles="1" noChangeArrowheads="1" noChangeShapeType="1" noTextEdit="1"/>
              </p:cNvSpPr>
              <p:nvPr/>
            </p:nvSpPr>
            <p:spPr>
              <a:xfrm>
                <a:off x="9339473" y="4170725"/>
                <a:ext cx="2222935" cy="374270"/>
              </a:xfrm>
              <a:prstGeom prst="rect">
                <a:avLst/>
              </a:prstGeom>
              <a:blipFill>
                <a:blip r:embed="rId6"/>
                <a:stretch>
                  <a:fillRect l="-2192" t="-8065" b="-22581"/>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C649535D-F4A2-6340-5F3A-4603B7A8D97F}"/>
              </a:ext>
            </a:extLst>
          </p:cNvPr>
          <p:cNvCxnSpPr>
            <a:cxnSpLocks/>
          </p:cNvCxnSpPr>
          <p:nvPr/>
        </p:nvCxnSpPr>
        <p:spPr>
          <a:xfrm flipV="1">
            <a:off x="9588728" y="2416387"/>
            <a:ext cx="136524" cy="368747"/>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90A1A1B-ED2B-9606-879D-3DD86FB03C17}"/>
              </a:ext>
            </a:extLst>
          </p:cNvPr>
          <p:cNvCxnSpPr>
            <a:cxnSpLocks/>
          </p:cNvCxnSpPr>
          <p:nvPr/>
        </p:nvCxnSpPr>
        <p:spPr>
          <a:xfrm flipV="1">
            <a:off x="8825906" y="2230093"/>
            <a:ext cx="3167501" cy="1749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 name="Picture 4" descr="Question Mark and upside down question mark">
            <a:extLst>
              <a:ext uri="{FF2B5EF4-FFF2-40B4-BE49-F238E27FC236}">
                <a16:creationId xmlns:a16="http://schemas.microsoft.com/office/drawing/2014/main" id="{8C4512AF-5A28-4546-1BFA-0B62BCF9A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289" y="2309870"/>
            <a:ext cx="404422" cy="227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do Ants Communicate? - Bug House Pest Control">
            <a:extLst>
              <a:ext uri="{FF2B5EF4-FFF2-40B4-BE49-F238E27FC236}">
                <a16:creationId xmlns:a16="http://schemas.microsoft.com/office/drawing/2014/main" id="{7981043B-0183-863A-848F-3E09B74FEC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015AC9-03C0-82D5-8599-70111D77E4D8}"/>
              </a:ext>
            </a:extLst>
          </p:cNvPr>
          <p:cNvSpPr txBox="1"/>
          <p:nvPr/>
        </p:nvSpPr>
        <p:spPr>
          <a:xfrm>
            <a:off x="1372155" y="1730763"/>
            <a:ext cx="3406924" cy="646331"/>
          </a:xfrm>
          <a:prstGeom prst="rect">
            <a:avLst/>
          </a:prstGeom>
          <a:noFill/>
        </p:spPr>
        <p:txBody>
          <a:bodyPr wrap="square">
            <a:spAutoFit/>
          </a:bodyPr>
          <a:lstStyle/>
          <a:p>
            <a:pPr marL="0" indent="0" algn="ctr">
              <a:buNone/>
            </a:pPr>
            <a:r>
              <a:rPr lang="en-US" dirty="0">
                <a:solidFill>
                  <a:schemeClr val="tx2">
                    <a:lumMod val="50000"/>
                    <a:lumOff val="50000"/>
                  </a:schemeClr>
                </a:solidFill>
                <a:latin typeface="Helvetica Neue" panose="02000803000000090004" pitchFamily="2" charset="0"/>
              </a:rPr>
              <a:t>Dynamical system describe the macroscopic level</a:t>
            </a:r>
            <a:endParaRPr lang="en-GB" dirty="0">
              <a:solidFill>
                <a:schemeClr val="tx2">
                  <a:lumMod val="50000"/>
                  <a:lumOff val="50000"/>
                </a:schemeClr>
              </a:solidFill>
              <a:latin typeface="Helvetica Neue" panose="02000803000000090004" pitchFamily="2" charset="0"/>
            </a:endParaRPr>
          </a:p>
        </p:txBody>
      </p:sp>
    </p:spTree>
    <p:extLst>
      <p:ext uri="{BB962C8B-B14F-4D97-AF65-F5344CB8AC3E}">
        <p14:creationId xmlns:p14="http://schemas.microsoft.com/office/powerpoint/2010/main" val="185814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BF1D7-7EB3-36C1-6EC4-B5398A12481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D474C0C-8F48-A452-25BF-2C62134AA42A}"/>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48" name="Picture 2" descr="Myrmica">
            <a:extLst>
              <a:ext uri="{FF2B5EF4-FFF2-40B4-BE49-F238E27FC236}">
                <a16:creationId xmlns:a16="http://schemas.microsoft.com/office/drawing/2014/main" id="{3EFA4E03-0787-7B96-FECC-234E26DE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E46F14EC-84E5-71FD-62E2-3F27DCB52517}"/>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3D864E8E-4954-8B19-4358-1D4BDE974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3B748090-FDC6-646C-A25F-6045FA842905}"/>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pic>
        <p:nvPicPr>
          <p:cNvPr id="52" name="Picture 2" descr="Myrmica">
            <a:extLst>
              <a:ext uri="{FF2B5EF4-FFF2-40B4-BE49-F238E27FC236}">
                <a16:creationId xmlns:a16="http://schemas.microsoft.com/office/drawing/2014/main" id="{FB696B75-26DD-1A60-21C9-141DC8C35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838220" flipH="1">
            <a:off x="8977409" y="2431493"/>
            <a:ext cx="107255" cy="19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yrmica">
            <a:extLst>
              <a:ext uri="{FF2B5EF4-FFF2-40B4-BE49-F238E27FC236}">
                <a16:creationId xmlns:a16="http://schemas.microsoft.com/office/drawing/2014/main" id="{60A304F4-9C62-5EDB-28D4-1B34C5FFD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341452" y="252870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yrmica">
            <a:extLst>
              <a:ext uri="{FF2B5EF4-FFF2-40B4-BE49-F238E27FC236}">
                <a16:creationId xmlns:a16="http://schemas.microsoft.com/office/drawing/2014/main" id="{D39495EB-2225-5437-BF16-B9A288AA9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662740" flipH="1">
            <a:off x="9452974" y="2327536"/>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yrmica">
            <a:extLst>
              <a:ext uri="{FF2B5EF4-FFF2-40B4-BE49-F238E27FC236}">
                <a16:creationId xmlns:a16="http://schemas.microsoft.com/office/drawing/2014/main" id="{EA3D754D-567C-C8C5-039D-792F17DC7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9767208" y="254456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rmica">
            <a:extLst>
              <a:ext uri="{FF2B5EF4-FFF2-40B4-BE49-F238E27FC236}">
                <a16:creationId xmlns:a16="http://schemas.microsoft.com/office/drawing/2014/main" id="{74359E65-0934-8FB5-E19F-8A36E3F53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42408" flipH="1">
            <a:off x="8778225" y="2758542"/>
            <a:ext cx="107255" cy="1959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9D608DB9-2BE0-904A-036E-BFAF7A2A250E}"/>
              </a:ext>
            </a:extLst>
          </p:cNvPr>
          <p:cNvSpPr txBox="1"/>
          <p:nvPr/>
        </p:nvSpPr>
        <p:spPr>
          <a:xfrm>
            <a:off x="9402321" y="1501472"/>
            <a:ext cx="2222935" cy="369332"/>
          </a:xfrm>
          <a:prstGeom prst="rect">
            <a:avLst/>
          </a:prstGeom>
          <a:noFill/>
        </p:spPr>
        <p:txBody>
          <a:bodyPr wrap="square">
            <a:spAutoFit/>
          </a:bodyPr>
          <a:lstStyle/>
          <a:p>
            <a:pPr marL="0" indent="0">
              <a:buNone/>
            </a:pPr>
            <a:r>
              <a:rPr lang="en-US" dirty="0">
                <a:latin typeface="Helvetica Neue" panose="02000803000000090004" pitchFamily="2" charset="0"/>
              </a:rPr>
              <a:t>Macroscopic level</a:t>
            </a:r>
            <a:endParaRPr lang="en-GB" dirty="0">
              <a:latin typeface="Helvetica Neue" panose="02000803000000090004" pitchFamily="2" charset="0"/>
            </a:endParaRPr>
          </a:p>
        </p:txBody>
      </p:sp>
      <p:pic>
        <p:nvPicPr>
          <p:cNvPr id="58" name="Picture 2" descr="Myrmica">
            <a:extLst>
              <a:ext uri="{FF2B5EF4-FFF2-40B4-BE49-F238E27FC236}">
                <a16:creationId xmlns:a16="http://schemas.microsoft.com/office/drawing/2014/main" id="{F6C631AC-D646-55EE-2B9A-193EC849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548649" flipV="1">
            <a:off x="10077262" y="260921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yrmica">
            <a:extLst>
              <a:ext uri="{FF2B5EF4-FFF2-40B4-BE49-F238E27FC236}">
                <a16:creationId xmlns:a16="http://schemas.microsoft.com/office/drawing/2014/main" id="{D31A3865-9B17-34E4-E3E5-D5B87289B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470858" flipV="1">
            <a:off x="9021619" y="2721784"/>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yrmica">
            <a:extLst>
              <a:ext uri="{FF2B5EF4-FFF2-40B4-BE49-F238E27FC236}">
                <a16:creationId xmlns:a16="http://schemas.microsoft.com/office/drawing/2014/main" id="{4E517BEA-2BA6-6D25-FA3D-77474926F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V="1">
            <a:off x="10393274" y="262092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yrmica">
            <a:extLst>
              <a:ext uri="{FF2B5EF4-FFF2-40B4-BE49-F238E27FC236}">
                <a16:creationId xmlns:a16="http://schemas.microsoft.com/office/drawing/2014/main" id="{C751BA28-4AFC-1D86-AACB-235F578A0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760632" flipV="1">
            <a:off x="10616886" y="2898715"/>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yrmica">
            <a:extLst>
              <a:ext uri="{FF2B5EF4-FFF2-40B4-BE49-F238E27FC236}">
                <a16:creationId xmlns:a16="http://schemas.microsoft.com/office/drawing/2014/main" id="{73D781A2-8926-00DD-AF8C-056829B6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108772" flipV="1">
            <a:off x="10306162" y="2842687"/>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yrmica">
            <a:extLst>
              <a:ext uri="{FF2B5EF4-FFF2-40B4-BE49-F238E27FC236}">
                <a16:creationId xmlns:a16="http://schemas.microsoft.com/office/drawing/2014/main" id="{32D6075F-264E-6312-B617-B12E12062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V="1">
            <a:off x="11138337" y="299353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Myrmica">
            <a:extLst>
              <a:ext uri="{FF2B5EF4-FFF2-40B4-BE49-F238E27FC236}">
                <a16:creationId xmlns:a16="http://schemas.microsoft.com/office/drawing/2014/main" id="{1F3270A1-C14C-B0EA-AA06-31C86EE3C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604989" flipV="1">
            <a:off x="10911904" y="287132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yrmica">
            <a:extLst>
              <a:ext uri="{FF2B5EF4-FFF2-40B4-BE49-F238E27FC236}">
                <a16:creationId xmlns:a16="http://schemas.microsoft.com/office/drawing/2014/main" id="{E03E87B5-D161-AE8D-2FCD-8ED014447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28284" y="2779410"/>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Myrmica">
            <a:extLst>
              <a:ext uri="{FF2B5EF4-FFF2-40B4-BE49-F238E27FC236}">
                <a16:creationId xmlns:a16="http://schemas.microsoft.com/office/drawing/2014/main" id="{23FC87A5-7CB4-F27C-8D3A-18DD86E0E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347942" y="254414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Myrmica">
            <a:extLst>
              <a:ext uri="{FF2B5EF4-FFF2-40B4-BE49-F238E27FC236}">
                <a16:creationId xmlns:a16="http://schemas.microsoft.com/office/drawing/2014/main" id="{2EE81EDE-CBDC-BE52-33D6-33D5B674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620418" y="2554483"/>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Myrmica">
            <a:extLst>
              <a:ext uri="{FF2B5EF4-FFF2-40B4-BE49-F238E27FC236}">
                <a16:creationId xmlns:a16="http://schemas.microsoft.com/office/drawing/2014/main" id="{D4D755A1-D1AA-EC5E-7F61-89ACD856E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580823" flipV="1">
            <a:off x="11817727" y="2342131"/>
            <a:ext cx="107255" cy="19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81CB40D1-2040-F761-57BB-D6991F38B078}"/>
                  </a:ext>
                </a:extLst>
              </p:cNvPr>
              <p:cNvSpPr txBox="1"/>
              <p:nvPr/>
            </p:nvSpPr>
            <p:spPr>
              <a:xfrm>
                <a:off x="6941085" y="3328800"/>
                <a:ext cx="40449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3600" b="1" i="1" smtClean="0">
                              <a:latin typeface="Cambria Math" panose="02040503050406030204" pitchFamily="18" charset="0"/>
                            </a:rPr>
                          </m:ctrlPr>
                        </m:accPr>
                        <m:e>
                          <m:r>
                            <a:rPr lang="en-US" sz="3600" b="1" i="1" smtClean="0">
                              <a:latin typeface="Cambria Math" panose="02040503050406030204" pitchFamily="18" charset="0"/>
                            </a:rPr>
                            <m:t>𝒙</m:t>
                          </m:r>
                        </m:e>
                      </m:acc>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𝒙</m:t>
                          </m:r>
                          <m:r>
                            <a:rPr lang="en-US" sz="3600" b="0" i="1" smtClean="0">
                              <a:latin typeface="Cambria Math" panose="02040503050406030204" pitchFamily="18" charset="0"/>
                            </a:rPr>
                            <m:t>, </m:t>
                          </m:r>
                          <m:r>
                            <a:rPr lang="en-US" sz="3600" b="1" i="1" smtClean="0">
                              <a:latin typeface="Cambria Math" panose="02040503050406030204" pitchFamily="18" charset="0"/>
                            </a:rPr>
                            <m:t>𝒑</m:t>
                          </m:r>
                        </m:e>
                      </m:d>
                    </m:oMath>
                  </m:oMathPara>
                </a14:m>
                <a:endParaRPr lang="en-GB" sz="3600" dirty="0"/>
              </a:p>
            </p:txBody>
          </p:sp>
        </mc:Choice>
        <mc:Fallback xmlns="">
          <p:sp>
            <p:nvSpPr>
              <p:cNvPr id="1033" name="TextBox 1032">
                <a:extLst>
                  <a:ext uri="{FF2B5EF4-FFF2-40B4-BE49-F238E27FC236}">
                    <a16:creationId xmlns:a16="http://schemas.microsoft.com/office/drawing/2014/main" id="{81CB40D1-2040-F761-57BB-D6991F38B078}"/>
                  </a:ext>
                </a:extLst>
              </p:cNvPr>
              <p:cNvSpPr txBox="1">
                <a:spLocks noRot="1" noChangeAspect="1" noMove="1" noResize="1" noEditPoints="1" noAdjustHandles="1" noChangeArrowheads="1" noChangeShapeType="1" noTextEdit="1"/>
              </p:cNvSpPr>
              <p:nvPr/>
            </p:nvSpPr>
            <p:spPr>
              <a:xfrm>
                <a:off x="6941085" y="3328800"/>
                <a:ext cx="4044950" cy="646331"/>
              </a:xfrm>
              <a:prstGeom prst="rect">
                <a:avLst/>
              </a:prstGeom>
              <a:blipFill>
                <a:blip r:embed="rId4"/>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D66575BE-6E31-96C8-C634-16F7A3B83292}"/>
              </a:ext>
            </a:extLst>
          </p:cNvPr>
          <p:cNvSpPr txBox="1"/>
          <p:nvPr/>
        </p:nvSpPr>
        <p:spPr>
          <a:xfrm>
            <a:off x="1130273" y="5683508"/>
            <a:ext cx="3700449" cy="646331"/>
          </a:xfrm>
          <a:prstGeom prst="rect">
            <a:avLst/>
          </a:prstGeom>
          <a:noFill/>
        </p:spPr>
        <p:txBody>
          <a:bodyPr wrap="square">
            <a:spAutoFit/>
          </a:bodyPr>
          <a:lstStyle/>
          <a:p>
            <a:pPr marL="0" indent="0">
              <a:buNone/>
            </a:pPr>
            <a:r>
              <a:rPr lang="en-US" dirty="0">
                <a:solidFill>
                  <a:schemeClr val="tx2">
                    <a:lumMod val="50000"/>
                    <a:lumOff val="50000"/>
                  </a:schemeClr>
                </a:solidFill>
                <a:latin typeface="Helvetica Neue" panose="02000803000000090004" pitchFamily="2" charset="0"/>
              </a:rPr>
              <a:t>Dynamical system are used to describe the macroscopic level</a:t>
            </a:r>
            <a:endParaRPr lang="en-GB" dirty="0">
              <a:solidFill>
                <a:schemeClr val="tx2">
                  <a:lumMod val="50000"/>
                  <a:lumOff val="50000"/>
                </a:schemeClr>
              </a:solidFill>
              <a:latin typeface="Helvetica Neue" panose="02000803000000090004" pitchFamily="2" charset="0"/>
            </a:endParaRPr>
          </a:p>
        </p:txBody>
      </p:sp>
      <p:sp>
        <p:nvSpPr>
          <p:cNvPr id="5" name="Rectangle 4">
            <a:extLst>
              <a:ext uri="{FF2B5EF4-FFF2-40B4-BE49-F238E27FC236}">
                <a16:creationId xmlns:a16="http://schemas.microsoft.com/office/drawing/2014/main" id="{E9A63FE7-664E-25AE-7337-B2E24AE882DF}"/>
              </a:ext>
            </a:extLst>
          </p:cNvPr>
          <p:cNvSpPr/>
          <p:nvPr/>
        </p:nvSpPr>
        <p:spPr>
          <a:xfrm>
            <a:off x="8606118" y="1425388"/>
            <a:ext cx="3476064" cy="1903412"/>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Curved 7">
            <a:extLst>
              <a:ext uri="{FF2B5EF4-FFF2-40B4-BE49-F238E27FC236}">
                <a16:creationId xmlns:a16="http://schemas.microsoft.com/office/drawing/2014/main" id="{13BB8861-DBE7-42CD-16F3-8FCE91AC765B}"/>
              </a:ext>
            </a:extLst>
          </p:cNvPr>
          <p:cNvCxnSpPr>
            <a:cxnSpLocks/>
          </p:cNvCxnSpPr>
          <p:nvPr/>
        </p:nvCxnSpPr>
        <p:spPr>
          <a:xfrm rot="10800000" flipV="1">
            <a:off x="10145807" y="3328801"/>
            <a:ext cx="1144127" cy="335526"/>
          </a:xfrm>
          <a:prstGeom prst="curvedConnector3">
            <a:avLst>
              <a:gd name="adj1" fmla="val -36973"/>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3BA37E-0CF1-FD66-1CBD-D0A07B1E755C}"/>
                  </a:ext>
                </a:extLst>
              </p:cNvPr>
              <p:cNvSpPr txBox="1"/>
              <p:nvPr/>
            </p:nvSpPr>
            <p:spPr>
              <a:xfrm>
                <a:off x="6620065" y="4170725"/>
                <a:ext cx="2819400" cy="646331"/>
              </a:xfrm>
              <a:prstGeom prst="rect">
                <a:avLst/>
              </a:prstGeom>
              <a:noFill/>
            </p:spPr>
            <p:txBody>
              <a:bodyPr wrap="square">
                <a:spAutoFit/>
              </a:bodyPr>
              <a:lstStyle/>
              <a:p>
                <a:r>
                  <a:rPr lang="en-US" dirty="0">
                    <a:latin typeface="Helvetica Neue" panose="02000803000000090004" pitchFamily="2" charset="0"/>
                  </a:rPr>
                  <a:t>State variables</a:t>
                </a:r>
                <a:r>
                  <a:rPr lang="en-US" b="1" dirty="0"/>
                  <a:t> </a:t>
                </a:r>
                <a14:m>
                  <m:oMath xmlns:m="http://schemas.openxmlformats.org/officeDocument/2006/math">
                    <m:r>
                      <a:rPr lang="en-US" b="1" i="1" smtClean="0">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𝑛</m:t>
                        </m:r>
                      </m:sup>
                    </m:sSup>
                  </m:oMath>
                </a14:m>
                <a:endParaRPr lang="en-GB" dirty="0">
                  <a:latin typeface="Helvetica Neue" panose="02000803000000090004" pitchFamily="2" charset="0"/>
                </a:endParaRPr>
              </a:p>
              <a:p>
                <a:r>
                  <a:rPr lang="en-GB" i="1" dirty="0">
                    <a:latin typeface="Helvetica Neue" panose="02000803000000090004" pitchFamily="2" charset="0"/>
                  </a:rPr>
                  <a:t>Can change</a:t>
                </a:r>
              </a:p>
            </p:txBody>
          </p:sp>
        </mc:Choice>
        <mc:Fallback xmlns="">
          <p:sp>
            <p:nvSpPr>
              <p:cNvPr id="2" name="TextBox 1">
                <a:extLst>
                  <a:ext uri="{FF2B5EF4-FFF2-40B4-BE49-F238E27FC236}">
                    <a16:creationId xmlns:a16="http://schemas.microsoft.com/office/drawing/2014/main" id="{153BA37E-0CF1-FD66-1CBD-D0A07B1E755C}"/>
                  </a:ext>
                </a:extLst>
              </p:cNvPr>
              <p:cNvSpPr txBox="1">
                <a:spLocks noRot="1" noChangeAspect="1" noMove="1" noResize="1" noEditPoints="1" noAdjustHandles="1" noChangeArrowheads="1" noChangeShapeType="1" noTextEdit="1"/>
              </p:cNvSpPr>
              <p:nvPr/>
            </p:nvSpPr>
            <p:spPr>
              <a:xfrm>
                <a:off x="6620065" y="4170725"/>
                <a:ext cx="2819400" cy="646331"/>
              </a:xfrm>
              <a:prstGeom prst="rect">
                <a:avLst/>
              </a:prstGeom>
              <a:blipFill>
                <a:blip r:embed="rId5"/>
                <a:stretch>
                  <a:fillRect l="-1948" t="-6604"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F24DC0-61E2-7BEB-9B36-F57AB670715B}"/>
                  </a:ext>
                </a:extLst>
              </p:cNvPr>
              <p:cNvSpPr txBox="1"/>
              <p:nvPr/>
            </p:nvSpPr>
            <p:spPr>
              <a:xfrm>
                <a:off x="9339473" y="4170725"/>
                <a:ext cx="2222935" cy="651269"/>
              </a:xfrm>
              <a:prstGeom prst="rect">
                <a:avLst/>
              </a:prstGeom>
              <a:noFill/>
            </p:spPr>
            <p:txBody>
              <a:bodyPr wrap="square">
                <a:spAutoFit/>
              </a:bodyPr>
              <a:lstStyle/>
              <a:p>
                <a:r>
                  <a:rPr lang="en-US" dirty="0">
                    <a:latin typeface="Helvetica Neue" panose="02000803000000090004" pitchFamily="2" charset="0"/>
                  </a:rPr>
                  <a:t>Parameters </a:t>
                </a:r>
                <a14:m>
                  <m:oMath xmlns:m="http://schemas.openxmlformats.org/officeDocument/2006/math">
                    <m:r>
                      <a:rPr lang="en-US" b="1" i="1" smtClean="0">
                        <a:latin typeface="Cambria Math" panose="02040503050406030204" pitchFamily="18" charset="0"/>
                      </a:rPr>
                      <m:t>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𝑘</m:t>
                        </m:r>
                      </m:sup>
                    </m:sSup>
                  </m:oMath>
                </a14:m>
                <a:endParaRPr lang="en-GB" dirty="0">
                  <a:latin typeface="Helvetica Neue" panose="02000803000000090004" pitchFamily="2" charset="0"/>
                </a:endParaRPr>
              </a:p>
              <a:p>
                <a:r>
                  <a:rPr lang="en-GB" i="1" dirty="0">
                    <a:latin typeface="Helvetica Neue" panose="02000803000000090004" pitchFamily="2" charset="0"/>
                  </a:rPr>
                  <a:t>Don’t change </a:t>
                </a:r>
              </a:p>
            </p:txBody>
          </p:sp>
        </mc:Choice>
        <mc:Fallback xmlns="">
          <p:sp>
            <p:nvSpPr>
              <p:cNvPr id="3" name="TextBox 2">
                <a:extLst>
                  <a:ext uri="{FF2B5EF4-FFF2-40B4-BE49-F238E27FC236}">
                    <a16:creationId xmlns:a16="http://schemas.microsoft.com/office/drawing/2014/main" id="{A6F24DC0-61E2-7BEB-9B36-F57AB670715B}"/>
                  </a:ext>
                </a:extLst>
              </p:cNvPr>
              <p:cNvSpPr txBox="1">
                <a:spLocks noRot="1" noChangeAspect="1" noMove="1" noResize="1" noEditPoints="1" noAdjustHandles="1" noChangeArrowheads="1" noChangeShapeType="1" noTextEdit="1"/>
              </p:cNvSpPr>
              <p:nvPr/>
            </p:nvSpPr>
            <p:spPr>
              <a:xfrm>
                <a:off x="9339473" y="4170725"/>
                <a:ext cx="2222935" cy="651269"/>
              </a:xfrm>
              <a:prstGeom prst="rect">
                <a:avLst/>
              </a:prstGeom>
              <a:blipFill>
                <a:blip r:embed="rId6"/>
                <a:stretch>
                  <a:fillRect l="-2192" t="-4673" b="-14019"/>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63F3640E-ABBE-C663-84A6-75C27394D525}"/>
              </a:ext>
            </a:extLst>
          </p:cNvPr>
          <p:cNvCxnSpPr>
            <a:cxnSpLocks/>
          </p:cNvCxnSpPr>
          <p:nvPr/>
        </p:nvCxnSpPr>
        <p:spPr>
          <a:xfrm flipV="1">
            <a:off x="9588728" y="2416387"/>
            <a:ext cx="136524" cy="368747"/>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6974911-5A8D-01E8-1852-3DB6E41E9A59}"/>
              </a:ext>
            </a:extLst>
          </p:cNvPr>
          <p:cNvCxnSpPr>
            <a:cxnSpLocks/>
          </p:cNvCxnSpPr>
          <p:nvPr/>
        </p:nvCxnSpPr>
        <p:spPr>
          <a:xfrm flipV="1">
            <a:off x="8825906" y="2230093"/>
            <a:ext cx="3167501" cy="1749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 name="Picture 4" descr="Question Mark and upside down question mark">
            <a:extLst>
              <a:ext uri="{FF2B5EF4-FFF2-40B4-BE49-F238E27FC236}">
                <a16:creationId xmlns:a16="http://schemas.microsoft.com/office/drawing/2014/main" id="{0E6D0004-5F72-67EB-7603-92AC0B5DE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289" y="2309870"/>
            <a:ext cx="404422" cy="227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do Ants Communicate? - Bug House Pest Control">
            <a:extLst>
              <a:ext uri="{FF2B5EF4-FFF2-40B4-BE49-F238E27FC236}">
                <a16:creationId xmlns:a16="http://schemas.microsoft.com/office/drawing/2014/main" id="{414B02EC-41C5-82FD-0149-B918D4F22D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AC99A14-B2F5-3683-A216-70C214B038DB}"/>
              </a:ext>
            </a:extLst>
          </p:cNvPr>
          <p:cNvSpPr txBox="1"/>
          <p:nvPr/>
        </p:nvSpPr>
        <p:spPr>
          <a:xfrm>
            <a:off x="1372155" y="1730763"/>
            <a:ext cx="3406924" cy="646331"/>
          </a:xfrm>
          <a:prstGeom prst="rect">
            <a:avLst/>
          </a:prstGeom>
          <a:noFill/>
        </p:spPr>
        <p:txBody>
          <a:bodyPr wrap="square">
            <a:spAutoFit/>
          </a:bodyPr>
          <a:lstStyle/>
          <a:p>
            <a:pPr marL="0" indent="0" algn="ctr">
              <a:buNone/>
            </a:pPr>
            <a:r>
              <a:rPr lang="en-US" dirty="0">
                <a:solidFill>
                  <a:schemeClr val="tx2">
                    <a:lumMod val="50000"/>
                    <a:lumOff val="50000"/>
                  </a:schemeClr>
                </a:solidFill>
                <a:latin typeface="Helvetica Neue" panose="02000803000000090004" pitchFamily="2" charset="0"/>
              </a:rPr>
              <a:t>Dynamical system describe the macroscopic level</a:t>
            </a:r>
            <a:endParaRPr lang="en-GB" dirty="0">
              <a:solidFill>
                <a:schemeClr val="tx2">
                  <a:lumMod val="50000"/>
                  <a:lumOff val="50000"/>
                </a:schemeClr>
              </a:solidFill>
              <a:latin typeface="Helvetica Neue" panose="02000803000000090004" pitchFamily="2" charset="0"/>
            </a:endParaRPr>
          </a:p>
        </p:txBody>
      </p:sp>
    </p:spTree>
    <p:extLst>
      <p:ext uri="{BB962C8B-B14F-4D97-AF65-F5344CB8AC3E}">
        <p14:creationId xmlns:p14="http://schemas.microsoft.com/office/powerpoint/2010/main" val="1814588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8D86-B0EF-CCFF-ECF2-370D99424E8B}"/>
            </a:ext>
          </a:extLst>
        </p:cNvPr>
        <p:cNvGrpSpPr/>
        <p:nvPr/>
      </p:nvGrpSpPr>
      <p:grpSpPr>
        <a:xfrm>
          <a:off x="0" y="0"/>
          <a:ext cx="0" cy="0"/>
          <a:chOff x="0" y="0"/>
          <a:chExt cx="0" cy="0"/>
        </a:xfrm>
      </p:grpSpPr>
      <p:pic>
        <p:nvPicPr>
          <p:cNvPr id="12" name="Picture 8" descr="How do Ants Communicate? - Bug House Pest Control">
            <a:extLst>
              <a:ext uri="{FF2B5EF4-FFF2-40B4-BE49-F238E27FC236}">
                <a16:creationId xmlns:a16="http://schemas.microsoft.com/office/drawing/2014/main" id="{6D9AAC7A-06F3-31FD-ECF6-C1A305720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6292E6E-ECED-1E5A-80E0-955D968A1394}"/>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48" name="Picture 2" descr="Myrmica">
            <a:extLst>
              <a:ext uri="{FF2B5EF4-FFF2-40B4-BE49-F238E27FC236}">
                <a16:creationId xmlns:a16="http://schemas.microsoft.com/office/drawing/2014/main" id="{84CF3C9D-F015-EDEE-55DA-85A2625A2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D96E32D2-2521-CEF4-F80C-CAFCA5483A0F}"/>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B796F726-2657-B719-CC65-B36BF6AFB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D717665B-1236-B384-A6C8-66BF19D8202B}"/>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pic>
        <p:nvPicPr>
          <p:cNvPr id="52" name="Picture 2" descr="Myrmica">
            <a:extLst>
              <a:ext uri="{FF2B5EF4-FFF2-40B4-BE49-F238E27FC236}">
                <a16:creationId xmlns:a16="http://schemas.microsoft.com/office/drawing/2014/main" id="{7D284329-E247-156B-DBE7-39ED1C1E1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38220" flipH="1">
            <a:off x="8977409" y="2431493"/>
            <a:ext cx="107255" cy="19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yrmica">
            <a:extLst>
              <a:ext uri="{FF2B5EF4-FFF2-40B4-BE49-F238E27FC236}">
                <a16:creationId xmlns:a16="http://schemas.microsoft.com/office/drawing/2014/main" id="{F3E88142-AB07-C5DA-5433-8F3E113B9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108772" flipV="1">
            <a:off x="9341452" y="252870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yrmica">
            <a:extLst>
              <a:ext uri="{FF2B5EF4-FFF2-40B4-BE49-F238E27FC236}">
                <a16:creationId xmlns:a16="http://schemas.microsoft.com/office/drawing/2014/main" id="{4D00C53C-C75C-68CB-611C-0454FBF61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662740" flipH="1">
            <a:off x="9452974" y="2327536"/>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yrmica">
            <a:extLst>
              <a:ext uri="{FF2B5EF4-FFF2-40B4-BE49-F238E27FC236}">
                <a16:creationId xmlns:a16="http://schemas.microsoft.com/office/drawing/2014/main" id="{6B4F51D2-4346-1FAC-E03F-46AC5C196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108772" flipV="1">
            <a:off x="9767208" y="254456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rmica">
            <a:extLst>
              <a:ext uri="{FF2B5EF4-FFF2-40B4-BE49-F238E27FC236}">
                <a16:creationId xmlns:a16="http://schemas.microsoft.com/office/drawing/2014/main" id="{53E96D8C-9562-AB7C-EA95-62F6B79BD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42408" flipH="1">
            <a:off x="8778225" y="2758542"/>
            <a:ext cx="107255" cy="1959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DC53678-0809-D75C-8EDD-0CED0C240B74}"/>
              </a:ext>
            </a:extLst>
          </p:cNvPr>
          <p:cNvSpPr txBox="1"/>
          <p:nvPr/>
        </p:nvSpPr>
        <p:spPr>
          <a:xfrm>
            <a:off x="9402321" y="1501472"/>
            <a:ext cx="2222935" cy="369332"/>
          </a:xfrm>
          <a:prstGeom prst="rect">
            <a:avLst/>
          </a:prstGeom>
          <a:noFill/>
        </p:spPr>
        <p:txBody>
          <a:bodyPr wrap="square">
            <a:spAutoFit/>
          </a:bodyPr>
          <a:lstStyle/>
          <a:p>
            <a:pPr marL="0" indent="0">
              <a:buNone/>
            </a:pPr>
            <a:r>
              <a:rPr lang="en-US" dirty="0">
                <a:latin typeface="Helvetica Neue" panose="02000803000000090004" pitchFamily="2" charset="0"/>
              </a:rPr>
              <a:t>Macroscopic level</a:t>
            </a:r>
            <a:endParaRPr lang="en-GB" dirty="0">
              <a:latin typeface="Helvetica Neue" panose="02000803000000090004" pitchFamily="2" charset="0"/>
            </a:endParaRPr>
          </a:p>
        </p:txBody>
      </p:sp>
      <p:pic>
        <p:nvPicPr>
          <p:cNvPr id="58" name="Picture 2" descr="Myrmica">
            <a:extLst>
              <a:ext uri="{FF2B5EF4-FFF2-40B4-BE49-F238E27FC236}">
                <a16:creationId xmlns:a16="http://schemas.microsoft.com/office/drawing/2014/main" id="{AB6C23B8-475C-9167-3BA6-620FBED2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548649" flipV="1">
            <a:off x="10077262" y="260921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yrmica">
            <a:extLst>
              <a:ext uri="{FF2B5EF4-FFF2-40B4-BE49-F238E27FC236}">
                <a16:creationId xmlns:a16="http://schemas.microsoft.com/office/drawing/2014/main" id="{EE132C36-219C-DB58-3A8F-D2FDD6F06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470858" flipV="1">
            <a:off x="9021619" y="2721784"/>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yrmica">
            <a:extLst>
              <a:ext uri="{FF2B5EF4-FFF2-40B4-BE49-F238E27FC236}">
                <a16:creationId xmlns:a16="http://schemas.microsoft.com/office/drawing/2014/main" id="{941C2D2E-293B-351C-A098-471B01E20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V="1">
            <a:off x="10393274" y="262092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yrmica">
            <a:extLst>
              <a:ext uri="{FF2B5EF4-FFF2-40B4-BE49-F238E27FC236}">
                <a16:creationId xmlns:a16="http://schemas.microsoft.com/office/drawing/2014/main" id="{A448C096-1DF8-6331-A98B-1481E255C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760632" flipV="1">
            <a:off x="10616886" y="2898715"/>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yrmica">
            <a:extLst>
              <a:ext uri="{FF2B5EF4-FFF2-40B4-BE49-F238E27FC236}">
                <a16:creationId xmlns:a16="http://schemas.microsoft.com/office/drawing/2014/main" id="{31A3E3F6-B755-28CF-10EF-73FEC9B2C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108772" flipV="1">
            <a:off x="10306162" y="2842687"/>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yrmica">
            <a:extLst>
              <a:ext uri="{FF2B5EF4-FFF2-40B4-BE49-F238E27FC236}">
                <a16:creationId xmlns:a16="http://schemas.microsoft.com/office/drawing/2014/main" id="{4E3CA2C9-5BB4-593C-30EB-4F42AFA22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flipV="1">
            <a:off x="11138337" y="299353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Myrmica">
            <a:extLst>
              <a:ext uri="{FF2B5EF4-FFF2-40B4-BE49-F238E27FC236}">
                <a16:creationId xmlns:a16="http://schemas.microsoft.com/office/drawing/2014/main" id="{3133769D-9C54-69B4-DE0A-109CCEF53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604989" flipV="1">
            <a:off x="10911904" y="287132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yrmica">
            <a:extLst>
              <a:ext uri="{FF2B5EF4-FFF2-40B4-BE49-F238E27FC236}">
                <a16:creationId xmlns:a16="http://schemas.microsoft.com/office/drawing/2014/main" id="{0F401B6F-E841-40AF-5A15-3B0B9687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328284" y="2779410"/>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Myrmica">
            <a:extLst>
              <a:ext uri="{FF2B5EF4-FFF2-40B4-BE49-F238E27FC236}">
                <a16:creationId xmlns:a16="http://schemas.microsoft.com/office/drawing/2014/main" id="{800A0C03-4B79-8B8E-ED48-53754B37D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347942" y="254414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Myrmica">
            <a:extLst>
              <a:ext uri="{FF2B5EF4-FFF2-40B4-BE49-F238E27FC236}">
                <a16:creationId xmlns:a16="http://schemas.microsoft.com/office/drawing/2014/main" id="{4F64CC4E-C5D6-439C-6194-AD1B2DF35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620418" y="2554483"/>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Myrmica">
            <a:extLst>
              <a:ext uri="{FF2B5EF4-FFF2-40B4-BE49-F238E27FC236}">
                <a16:creationId xmlns:a16="http://schemas.microsoft.com/office/drawing/2014/main" id="{8AAD2CD8-9D0F-B667-CB89-F8BCDDCDB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817727" y="2342131"/>
            <a:ext cx="107255" cy="19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FA2E9687-1195-E3BD-F0B1-7F3062004BBB}"/>
                  </a:ext>
                </a:extLst>
              </p:cNvPr>
              <p:cNvSpPr txBox="1"/>
              <p:nvPr/>
            </p:nvSpPr>
            <p:spPr>
              <a:xfrm>
                <a:off x="6941085" y="3328800"/>
                <a:ext cx="40449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3600" b="1" i="1" smtClean="0">
                              <a:latin typeface="Cambria Math" panose="02040503050406030204" pitchFamily="18" charset="0"/>
                            </a:rPr>
                          </m:ctrlPr>
                        </m:accPr>
                        <m:e>
                          <m:r>
                            <a:rPr lang="en-US" sz="3600" b="1" i="1" smtClean="0">
                              <a:latin typeface="Cambria Math" panose="02040503050406030204" pitchFamily="18" charset="0"/>
                            </a:rPr>
                            <m:t>𝒙</m:t>
                          </m:r>
                        </m:e>
                      </m:acc>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𝒙</m:t>
                          </m:r>
                          <m:r>
                            <a:rPr lang="en-US" sz="3600" b="0" i="1" smtClean="0">
                              <a:latin typeface="Cambria Math" panose="02040503050406030204" pitchFamily="18" charset="0"/>
                            </a:rPr>
                            <m:t>, </m:t>
                          </m:r>
                          <m:r>
                            <a:rPr lang="en-US" sz="3600" b="1" i="1" smtClean="0">
                              <a:latin typeface="Cambria Math" panose="02040503050406030204" pitchFamily="18" charset="0"/>
                            </a:rPr>
                            <m:t>𝒑</m:t>
                          </m:r>
                        </m:e>
                      </m:d>
                    </m:oMath>
                  </m:oMathPara>
                </a14:m>
                <a:endParaRPr lang="en-GB" sz="3600" dirty="0"/>
              </a:p>
            </p:txBody>
          </p:sp>
        </mc:Choice>
        <mc:Fallback xmlns="">
          <p:sp>
            <p:nvSpPr>
              <p:cNvPr id="1033" name="TextBox 1032">
                <a:extLst>
                  <a:ext uri="{FF2B5EF4-FFF2-40B4-BE49-F238E27FC236}">
                    <a16:creationId xmlns:a16="http://schemas.microsoft.com/office/drawing/2014/main" id="{FA2E9687-1195-E3BD-F0B1-7F3062004BBB}"/>
                  </a:ext>
                </a:extLst>
              </p:cNvPr>
              <p:cNvSpPr txBox="1">
                <a:spLocks noRot="1" noChangeAspect="1" noMove="1" noResize="1" noEditPoints="1" noAdjustHandles="1" noChangeArrowheads="1" noChangeShapeType="1" noTextEdit="1"/>
              </p:cNvSpPr>
              <p:nvPr/>
            </p:nvSpPr>
            <p:spPr>
              <a:xfrm>
                <a:off x="6941085" y="3328800"/>
                <a:ext cx="4044950" cy="646331"/>
              </a:xfrm>
              <a:prstGeom prst="rect">
                <a:avLst/>
              </a:prstGeom>
              <a:blipFill>
                <a:blip r:embed="rId5"/>
                <a:stretch>
                  <a:fillRect/>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9FACD3FF-402D-18BA-1116-9098CE64D019}"/>
              </a:ext>
            </a:extLst>
          </p:cNvPr>
          <p:cNvSpPr txBox="1"/>
          <p:nvPr/>
        </p:nvSpPr>
        <p:spPr>
          <a:xfrm>
            <a:off x="1372155" y="1730763"/>
            <a:ext cx="3406924" cy="646331"/>
          </a:xfrm>
          <a:prstGeom prst="rect">
            <a:avLst/>
          </a:prstGeom>
          <a:noFill/>
        </p:spPr>
        <p:txBody>
          <a:bodyPr wrap="square">
            <a:spAutoFit/>
          </a:bodyPr>
          <a:lstStyle/>
          <a:p>
            <a:pPr marL="0" indent="0" algn="ctr">
              <a:buNone/>
            </a:pPr>
            <a:r>
              <a:rPr lang="en-US" dirty="0">
                <a:solidFill>
                  <a:schemeClr val="tx2">
                    <a:lumMod val="50000"/>
                    <a:lumOff val="50000"/>
                  </a:schemeClr>
                </a:solidFill>
                <a:latin typeface="Helvetica Neue" panose="02000803000000090004" pitchFamily="2" charset="0"/>
              </a:rPr>
              <a:t>Dynamical system describe the macroscopic level</a:t>
            </a:r>
            <a:endParaRPr lang="en-GB" dirty="0">
              <a:solidFill>
                <a:schemeClr val="tx2">
                  <a:lumMod val="50000"/>
                  <a:lumOff val="50000"/>
                </a:schemeClr>
              </a:solidFill>
              <a:latin typeface="Helvetica Neue" panose="02000803000000090004" pitchFamily="2" charset="0"/>
            </a:endParaRPr>
          </a:p>
        </p:txBody>
      </p:sp>
      <p:sp>
        <p:nvSpPr>
          <p:cNvPr id="5" name="Rectangle 4">
            <a:extLst>
              <a:ext uri="{FF2B5EF4-FFF2-40B4-BE49-F238E27FC236}">
                <a16:creationId xmlns:a16="http://schemas.microsoft.com/office/drawing/2014/main" id="{52DFCA62-592F-A043-5432-5CA61829C554}"/>
              </a:ext>
            </a:extLst>
          </p:cNvPr>
          <p:cNvSpPr/>
          <p:nvPr/>
        </p:nvSpPr>
        <p:spPr>
          <a:xfrm>
            <a:off x="8606118" y="1425388"/>
            <a:ext cx="3476064" cy="1903412"/>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Curved 7">
            <a:extLst>
              <a:ext uri="{FF2B5EF4-FFF2-40B4-BE49-F238E27FC236}">
                <a16:creationId xmlns:a16="http://schemas.microsoft.com/office/drawing/2014/main" id="{64170FFB-7C2A-576B-C803-58F0B0CF22E3}"/>
              </a:ext>
            </a:extLst>
          </p:cNvPr>
          <p:cNvCxnSpPr>
            <a:cxnSpLocks/>
          </p:cNvCxnSpPr>
          <p:nvPr/>
        </p:nvCxnSpPr>
        <p:spPr>
          <a:xfrm rot="10800000" flipV="1">
            <a:off x="10145807" y="3328801"/>
            <a:ext cx="1144127" cy="335526"/>
          </a:xfrm>
          <a:prstGeom prst="curvedConnector3">
            <a:avLst>
              <a:gd name="adj1" fmla="val -36973"/>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39026C8-3901-D9F1-1608-B7F6898038E4}"/>
                  </a:ext>
                </a:extLst>
              </p:cNvPr>
              <p:cNvSpPr txBox="1"/>
              <p:nvPr/>
            </p:nvSpPr>
            <p:spPr>
              <a:xfrm>
                <a:off x="6620065" y="4170725"/>
                <a:ext cx="2819400" cy="646331"/>
              </a:xfrm>
              <a:prstGeom prst="rect">
                <a:avLst/>
              </a:prstGeom>
              <a:noFill/>
            </p:spPr>
            <p:txBody>
              <a:bodyPr wrap="square">
                <a:spAutoFit/>
              </a:bodyPr>
              <a:lstStyle/>
              <a:p>
                <a:r>
                  <a:rPr lang="en-US" dirty="0">
                    <a:latin typeface="Helvetica Neue" panose="02000803000000090004" pitchFamily="2" charset="0"/>
                  </a:rPr>
                  <a:t>State variables</a:t>
                </a:r>
                <a:r>
                  <a:rPr lang="en-US" b="1" dirty="0"/>
                  <a:t> </a:t>
                </a:r>
                <a14:m>
                  <m:oMath xmlns:m="http://schemas.openxmlformats.org/officeDocument/2006/math">
                    <m:r>
                      <a:rPr lang="en-US" b="1" i="1" smtClean="0">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𝑛</m:t>
                        </m:r>
                      </m:sup>
                    </m:sSup>
                  </m:oMath>
                </a14:m>
                <a:endParaRPr lang="en-GB" dirty="0">
                  <a:latin typeface="Helvetica Neue" panose="02000803000000090004" pitchFamily="2" charset="0"/>
                </a:endParaRPr>
              </a:p>
              <a:p>
                <a:r>
                  <a:rPr lang="en-GB" i="1" dirty="0">
                    <a:latin typeface="Helvetica Neue" panose="02000803000000090004" pitchFamily="2" charset="0"/>
                  </a:rPr>
                  <a:t>Can change</a:t>
                </a:r>
              </a:p>
            </p:txBody>
          </p:sp>
        </mc:Choice>
        <mc:Fallback xmlns="">
          <p:sp>
            <p:nvSpPr>
              <p:cNvPr id="2" name="TextBox 1">
                <a:extLst>
                  <a:ext uri="{FF2B5EF4-FFF2-40B4-BE49-F238E27FC236}">
                    <a16:creationId xmlns:a16="http://schemas.microsoft.com/office/drawing/2014/main" id="{739026C8-3901-D9F1-1608-B7F6898038E4}"/>
                  </a:ext>
                </a:extLst>
              </p:cNvPr>
              <p:cNvSpPr txBox="1">
                <a:spLocks noRot="1" noChangeAspect="1" noMove="1" noResize="1" noEditPoints="1" noAdjustHandles="1" noChangeArrowheads="1" noChangeShapeType="1" noTextEdit="1"/>
              </p:cNvSpPr>
              <p:nvPr/>
            </p:nvSpPr>
            <p:spPr>
              <a:xfrm>
                <a:off x="6620065" y="4170725"/>
                <a:ext cx="2819400" cy="646331"/>
              </a:xfrm>
              <a:prstGeom prst="rect">
                <a:avLst/>
              </a:prstGeom>
              <a:blipFill>
                <a:blip r:embed="rId6"/>
                <a:stretch>
                  <a:fillRect l="-1948" t="-6604"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878068F-FCE4-9055-3BD5-8D9AC6C01967}"/>
                  </a:ext>
                </a:extLst>
              </p:cNvPr>
              <p:cNvSpPr txBox="1"/>
              <p:nvPr/>
            </p:nvSpPr>
            <p:spPr>
              <a:xfrm>
                <a:off x="9339473" y="4170725"/>
                <a:ext cx="2222935" cy="651269"/>
              </a:xfrm>
              <a:prstGeom prst="rect">
                <a:avLst/>
              </a:prstGeom>
              <a:noFill/>
            </p:spPr>
            <p:txBody>
              <a:bodyPr wrap="square">
                <a:spAutoFit/>
              </a:bodyPr>
              <a:lstStyle/>
              <a:p>
                <a:r>
                  <a:rPr lang="en-US" dirty="0">
                    <a:latin typeface="Helvetica Neue" panose="02000803000000090004" pitchFamily="2" charset="0"/>
                  </a:rPr>
                  <a:t>Parameters </a:t>
                </a:r>
                <a14:m>
                  <m:oMath xmlns:m="http://schemas.openxmlformats.org/officeDocument/2006/math">
                    <m:r>
                      <a:rPr lang="en-US" b="1" i="1" smtClean="0">
                        <a:latin typeface="Cambria Math" panose="02040503050406030204" pitchFamily="18" charset="0"/>
                      </a:rPr>
                      <m:t>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𝑘</m:t>
                        </m:r>
                      </m:sup>
                    </m:sSup>
                  </m:oMath>
                </a14:m>
                <a:endParaRPr lang="en-GB" dirty="0">
                  <a:latin typeface="Helvetica Neue" panose="02000803000000090004" pitchFamily="2" charset="0"/>
                </a:endParaRPr>
              </a:p>
              <a:p>
                <a:r>
                  <a:rPr lang="en-GB" i="1" dirty="0">
                    <a:latin typeface="Helvetica Neue" panose="02000803000000090004" pitchFamily="2" charset="0"/>
                  </a:rPr>
                  <a:t>Don’t change </a:t>
                </a:r>
              </a:p>
            </p:txBody>
          </p:sp>
        </mc:Choice>
        <mc:Fallback xmlns="">
          <p:sp>
            <p:nvSpPr>
              <p:cNvPr id="3" name="TextBox 2">
                <a:extLst>
                  <a:ext uri="{FF2B5EF4-FFF2-40B4-BE49-F238E27FC236}">
                    <a16:creationId xmlns:a16="http://schemas.microsoft.com/office/drawing/2014/main" id="{A878068F-FCE4-9055-3BD5-8D9AC6C01967}"/>
                  </a:ext>
                </a:extLst>
              </p:cNvPr>
              <p:cNvSpPr txBox="1">
                <a:spLocks noRot="1" noChangeAspect="1" noMove="1" noResize="1" noEditPoints="1" noAdjustHandles="1" noChangeArrowheads="1" noChangeShapeType="1" noTextEdit="1"/>
              </p:cNvSpPr>
              <p:nvPr/>
            </p:nvSpPr>
            <p:spPr>
              <a:xfrm>
                <a:off x="9339473" y="4170725"/>
                <a:ext cx="2222935" cy="651269"/>
              </a:xfrm>
              <a:prstGeom prst="rect">
                <a:avLst/>
              </a:prstGeom>
              <a:blipFill>
                <a:blip r:embed="rId7"/>
                <a:stretch>
                  <a:fillRect l="-2192" t="-4673" b="-14019"/>
                </a:stretch>
              </a:blipFill>
            </p:spPr>
            <p:txBody>
              <a:bodyPr/>
              <a:lstStyle/>
              <a:p>
                <a:r>
                  <a:rPr lang="en-GB">
                    <a:noFill/>
                  </a:rPr>
                  <a:t> </a:t>
                </a:r>
              </a:p>
            </p:txBody>
          </p:sp>
        </mc:Fallback>
      </mc:AlternateContent>
      <p:sp>
        <p:nvSpPr>
          <p:cNvPr id="6" name="Content Placeholder 2">
            <a:extLst>
              <a:ext uri="{FF2B5EF4-FFF2-40B4-BE49-F238E27FC236}">
                <a16:creationId xmlns:a16="http://schemas.microsoft.com/office/drawing/2014/main" id="{D0D53E98-15EA-DFCF-B8BE-A342ED5DB54A}"/>
              </a:ext>
            </a:extLst>
          </p:cNvPr>
          <p:cNvSpPr>
            <a:spLocks noGrp="1"/>
          </p:cNvSpPr>
          <p:nvPr>
            <p:ph idx="1"/>
          </p:nvPr>
        </p:nvSpPr>
        <p:spPr>
          <a:xfrm>
            <a:off x="6693591" y="5193645"/>
            <a:ext cx="5032720" cy="1450301"/>
          </a:xfrm>
        </p:spPr>
        <p:txBody>
          <a:bodyPr>
            <a:noAutofit/>
          </a:bodyPr>
          <a:lstStyle/>
          <a:p>
            <a:pPr marL="0" indent="0">
              <a:buNone/>
            </a:pPr>
            <a:r>
              <a:rPr lang="en-US" sz="1800" dirty="0">
                <a:latin typeface="Helvetica Neue" panose="02000803000000090004" pitchFamily="2" charset="0"/>
              </a:rPr>
              <a:t>Important assumptions:</a:t>
            </a:r>
          </a:p>
          <a:p>
            <a:r>
              <a:rPr lang="en-US" sz="1800" dirty="0">
                <a:latin typeface="Helvetica Neue" panose="02000803000000090004" pitchFamily="2" charset="0"/>
              </a:rPr>
              <a:t>Continuous state variables</a:t>
            </a:r>
          </a:p>
          <a:p>
            <a:r>
              <a:rPr lang="en-US" sz="1800" dirty="0">
                <a:latin typeface="Helvetica Neue" panose="02000803000000090004" pitchFamily="2" charset="0"/>
              </a:rPr>
              <a:t>Time evolution of state variables is deterministic </a:t>
            </a:r>
          </a:p>
        </p:txBody>
      </p:sp>
      <p:cxnSp>
        <p:nvCxnSpPr>
          <p:cNvPr id="9" name="Straight Arrow Connector 8">
            <a:extLst>
              <a:ext uri="{FF2B5EF4-FFF2-40B4-BE49-F238E27FC236}">
                <a16:creationId xmlns:a16="http://schemas.microsoft.com/office/drawing/2014/main" id="{AC7C5187-281C-0AA4-1D38-064029130571}"/>
              </a:ext>
            </a:extLst>
          </p:cNvPr>
          <p:cNvCxnSpPr>
            <a:cxnSpLocks/>
          </p:cNvCxnSpPr>
          <p:nvPr/>
        </p:nvCxnSpPr>
        <p:spPr>
          <a:xfrm flipV="1">
            <a:off x="9588728" y="2416387"/>
            <a:ext cx="136524" cy="368747"/>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E7F46B2-8842-C4CC-C814-6FC28D9FB3AC}"/>
              </a:ext>
            </a:extLst>
          </p:cNvPr>
          <p:cNvCxnSpPr>
            <a:cxnSpLocks/>
          </p:cNvCxnSpPr>
          <p:nvPr/>
        </p:nvCxnSpPr>
        <p:spPr>
          <a:xfrm flipV="1">
            <a:off x="8825906" y="2230093"/>
            <a:ext cx="3167501" cy="1749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1" name="Picture 4" descr="Question Mark and upside down question mark">
            <a:extLst>
              <a:ext uri="{FF2B5EF4-FFF2-40B4-BE49-F238E27FC236}">
                <a16:creationId xmlns:a16="http://schemas.microsoft.com/office/drawing/2014/main" id="{1B6F3E69-1C0D-3746-3272-68F9BAE5D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289" y="2309870"/>
            <a:ext cx="404422" cy="22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6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9771A-221C-D9C9-CC2D-2E00CFC4A5F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BD36FB6-4C8C-F6C3-9C22-AF534C67B211}"/>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pic>
        <p:nvPicPr>
          <p:cNvPr id="1032" name="Picture 8" descr="How do Ants Communicate? - Bug House Pest Control">
            <a:extLst>
              <a:ext uri="{FF2B5EF4-FFF2-40B4-BE49-F238E27FC236}">
                <a16:creationId xmlns:a16="http://schemas.microsoft.com/office/drawing/2014/main" id="{ECE88B81-B076-A5AF-535B-9A58DAF51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yrmica">
            <a:extLst>
              <a:ext uri="{FF2B5EF4-FFF2-40B4-BE49-F238E27FC236}">
                <a16:creationId xmlns:a16="http://schemas.microsoft.com/office/drawing/2014/main" id="{CC1FBFFB-5973-0F9D-7682-85006B721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78066">
            <a:off x="6967729" y="2391343"/>
            <a:ext cx="347129" cy="63415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85BAD930-6638-4268-69A9-9849484827F9}"/>
              </a:ext>
            </a:extLst>
          </p:cNvPr>
          <p:cNvCxnSpPr>
            <a:cxnSpLocks/>
            <a:stCxn id="48" idx="0"/>
          </p:cNvCxnSpPr>
          <p:nvPr/>
        </p:nvCxnSpPr>
        <p:spPr>
          <a:xfrm flipV="1">
            <a:off x="7273460" y="2017310"/>
            <a:ext cx="183167" cy="4028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4" descr="Question Mark and upside down question mark">
            <a:extLst>
              <a:ext uri="{FF2B5EF4-FFF2-40B4-BE49-F238E27FC236}">
                <a16:creationId xmlns:a16="http://schemas.microsoft.com/office/drawing/2014/main" id="{C24F7EDF-98A1-07F2-62FC-6385A7F18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591" y="2094026"/>
            <a:ext cx="579869" cy="3261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8700813B-28C7-B0BE-878C-A6454D3C14CF}"/>
              </a:ext>
            </a:extLst>
          </p:cNvPr>
          <p:cNvSpPr txBox="1"/>
          <p:nvPr/>
        </p:nvSpPr>
        <p:spPr>
          <a:xfrm>
            <a:off x="6096000" y="1501472"/>
            <a:ext cx="2222936" cy="369332"/>
          </a:xfrm>
          <a:prstGeom prst="rect">
            <a:avLst/>
          </a:prstGeom>
          <a:noFill/>
        </p:spPr>
        <p:txBody>
          <a:bodyPr wrap="square">
            <a:spAutoFit/>
          </a:bodyPr>
          <a:lstStyle/>
          <a:p>
            <a:pPr marL="0" indent="0">
              <a:buNone/>
            </a:pPr>
            <a:r>
              <a:rPr lang="en-US" dirty="0">
                <a:latin typeface="Helvetica Neue" panose="02000803000000090004" pitchFamily="2" charset="0"/>
              </a:rPr>
              <a:t>Microscopic level</a:t>
            </a:r>
            <a:endParaRPr lang="en-GB" dirty="0">
              <a:latin typeface="Helvetica Neue" panose="02000803000000090004" pitchFamily="2" charset="0"/>
            </a:endParaRPr>
          </a:p>
        </p:txBody>
      </p:sp>
      <p:pic>
        <p:nvPicPr>
          <p:cNvPr id="52" name="Picture 2" descr="Myrmica">
            <a:extLst>
              <a:ext uri="{FF2B5EF4-FFF2-40B4-BE49-F238E27FC236}">
                <a16:creationId xmlns:a16="http://schemas.microsoft.com/office/drawing/2014/main" id="{AB054027-9F1A-C3D4-5DD6-00D93A656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38220" flipH="1">
            <a:off x="8977409" y="2431493"/>
            <a:ext cx="107255" cy="1959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yrmica">
            <a:extLst>
              <a:ext uri="{FF2B5EF4-FFF2-40B4-BE49-F238E27FC236}">
                <a16:creationId xmlns:a16="http://schemas.microsoft.com/office/drawing/2014/main" id="{1F9F622A-391B-7C42-4399-2132508FC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108772" flipV="1">
            <a:off x="9341452" y="252870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yrmica">
            <a:extLst>
              <a:ext uri="{FF2B5EF4-FFF2-40B4-BE49-F238E27FC236}">
                <a16:creationId xmlns:a16="http://schemas.microsoft.com/office/drawing/2014/main" id="{E8C067B7-7DF2-E299-E8BB-3286F79A3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662740" flipH="1">
            <a:off x="9452974" y="2327536"/>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Myrmica">
            <a:extLst>
              <a:ext uri="{FF2B5EF4-FFF2-40B4-BE49-F238E27FC236}">
                <a16:creationId xmlns:a16="http://schemas.microsoft.com/office/drawing/2014/main" id="{A5AA499D-54E5-7378-3DDC-7D25321EC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108772" flipV="1">
            <a:off x="9767208" y="254456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rmica">
            <a:extLst>
              <a:ext uri="{FF2B5EF4-FFF2-40B4-BE49-F238E27FC236}">
                <a16:creationId xmlns:a16="http://schemas.microsoft.com/office/drawing/2014/main" id="{F316DB1D-E205-C3B8-B4F0-18928D2EE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42408" flipH="1">
            <a:off x="8778225" y="2758542"/>
            <a:ext cx="107255" cy="19594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29C5F0C8-1575-1E49-CF6E-D3050A28AB65}"/>
              </a:ext>
            </a:extLst>
          </p:cNvPr>
          <p:cNvSpPr txBox="1"/>
          <p:nvPr/>
        </p:nvSpPr>
        <p:spPr>
          <a:xfrm>
            <a:off x="9402321" y="1501472"/>
            <a:ext cx="2222935" cy="369332"/>
          </a:xfrm>
          <a:prstGeom prst="rect">
            <a:avLst/>
          </a:prstGeom>
          <a:noFill/>
        </p:spPr>
        <p:txBody>
          <a:bodyPr wrap="square">
            <a:spAutoFit/>
          </a:bodyPr>
          <a:lstStyle/>
          <a:p>
            <a:pPr marL="0" indent="0">
              <a:buNone/>
            </a:pPr>
            <a:r>
              <a:rPr lang="en-US" dirty="0">
                <a:solidFill>
                  <a:srgbClr val="FF0000"/>
                </a:solidFill>
                <a:latin typeface="Helvetica Neue" panose="02000803000000090004" pitchFamily="2" charset="0"/>
              </a:rPr>
              <a:t>Macroscopic level</a:t>
            </a:r>
            <a:endParaRPr lang="en-GB" dirty="0">
              <a:solidFill>
                <a:srgbClr val="FF0000"/>
              </a:solidFill>
              <a:latin typeface="Helvetica Neue" panose="02000803000000090004" pitchFamily="2" charset="0"/>
            </a:endParaRPr>
          </a:p>
        </p:txBody>
      </p:sp>
      <p:pic>
        <p:nvPicPr>
          <p:cNvPr id="58" name="Picture 2" descr="Myrmica">
            <a:extLst>
              <a:ext uri="{FF2B5EF4-FFF2-40B4-BE49-F238E27FC236}">
                <a16:creationId xmlns:a16="http://schemas.microsoft.com/office/drawing/2014/main" id="{73FBC30C-6CEB-0CFA-D399-636DA67C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548649" flipV="1">
            <a:off x="10077262" y="260921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yrmica">
            <a:extLst>
              <a:ext uri="{FF2B5EF4-FFF2-40B4-BE49-F238E27FC236}">
                <a16:creationId xmlns:a16="http://schemas.microsoft.com/office/drawing/2014/main" id="{21C34EC7-4038-BF22-0DC2-BE7D1C13F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470858" flipV="1">
            <a:off x="9021619" y="2721784"/>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yrmica">
            <a:extLst>
              <a:ext uri="{FF2B5EF4-FFF2-40B4-BE49-F238E27FC236}">
                <a16:creationId xmlns:a16="http://schemas.microsoft.com/office/drawing/2014/main" id="{28AA56FC-791B-04ED-E187-39B705F50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V="1">
            <a:off x="10393274" y="262092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yrmica">
            <a:extLst>
              <a:ext uri="{FF2B5EF4-FFF2-40B4-BE49-F238E27FC236}">
                <a16:creationId xmlns:a16="http://schemas.microsoft.com/office/drawing/2014/main" id="{E1A7AF4A-C37F-2D55-A503-6871F5049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760632" flipV="1">
            <a:off x="10616886" y="2898715"/>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yrmica">
            <a:extLst>
              <a:ext uri="{FF2B5EF4-FFF2-40B4-BE49-F238E27FC236}">
                <a16:creationId xmlns:a16="http://schemas.microsoft.com/office/drawing/2014/main" id="{2ED659CF-B0D4-D36C-33D6-4D2540B50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108772" flipV="1">
            <a:off x="10306162" y="2842687"/>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Myrmica">
            <a:extLst>
              <a:ext uri="{FF2B5EF4-FFF2-40B4-BE49-F238E27FC236}">
                <a16:creationId xmlns:a16="http://schemas.microsoft.com/office/drawing/2014/main" id="{DBDA0E6D-1833-AF47-519B-03661903B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flipV="1">
            <a:off x="11138337" y="2993531"/>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Myrmica">
            <a:extLst>
              <a:ext uri="{FF2B5EF4-FFF2-40B4-BE49-F238E27FC236}">
                <a16:creationId xmlns:a16="http://schemas.microsoft.com/office/drawing/2014/main" id="{54FF13EE-70D8-2537-3165-CBE35AF11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604989" flipV="1">
            <a:off x="10911904" y="2871328"/>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Myrmica">
            <a:extLst>
              <a:ext uri="{FF2B5EF4-FFF2-40B4-BE49-F238E27FC236}">
                <a16:creationId xmlns:a16="http://schemas.microsoft.com/office/drawing/2014/main" id="{6F6DE361-348C-DE4D-DA25-BBE61060D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328284" y="2779410"/>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Myrmica">
            <a:extLst>
              <a:ext uri="{FF2B5EF4-FFF2-40B4-BE49-F238E27FC236}">
                <a16:creationId xmlns:a16="http://schemas.microsoft.com/office/drawing/2014/main" id="{40046006-37AA-11C0-3BF5-A9B81724B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347942" y="2544149"/>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Myrmica">
            <a:extLst>
              <a:ext uri="{FF2B5EF4-FFF2-40B4-BE49-F238E27FC236}">
                <a16:creationId xmlns:a16="http://schemas.microsoft.com/office/drawing/2014/main" id="{CF4A231D-891B-EB02-C918-17B916C0C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620418" y="2554483"/>
            <a:ext cx="107255" cy="19593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Myrmica">
            <a:extLst>
              <a:ext uri="{FF2B5EF4-FFF2-40B4-BE49-F238E27FC236}">
                <a16:creationId xmlns:a16="http://schemas.microsoft.com/office/drawing/2014/main" id="{CFC17559-D72D-3529-2C31-58D3E159D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580823" flipV="1">
            <a:off x="11817727" y="2342131"/>
            <a:ext cx="107255" cy="19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ED91D1C2-3AAA-94D8-FBE8-91FBC1E3E3D6}"/>
                  </a:ext>
                </a:extLst>
              </p:cNvPr>
              <p:cNvSpPr txBox="1"/>
              <p:nvPr/>
            </p:nvSpPr>
            <p:spPr>
              <a:xfrm>
                <a:off x="6941085" y="3328800"/>
                <a:ext cx="40449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3600" b="1" i="1" smtClean="0">
                              <a:latin typeface="Cambria Math" panose="02040503050406030204" pitchFamily="18" charset="0"/>
                            </a:rPr>
                          </m:ctrlPr>
                        </m:accPr>
                        <m:e>
                          <m:r>
                            <a:rPr lang="en-US" sz="3600" b="1" i="1" smtClean="0">
                              <a:latin typeface="Cambria Math" panose="02040503050406030204" pitchFamily="18" charset="0"/>
                            </a:rPr>
                            <m:t>𝒙</m:t>
                          </m:r>
                        </m:e>
                      </m:acc>
                      <m:r>
                        <a:rPr lang="en-US" sz="3600" b="0" i="1" smtClean="0">
                          <a:latin typeface="Cambria Math" panose="02040503050406030204" pitchFamily="18" charset="0"/>
                        </a:rPr>
                        <m:t>=</m:t>
                      </m:r>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1" i="1" smtClean="0">
                              <a:latin typeface="Cambria Math" panose="02040503050406030204" pitchFamily="18" charset="0"/>
                            </a:rPr>
                            <m:t>𝒙</m:t>
                          </m:r>
                          <m:r>
                            <a:rPr lang="en-US" sz="3600" b="0" i="1" smtClean="0">
                              <a:latin typeface="Cambria Math" panose="02040503050406030204" pitchFamily="18" charset="0"/>
                            </a:rPr>
                            <m:t>, </m:t>
                          </m:r>
                          <m:r>
                            <a:rPr lang="en-US" sz="3600" b="1" i="1" smtClean="0">
                              <a:latin typeface="Cambria Math" panose="02040503050406030204" pitchFamily="18" charset="0"/>
                            </a:rPr>
                            <m:t>𝒑</m:t>
                          </m:r>
                        </m:e>
                      </m:d>
                    </m:oMath>
                  </m:oMathPara>
                </a14:m>
                <a:endParaRPr lang="en-GB" sz="3600" dirty="0"/>
              </a:p>
            </p:txBody>
          </p:sp>
        </mc:Choice>
        <mc:Fallback xmlns="">
          <p:sp>
            <p:nvSpPr>
              <p:cNvPr id="1033" name="TextBox 1032">
                <a:extLst>
                  <a:ext uri="{FF2B5EF4-FFF2-40B4-BE49-F238E27FC236}">
                    <a16:creationId xmlns:a16="http://schemas.microsoft.com/office/drawing/2014/main" id="{ED91D1C2-3AAA-94D8-FBE8-91FBC1E3E3D6}"/>
                  </a:ext>
                </a:extLst>
              </p:cNvPr>
              <p:cNvSpPr txBox="1">
                <a:spLocks noRot="1" noChangeAspect="1" noMove="1" noResize="1" noEditPoints="1" noAdjustHandles="1" noChangeArrowheads="1" noChangeShapeType="1" noTextEdit="1"/>
              </p:cNvSpPr>
              <p:nvPr/>
            </p:nvSpPr>
            <p:spPr>
              <a:xfrm>
                <a:off x="6941085" y="3328800"/>
                <a:ext cx="4044950" cy="646331"/>
              </a:xfrm>
              <a:prstGeom prst="rect">
                <a:avLst/>
              </a:prstGeom>
              <a:blipFill>
                <a:blip r:embed="rId5"/>
                <a:stretch>
                  <a:fillRect/>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44E72D92-D7A3-3340-7F64-3E454E8F080A}"/>
              </a:ext>
            </a:extLst>
          </p:cNvPr>
          <p:cNvSpPr/>
          <p:nvPr/>
        </p:nvSpPr>
        <p:spPr>
          <a:xfrm>
            <a:off x="8606118" y="1425388"/>
            <a:ext cx="3476064" cy="1903412"/>
          </a:xfrm>
          <a:prstGeom prst="rect">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Connector: Curved 7">
            <a:extLst>
              <a:ext uri="{FF2B5EF4-FFF2-40B4-BE49-F238E27FC236}">
                <a16:creationId xmlns:a16="http://schemas.microsoft.com/office/drawing/2014/main" id="{1FA429F3-4A51-6616-E4F0-594F573AA344}"/>
              </a:ext>
            </a:extLst>
          </p:cNvPr>
          <p:cNvCxnSpPr>
            <a:cxnSpLocks/>
          </p:cNvCxnSpPr>
          <p:nvPr/>
        </p:nvCxnSpPr>
        <p:spPr>
          <a:xfrm rot="10800000" flipV="1">
            <a:off x="10145807" y="3328801"/>
            <a:ext cx="1144127" cy="335526"/>
          </a:xfrm>
          <a:prstGeom prst="curvedConnector3">
            <a:avLst>
              <a:gd name="adj1" fmla="val -36973"/>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0795B37-8131-B8D4-44C6-2C1DAE01BF72}"/>
                  </a:ext>
                </a:extLst>
              </p:cNvPr>
              <p:cNvSpPr txBox="1"/>
              <p:nvPr/>
            </p:nvSpPr>
            <p:spPr>
              <a:xfrm>
                <a:off x="6620065" y="4170725"/>
                <a:ext cx="2819400" cy="646331"/>
              </a:xfrm>
              <a:prstGeom prst="rect">
                <a:avLst/>
              </a:prstGeom>
              <a:noFill/>
            </p:spPr>
            <p:txBody>
              <a:bodyPr wrap="square">
                <a:spAutoFit/>
              </a:bodyPr>
              <a:lstStyle/>
              <a:p>
                <a:r>
                  <a:rPr lang="en-US" dirty="0">
                    <a:latin typeface="Helvetica Neue" panose="02000803000000090004" pitchFamily="2" charset="0"/>
                  </a:rPr>
                  <a:t>State variables</a:t>
                </a:r>
                <a:r>
                  <a:rPr lang="en-US" b="1" dirty="0"/>
                  <a:t> </a:t>
                </a:r>
                <a14:m>
                  <m:oMath xmlns:m="http://schemas.openxmlformats.org/officeDocument/2006/math">
                    <m:r>
                      <a:rPr lang="en-US" b="1" i="1" smtClean="0">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𝑛</m:t>
                        </m:r>
                      </m:sup>
                    </m:sSup>
                  </m:oMath>
                </a14:m>
                <a:endParaRPr lang="en-GB" dirty="0">
                  <a:latin typeface="Helvetica Neue" panose="02000803000000090004" pitchFamily="2" charset="0"/>
                </a:endParaRPr>
              </a:p>
              <a:p>
                <a:r>
                  <a:rPr lang="en-GB" i="1" dirty="0">
                    <a:latin typeface="Helvetica Neue" panose="02000803000000090004" pitchFamily="2" charset="0"/>
                  </a:rPr>
                  <a:t>Can change</a:t>
                </a:r>
              </a:p>
            </p:txBody>
          </p:sp>
        </mc:Choice>
        <mc:Fallback xmlns="">
          <p:sp>
            <p:nvSpPr>
              <p:cNvPr id="2" name="TextBox 1">
                <a:extLst>
                  <a:ext uri="{FF2B5EF4-FFF2-40B4-BE49-F238E27FC236}">
                    <a16:creationId xmlns:a16="http://schemas.microsoft.com/office/drawing/2014/main" id="{10795B37-8131-B8D4-44C6-2C1DAE01BF72}"/>
                  </a:ext>
                </a:extLst>
              </p:cNvPr>
              <p:cNvSpPr txBox="1">
                <a:spLocks noRot="1" noChangeAspect="1" noMove="1" noResize="1" noEditPoints="1" noAdjustHandles="1" noChangeArrowheads="1" noChangeShapeType="1" noTextEdit="1"/>
              </p:cNvSpPr>
              <p:nvPr/>
            </p:nvSpPr>
            <p:spPr>
              <a:xfrm>
                <a:off x="6620065" y="4170725"/>
                <a:ext cx="2819400" cy="646331"/>
              </a:xfrm>
              <a:prstGeom prst="rect">
                <a:avLst/>
              </a:prstGeom>
              <a:blipFill>
                <a:blip r:embed="rId6"/>
                <a:stretch>
                  <a:fillRect l="-1948" t="-6604"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F3E0D7-7F0D-23D6-66AE-7A00D815459D}"/>
                  </a:ext>
                </a:extLst>
              </p:cNvPr>
              <p:cNvSpPr txBox="1"/>
              <p:nvPr/>
            </p:nvSpPr>
            <p:spPr>
              <a:xfrm>
                <a:off x="9339473" y="4170725"/>
                <a:ext cx="2222935" cy="651269"/>
              </a:xfrm>
              <a:prstGeom prst="rect">
                <a:avLst/>
              </a:prstGeom>
              <a:noFill/>
            </p:spPr>
            <p:txBody>
              <a:bodyPr wrap="square">
                <a:spAutoFit/>
              </a:bodyPr>
              <a:lstStyle/>
              <a:p>
                <a:r>
                  <a:rPr lang="en-US" dirty="0">
                    <a:latin typeface="Helvetica Neue" panose="02000803000000090004" pitchFamily="2" charset="0"/>
                  </a:rPr>
                  <a:t>Parameters </a:t>
                </a:r>
                <a14:m>
                  <m:oMath xmlns:m="http://schemas.openxmlformats.org/officeDocument/2006/math">
                    <m:r>
                      <a:rPr lang="en-US" b="1" i="1" smtClean="0">
                        <a:latin typeface="Cambria Math" panose="02040503050406030204" pitchFamily="18" charset="0"/>
                      </a:rPr>
                      <m:t>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b="0" i="1" smtClean="0">
                            <a:latin typeface="Cambria Math" panose="02040503050406030204" pitchFamily="18" charset="0"/>
                          </a:rPr>
                          <m:t>𝑘</m:t>
                        </m:r>
                      </m:sup>
                    </m:sSup>
                  </m:oMath>
                </a14:m>
                <a:endParaRPr lang="en-GB" dirty="0">
                  <a:latin typeface="Helvetica Neue" panose="02000803000000090004" pitchFamily="2" charset="0"/>
                </a:endParaRPr>
              </a:p>
              <a:p>
                <a:r>
                  <a:rPr lang="en-GB" i="1" dirty="0">
                    <a:solidFill>
                      <a:srgbClr val="FF0000"/>
                    </a:solidFill>
                    <a:latin typeface="Helvetica Neue" panose="02000803000000090004" pitchFamily="2" charset="0"/>
                  </a:rPr>
                  <a:t>Don’t change </a:t>
                </a:r>
              </a:p>
            </p:txBody>
          </p:sp>
        </mc:Choice>
        <mc:Fallback xmlns="">
          <p:sp>
            <p:nvSpPr>
              <p:cNvPr id="3" name="TextBox 2">
                <a:extLst>
                  <a:ext uri="{FF2B5EF4-FFF2-40B4-BE49-F238E27FC236}">
                    <a16:creationId xmlns:a16="http://schemas.microsoft.com/office/drawing/2014/main" id="{20F3E0D7-7F0D-23D6-66AE-7A00D815459D}"/>
                  </a:ext>
                </a:extLst>
              </p:cNvPr>
              <p:cNvSpPr txBox="1">
                <a:spLocks noRot="1" noChangeAspect="1" noMove="1" noResize="1" noEditPoints="1" noAdjustHandles="1" noChangeArrowheads="1" noChangeShapeType="1" noTextEdit="1"/>
              </p:cNvSpPr>
              <p:nvPr/>
            </p:nvSpPr>
            <p:spPr>
              <a:xfrm>
                <a:off x="9339473" y="4170725"/>
                <a:ext cx="2222935" cy="651269"/>
              </a:xfrm>
              <a:prstGeom prst="rect">
                <a:avLst/>
              </a:prstGeom>
              <a:blipFill>
                <a:blip r:embed="rId7"/>
                <a:stretch>
                  <a:fillRect l="-2192" t="-4673" b="-14019"/>
                </a:stretch>
              </a:blipFill>
            </p:spPr>
            <p:txBody>
              <a:bodyPr/>
              <a:lstStyle/>
              <a:p>
                <a:r>
                  <a:rPr lang="en-GB">
                    <a:noFill/>
                  </a:rPr>
                  <a:t> </a:t>
                </a:r>
              </a:p>
            </p:txBody>
          </p:sp>
        </mc:Fallback>
      </mc:AlternateContent>
      <p:sp>
        <p:nvSpPr>
          <p:cNvPr id="6" name="Content Placeholder 2">
            <a:extLst>
              <a:ext uri="{FF2B5EF4-FFF2-40B4-BE49-F238E27FC236}">
                <a16:creationId xmlns:a16="http://schemas.microsoft.com/office/drawing/2014/main" id="{DAD35FF1-0985-F6B8-5147-B2E4F9304A34}"/>
              </a:ext>
            </a:extLst>
          </p:cNvPr>
          <p:cNvSpPr>
            <a:spLocks noGrp="1"/>
          </p:cNvSpPr>
          <p:nvPr>
            <p:ph idx="1"/>
          </p:nvPr>
        </p:nvSpPr>
        <p:spPr>
          <a:xfrm>
            <a:off x="6693591" y="5193645"/>
            <a:ext cx="5032720" cy="1450301"/>
          </a:xfrm>
        </p:spPr>
        <p:txBody>
          <a:bodyPr>
            <a:noAutofit/>
          </a:bodyPr>
          <a:lstStyle/>
          <a:p>
            <a:pPr marL="0" indent="0">
              <a:buNone/>
            </a:pPr>
            <a:r>
              <a:rPr lang="en-US" sz="1800" dirty="0">
                <a:latin typeface="Helvetica Neue" panose="02000803000000090004" pitchFamily="2" charset="0"/>
              </a:rPr>
              <a:t>Important assumptions:</a:t>
            </a:r>
          </a:p>
          <a:p>
            <a:r>
              <a:rPr lang="en-US" sz="1800" dirty="0">
                <a:solidFill>
                  <a:srgbClr val="FF0000"/>
                </a:solidFill>
                <a:latin typeface="Helvetica Neue" panose="02000803000000090004" pitchFamily="2" charset="0"/>
              </a:rPr>
              <a:t>Continuous state variables</a:t>
            </a:r>
          </a:p>
          <a:p>
            <a:r>
              <a:rPr lang="en-US" sz="1800" dirty="0">
                <a:solidFill>
                  <a:srgbClr val="FF0000"/>
                </a:solidFill>
                <a:latin typeface="Helvetica Neue" panose="02000803000000090004" pitchFamily="2" charset="0"/>
              </a:rPr>
              <a:t>Time evolution of state variables is deterministic </a:t>
            </a:r>
          </a:p>
        </p:txBody>
      </p:sp>
      <p:sp>
        <p:nvSpPr>
          <p:cNvPr id="9" name="TextBox 8">
            <a:extLst>
              <a:ext uri="{FF2B5EF4-FFF2-40B4-BE49-F238E27FC236}">
                <a16:creationId xmlns:a16="http://schemas.microsoft.com/office/drawing/2014/main" id="{0C3606C6-4F0B-D5B2-D81F-7B9FB6B762A5}"/>
              </a:ext>
            </a:extLst>
          </p:cNvPr>
          <p:cNvSpPr txBox="1"/>
          <p:nvPr/>
        </p:nvSpPr>
        <p:spPr>
          <a:xfrm>
            <a:off x="1426308" y="1501472"/>
            <a:ext cx="3325904" cy="923330"/>
          </a:xfrm>
          <a:prstGeom prst="rect">
            <a:avLst/>
          </a:prstGeom>
          <a:solidFill>
            <a:srgbClr val="FF0000"/>
          </a:solidFill>
        </p:spPr>
        <p:txBody>
          <a:bodyPr wrap="square">
            <a:spAutoFit/>
          </a:bodyPr>
          <a:lstStyle/>
          <a:p>
            <a:pPr marL="0" indent="0">
              <a:buNone/>
            </a:pPr>
            <a:r>
              <a:rPr lang="en-US" sz="5400" dirty="0">
                <a:solidFill>
                  <a:schemeClr val="bg1"/>
                </a:solidFill>
                <a:latin typeface="Helvetica Neue" panose="02000803000000090004" pitchFamily="2" charset="0"/>
              </a:rPr>
              <a:t>Problems</a:t>
            </a:r>
            <a:endParaRPr lang="en-GB" sz="5400" dirty="0">
              <a:solidFill>
                <a:schemeClr val="bg1"/>
              </a:solidFill>
              <a:latin typeface="Helvetica Neue" panose="02000803000000090004" pitchFamily="2" charset="0"/>
            </a:endParaRPr>
          </a:p>
        </p:txBody>
      </p:sp>
      <p:sp>
        <p:nvSpPr>
          <p:cNvPr id="10" name="TextBox 9">
            <a:extLst>
              <a:ext uri="{FF2B5EF4-FFF2-40B4-BE49-F238E27FC236}">
                <a16:creationId xmlns:a16="http://schemas.microsoft.com/office/drawing/2014/main" id="{48CCE988-4379-3688-EC6D-7F0EEF2E8C4E}"/>
              </a:ext>
            </a:extLst>
          </p:cNvPr>
          <p:cNvSpPr txBox="1"/>
          <p:nvPr/>
        </p:nvSpPr>
        <p:spPr>
          <a:xfrm>
            <a:off x="8601832" y="6275191"/>
            <a:ext cx="537574" cy="584775"/>
          </a:xfrm>
          <a:prstGeom prst="rect">
            <a:avLst/>
          </a:prstGeom>
          <a:noFill/>
        </p:spPr>
        <p:txBody>
          <a:bodyPr wrap="square">
            <a:spAutoFit/>
          </a:bodyPr>
          <a:lstStyle/>
          <a:p>
            <a:pPr marL="0" indent="0">
              <a:buNone/>
            </a:pPr>
            <a:r>
              <a:rPr lang="en-US" sz="3200" dirty="0">
                <a:solidFill>
                  <a:srgbClr val="FF0000"/>
                </a:solidFill>
                <a:latin typeface="Helvetica Neue" panose="02000803000000090004" pitchFamily="2" charset="0"/>
              </a:rPr>
              <a:t>3.</a:t>
            </a:r>
            <a:endParaRPr lang="en-GB" sz="3200" dirty="0">
              <a:solidFill>
                <a:srgbClr val="FF0000"/>
              </a:solidFill>
              <a:latin typeface="Helvetica Neue" panose="02000803000000090004" pitchFamily="2" charset="0"/>
            </a:endParaRPr>
          </a:p>
        </p:txBody>
      </p:sp>
      <p:sp>
        <p:nvSpPr>
          <p:cNvPr id="11" name="TextBox 10">
            <a:extLst>
              <a:ext uri="{FF2B5EF4-FFF2-40B4-BE49-F238E27FC236}">
                <a16:creationId xmlns:a16="http://schemas.microsoft.com/office/drawing/2014/main" id="{980FD17B-AC41-24A9-C9ED-4A930708D9A1}"/>
              </a:ext>
            </a:extLst>
          </p:cNvPr>
          <p:cNvSpPr txBox="1"/>
          <p:nvPr/>
        </p:nvSpPr>
        <p:spPr>
          <a:xfrm>
            <a:off x="9959469" y="5193645"/>
            <a:ext cx="537574" cy="584775"/>
          </a:xfrm>
          <a:prstGeom prst="rect">
            <a:avLst/>
          </a:prstGeom>
          <a:noFill/>
        </p:spPr>
        <p:txBody>
          <a:bodyPr wrap="square">
            <a:spAutoFit/>
          </a:bodyPr>
          <a:lstStyle/>
          <a:p>
            <a:pPr marL="0" indent="0">
              <a:buNone/>
            </a:pPr>
            <a:r>
              <a:rPr lang="en-US" sz="3200" dirty="0">
                <a:solidFill>
                  <a:srgbClr val="FF0000"/>
                </a:solidFill>
                <a:latin typeface="Helvetica Neue" panose="02000803000000090004" pitchFamily="2" charset="0"/>
              </a:rPr>
              <a:t>1.</a:t>
            </a:r>
            <a:endParaRPr lang="en-GB" sz="3200" dirty="0">
              <a:solidFill>
                <a:srgbClr val="FF0000"/>
              </a:solidFill>
              <a:latin typeface="Helvetica Neue" panose="02000803000000090004" pitchFamily="2" charset="0"/>
            </a:endParaRPr>
          </a:p>
        </p:txBody>
      </p:sp>
      <p:sp>
        <p:nvSpPr>
          <p:cNvPr id="12" name="TextBox 11">
            <a:extLst>
              <a:ext uri="{FF2B5EF4-FFF2-40B4-BE49-F238E27FC236}">
                <a16:creationId xmlns:a16="http://schemas.microsoft.com/office/drawing/2014/main" id="{B9877706-F015-B520-BB62-D46933745E19}"/>
              </a:ext>
            </a:extLst>
          </p:cNvPr>
          <p:cNvSpPr txBox="1"/>
          <p:nvPr/>
        </p:nvSpPr>
        <p:spPr>
          <a:xfrm>
            <a:off x="10923177" y="4506252"/>
            <a:ext cx="537574" cy="584775"/>
          </a:xfrm>
          <a:prstGeom prst="rect">
            <a:avLst/>
          </a:prstGeom>
          <a:noFill/>
        </p:spPr>
        <p:txBody>
          <a:bodyPr wrap="square">
            <a:spAutoFit/>
          </a:bodyPr>
          <a:lstStyle/>
          <a:p>
            <a:pPr marL="0" indent="0">
              <a:buNone/>
            </a:pPr>
            <a:r>
              <a:rPr lang="en-US" sz="3200" dirty="0">
                <a:solidFill>
                  <a:srgbClr val="FF0000"/>
                </a:solidFill>
                <a:latin typeface="Helvetica Neue" panose="02000803000000090004" pitchFamily="2" charset="0"/>
              </a:rPr>
              <a:t>4.</a:t>
            </a:r>
            <a:endParaRPr lang="en-GB" sz="3200" dirty="0">
              <a:solidFill>
                <a:srgbClr val="FF0000"/>
              </a:solidFill>
              <a:latin typeface="Helvetica Neue" panose="02000803000000090004" pitchFamily="2" charset="0"/>
            </a:endParaRPr>
          </a:p>
        </p:txBody>
      </p:sp>
      <p:sp>
        <p:nvSpPr>
          <p:cNvPr id="13" name="TextBox 12">
            <a:extLst>
              <a:ext uri="{FF2B5EF4-FFF2-40B4-BE49-F238E27FC236}">
                <a16:creationId xmlns:a16="http://schemas.microsoft.com/office/drawing/2014/main" id="{97B8CE01-ED61-6730-6938-4D783046B60B}"/>
              </a:ext>
            </a:extLst>
          </p:cNvPr>
          <p:cNvSpPr txBox="1"/>
          <p:nvPr/>
        </p:nvSpPr>
        <p:spPr>
          <a:xfrm>
            <a:off x="11405258" y="879802"/>
            <a:ext cx="537574" cy="584775"/>
          </a:xfrm>
          <a:prstGeom prst="rect">
            <a:avLst/>
          </a:prstGeom>
          <a:noFill/>
        </p:spPr>
        <p:txBody>
          <a:bodyPr wrap="square">
            <a:spAutoFit/>
          </a:bodyPr>
          <a:lstStyle/>
          <a:p>
            <a:pPr marL="0" indent="0">
              <a:buNone/>
            </a:pPr>
            <a:r>
              <a:rPr lang="en-US" sz="3200" dirty="0">
                <a:solidFill>
                  <a:srgbClr val="FF0000"/>
                </a:solidFill>
                <a:latin typeface="Helvetica Neue" panose="02000803000000090004" pitchFamily="2" charset="0"/>
              </a:rPr>
              <a:t>2.</a:t>
            </a:r>
            <a:endParaRPr lang="en-GB" sz="3200" dirty="0">
              <a:solidFill>
                <a:srgbClr val="FF0000"/>
              </a:solidFill>
              <a:latin typeface="Helvetica Neue" panose="02000803000000090004" pitchFamily="2" charset="0"/>
            </a:endParaRPr>
          </a:p>
        </p:txBody>
      </p:sp>
      <p:cxnSp>
        <p:nvCxnSpPr>
          <p:cNvPr id="14" name="Straight Arrow Connector 13">
            <a:extLst>
              <a:ext uri="{FF2B5EF4-FFF2-40B4-BE49-F238E27FC236}">
                <a16:creationId xmlns:a16="http://schemas.microsoft.com/office/drawing/2014/main" id="{3AC72137-4EC5-0D4A-046F-161E3A74A0C6}"/>
              </a:ext>
            </a:extLst>
          </p:cNvPr>
          <p:cNvCxnSpPr>
            <a:cxnSpLocks/>
          </p:cNvCxnSpPr>
          <p:nvPr/>
        </p:nvCxnSpPr>
        <p:spPr>
          <a:xfrm flipV="1">
            <a:off x="9588728" y="2416387"/>
            <a:ext cx="136524" cy="368747"/>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6DFD819-FC65-A1A1-4EA0-98816C43E425}"/>
              </a:ext>
            </a:extLst>
          </p:cNvPr>
          <p:cNvCxnSpPr>
            <a:cxnSpLocks/>
          </p:cNvCxnSpPr>
          <p:nvPr/>
        </p:nvCxnSpPr>
        <p:spPr>
          <a:xfrm flipV="1">
            <a:off x="8825906" y="2230093"/>
            <a:ext cx="3167501" cy="17491"/>
          </a:xfrm>
          <a:prstGeom prst="straightConnector1">
            <a:avLst/>
          </a:prstGeom>
          <a:ln w="28575">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4" descr="Question Mark and upside down question mark">
            <a:extLst>
              <a:ext uri="{FF2B5EF4-FFF2-40B4-BE49-F238E27FC236}">
                <a16:creationId xmlns:a16="http://schemas.microsoft.com/office/drawing/2014/main" id="{847CB222-3E10-C9AA-454E-DA3794D78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289" y="2309870"/>
            <a:ext cx="404422" cy="22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788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983BC-25B8-9294-F1DF-6E9ADBD76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668B6-C791-07FD-900A-6F143A97C454}"/>
              </a:ext>
            </a:extLst>
          </p:cNvPr>
          <p:cNvSpPr>
            <a:spLocks noGrp="1"/>
          </p:cNvSpPr>
          <p:nvPr>
            <p:ph type="title"/>
          </p:nvPr>
        </p:nvSpPr>
        <p:spPr>
          <a:xfrm>
            <a:off x="1132914" y="1144818"/>
            <a:ext cx="9926171" cy="1798265"/>
          </a:xfrm>
        </p:spPr>
        <p:txBody>
          <a:bodyPr>
            <a:normAutofit fontScale="90000"/>
          </a:bodyPr>
          <a:lstStyle/>
          <a:p>
            <a:pPr algn="ctr"/>
            <a:r>
              <a:rPr lang="en-US" dirty="0">
                <a:latin typeface="Helvetica Neue" panose="02000803000000090004" pitchFamily="2" charset="0"/>
              </a:rPr>
              <a:t>Part 1</a:t>
            </a:r>
            <a:br>
              <a:rPr lang="en-US" dirty="0">
                <a:latin typeface="Helvetica Neue" panose="02000803000000090004" pitchFamily="2" charset="0"/>
              </a:rPr>
            </a:br>
            <a:r>
              <a:rPr lang="en-US" dirty="0">
                <a:latin typeface="Helvetica Neue" panose="02000803000000090004" pitchFamily="2" charset="0"/>
              </a:rPr>
              <a:t>The problems with dynamical systems</a:t>
            </a:r>
            <a:endParaRPr lang="en-GB" dirty="0"/>
          </a:p>
        </p:txBody>
      </p:sp>
      <p:sp>
        <p:nvSpPr>
          <p:cNvPr id="4" name="Rectangle 3">
            <a:extLst>
              <a:ext uri="{FF2B5EF4-FFF2-40B4-BE49-F238E27FC236}">
                <a16:creationId xmlns:a16="http://schemas.microsoft.com/office/drawing/2014/main" id="{4313CDFB-6CCA-82E3-0BB2-4A65977AD0D1}"/>
              </a:ext>
            </a:extLst>
          </p:cNvPr>
          <p:cNvSpPr/>
          <p:nvPr/>
        </p:nvSpPr>
        <p:spPr>
          <a:xfrm>
            <a:off x="3352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1</a:t>
            </a:r>
            <a:endParaRPr lang="en-GB" sz="3600" dirty="0">
              <a:solidFill>
                <a:schemeClr val="tx1"/>
              </a:solidFill>
              <a:latin typeface="Helvetica Neue" panose="02000803000000090004" pitchFamily="2" charset="0"/>
            </a:endParaRPr>
          </a:p>
        </p:txBody>
      </p:sp>
      <p:sp>
        <p:nvSpPr>
          <p:cNvPr id="5" name="Rectangle 4">
            <a:extLst>
              <a:ext uri="{FF2B5EF4-FFF2-40B4-BE49-F238E27FC236}">
                <a16:creationId xmlns:a16="http://schemas.microsoft.com/office/drawing/2014/main" id="{F5DAC476-8E59-3B4F-E441-9B75BE95DFDA}"/>
              </a:ext>
            </a:extLst>
          </p:cNvPr>
          <p:cNvSpPr/>
          <p:nvPr/>
        </p:nvSpPr>
        <p:spPr>
          <a:xfrm>
            <a:off x="42671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2</a:t>
            </a:r>
            <a:endParaRPr lang="en-GB" sz="3600" dirty="0">
              <a:solidFill>
                <a:schemeClr val="tx1"/>
              </a:solidFill>
              <a:latin typeface="Helvetica Neue" panose="02000803000000090004" pitchFamily="2" charset="0"/>
            </a:endParaRPr>
          </a:p>
        </p:txBody>
      </p:sp>
      <p:sp>
        <p:nvSpPr>
          <p:cNvPr id="6" name="Rectangle 5">
            <a:extLst>
              <a:ext uri="{FF2B5EF4-FFF2-40B4-BE49-F238E27FC236}">
                <a16:creationId xmlns:a16="http://schemas.microsoft.com/office/drawing/2014/main" id="{10AEB718-1C26-3267-CC29-C1E925756CFF}"/>
              </a:ext>
            </a:extLst>
          </p:cNvPr>
          <p:cNvSpPr/>
          <p:nvPr/>
        </p:nvSpPr>
        <p:spPr>
          <a:xfrm>
            <a:off x="51815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3</a:t>
            </a:r>
            <a:endParaRPr lang="en-GB" sz="3600" dirty="0">
              <a:solidFill>
                <a:schemeClr val="tx1"/>
              </a:solidFill>
              <a:latin typeface="Helvetica Neue" panose="02000803000000090004" pitchFamily="2" charset="0"/>
            </a:endParaRPr>
          </a:p>
        </p:txBody>
      </p:sp>
      <p:sp>
        <p:nvSpPr>
          <p:cNvPr id="7" name="Rectangle 6">
            <a:extLst>
              <a:ext uri="{FF2B5EF4-FFF2-40B4-BE49-F238E27FC236}">
                <a16:creationId xmlns:a16="http://schemas.microsoft.com/office/drawing/2014/main" id="{52CC3982-1C48-7ABA-0273-24DA696F1DFF}"/>
              </a:ext>
            </a:extLst>
          </p:cNvPr>
          <p:cNvSpPr/>
          <p:nvPr/>
        </p:nvSpPr>
        <p:spPr>
          <a:xfrm>
            <a:off x="60959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4</a:t>
            </a:r>
            <a:endParaRPr lang="en-GB" sz="3600" dirty="0">
              <a:solidFill>
                <a:schemeClr val="tx1"/>
              </a:solidFill>
              <a:latin typeface="Helvetica Neue" panose="02000803000000090004" pitchFamily="2" charset="0"/>
            </a:endParaRPr>
          </a:p>
        </p:txBody>
      </p:sp>
      <p:sp>
        <p:nvSpPr>
          <p:cNvPr id="8" name="Rectangle 7">
            <a:extLst>
              <a:ext uri="{FF2B5EF4-FFF2-40B4-BE49-F238E27FC236}">
                <a16:creationId xmlns:a16="http://schemas.microsoft.com/office/drawing/2014/main" id="{D1201F25-FC9A-7162-D696-BB23253DA60C}"/>
              </a:ext>
            </a:extLst>
          </p:cNvPr>
          <p:cNvSpPr/>
          <p:nvPr/>
        </p:nvSpPr>
        <p:spPr>
          <a:xfrm>
            <a:off x="70103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5</a:t>
            </a:r>
            <a:endParaRPr lang="en-GB" sz="3600" dirty="0">
              <a:solidFill>
                <a:schemeClr val="tx1"/>
              </a:solidFill>
              <a:latin typeface="Helvetica Neue" panose="02000803000000090004" pitchFamily="2" charset="0"/>
            </a:endParaRPr>
          </a:p>
        </p:txBody>
      </p:sp>
      <p:sp>
        <p:nvSpPr>
          <p:cNvPr id="9" name="Rectangle 8">
            <a:extLst>
              <a:ext uri="{FF2B5EF4-FFF2-40B4-BE49-F238E27FC236}">
                <a16:creationId xmlns:a16="http://schemas.microsoft.com/office/drawing/2014/main" id="{0C88F648-E116-2193-7524-10EE2E18BCD7}"/>
              </a:ext>
            </a:extLst>
          </p:cNvPr>
          <p:cNvSpPr/>
          <p:nvPr/>
        </p:nvSpPr>
        <p:spPr>
          <a:xfrm>
            <a:off x="79247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6</a:t>
            </a:r>
            <a:endParaRPr lang="en-GB" sz="36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194424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5C23-35BE-0184-53B4-F05083A57A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BDC4260-BE3B-4879-B9CE-CF740D4F3E4E}"/>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C651C319-C86C-57BB-FE39-E78BBD98B831}"/>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6F4BA113-7113-00CA-E591-54101941904B}"/>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F955AE52-FDF9-E467-B39E-C18D920F3F0A}"/>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Tree>
    <p:extLst>
      <p:ext uri="{BB962C8B-B14F-4D97-AF65-F5344CB8AC3E}">
        <p14:creationId xmlns:p14="http://schemas.microsoft.com/office/powerpoint/2010/main" val="60785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2EF29-6C9B-50CD-5CD6-BAB494E6192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7BCD69A-DB17-AB69-FD33-C93710131384}"/>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8661740F-3F78-4892-4370-F7E60177BB53}"/>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8E512D74-747B-2F66-A6CD-2D9938A53399}"/>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79E665A4-F232-8106-C912-3F9343060BF4}"/>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7919C9A7-23ED-78B3-9153-F60AB014023E}"/>
              </a:ext>
            </a:extLst>
          </p:cNvPr>
          <p:cNvPicPr>
            <a:picLocks noChangeAspect="1"/>
          </p:cNvPicPr>
          <p:nvPr/>
        </p:nvPicPr>
        <p:blipFill>
          <a:blip r:embed="rId2"/>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77136993-B318-C195-4F84-AE6A7502F050}"/>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sp>
        <p:nvSpPr>
          <p:cNvPr id="58" name="TextBox 57">
            <a:extLst>
              <a:ext uri="{FF2B5EF4-FFF2-40B4-BE49-F238E27FC236}">
                <a16:creationId xmlns:a16="http://schemas.microsoft.com/office/drawing/2014/main" id="{78A30D83-D211-E44F-C5F1-DEBDBCAE8A99}"/>
              </a:ext>
            </a:extLst>
          </p:cNvPr>
          <p:cNvSpPr txBox="1"/>
          <p:nvPr/>
        </p:nvSpPr>
        <p:spPr>
          <a:xfrm>
            <a:off x="10034037" y="6417851"/>
            <a:ext cx="1920719" cy="369332"/>
          </a:xfrm>
          <a:prstGeom prst="rect">
            <a:avLst/>
          </a:prstGeom>
          <a:noFill/>
        </p:spPr>
        <p:txBody>
          <a:bodyPr wrap="none" rtlCol="0">
            <a:spAutoFit/>
          </a:bodyPr>
          <a:lstStyle/>
          <a:p>
            <a:r>
              <a:rPr lang="en-GB" dirty="0" err="1">
                <a:latin typeface="Roboto Light" panose="02000000000000000000" pitchFamily="2" charset="0"/>
                <a:ea typeface="Roboto Light" panose="02000000000000000000" pitchFamily="2" charset="0"/>
              </a:rPr>
              <a:t>Basari</a:t>
            </a:r>
            <a:r>
              <a:rPr lang="en-GB" dirty="0">
                <a:latin typeface="Roboto Light" panose="02000000000000000000" pitchFamily="2" charset="0"/>
                <a:ea typeface="Roboto Light" panose="02000000000000000000" pitchFamily="2" charset="0"/>
              </a:rPr>
              <a:t> et al. 2014</a:t>
            </a:r>
          </a:p>
        </p:txBody>
      </p:sp>
    </p:spTree>
    <p:extLst>
      <p:ext uri="{BB962C8B-B14F-4D97-AF65-F5344CB8AC3E}">
        <p14:creationId xmlns:p14="http://schemas.microsoft.com/office/powerpoint/2010/main" val="23684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F5EDF0-4F07-2DA9-2D27-3DFE9DB61B24}"/>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8601E627-6A21-B9B9-DF86-A6DBDC198CFF}"/>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p:txBody>
      </p:sp>
    </p:spTree>
    <p:extLst>
      <p:ext uri="{BB962C8B-B14F-4D97-AF65-F5344CB8AC3E}">
        <p14:creationId xmlns:p14="http://schemas.microsoft.com/office/powerpoint/2010/main" val="1577655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F1C65-08E2-9939-AFED-644EC2A9A04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4AEA99D-FD2F-6E5E-0359-935D7106E5A1}"/>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57C3915E-35BA-8E2B-F33B-7743C72D12BC}"/>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0785BA3F-FAED-AD41-0483-83F0A6E8BB13}"/>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7B2E5285-601F-A16D-E001-A5C9D69B8ABC}"/>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92EA3438-CA34-BFEB-F518-4F6EC8B2AF00}"/>
              </a:ext>
            </a:extLst>
          </p:cNvPr>
          <p:cNvPicPr>
            <a:picLocks noChangeAspect="1"/>
          </p:cNvPicPr>
          <p:nvPr/>
        </p:nvPicPr>
        <p:blipFill>
          <a:blip r:embed="rId2"/>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04AE7FAB-3CED-384E-735C-A101D4264968}"/>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pic>
        <p:nvPicPr>
          <p:cNvPr id="7" name="Picture 2" descr="Myrmica">
            <a:extLst>
              <a:ext uri="{FF2B5EF4-FFF2-40B4-BE49-F238E27FC236}">
                <a16:creationId xmlns:a16="http://schemas.microsoft.com/office/drawing/2014/main" id="{95D31011-00AA-3AD5-2800-4708CE1F4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1802570" y="4451562"/>
            <a:ext cx="207679" cy="379399"/>
          </a:xfrm>
          <a:prstGeom prst="rect">
            <a:avLst/>
          </a:prstGeom>
          <a:solidFill>
            <a:srgbClr val="00BFC4"/>
          </a:solidFill>
        </p:spPr>
      </p:pic>
      <p:pic>
        <p:nvPicPr>
          <p:cNvPr id="20" name="Picture 2" descr="Myrmica">
            <a:extLst>
              <a:ext uri="{FF2B5EF4-FFF2-40B4-BE49-F238E27FC236}">
                <a16:creationId xmlns:a16="http://schemas.microsoft.com/office/drawing/2014/main" id="{B5580D0B-6B99-86DA-7179-38F58AAEA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2227731" y="4476516"/>
            <a:ext cx="207679" cy="379399"/>
          </a:xfrm>
          <a:prstGeom prst="rect">
            <a:avLst/>
          </a:prstGeom>
          <a:solidFill>
            <a:srgbClr val="F8736A"/>
          </a:solidFill>
        </p:spPr>
      </p:pic>
      <p:cxnSp>
        <p:nvCxnSpPr>
          <p:cNvPr id="22" name="Straight Arrow Connector 21">
            <a:extLst>
              <a:ext uri="{FF2B5EF4-FFF2-40B4-BE49-F238E27FC236}">
                <a16:creationId xmlns:a16="http://schemas.microsoft.com/office/drawing/2014/main" id="{495FC0C8-F726-F047-4562-C163D63DE31E}"/>
              </a:ext>
            </a:extLst>
          </p:cNvPr>
          <p:cNvCxnSpPr>
            <a:cxnSpLocks/>
          </p:cNvCxnSpPr>
          <p:nvPr/>
        </p:nvCxnSpPr>
        <p:spPr>
          <a:xfrm>
            <a:off x="2602172" y="463654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 descr="Myrmica">
            <a:extLst>
              <a:ext uri="{FF2B5EF4-FFF2-40B4-BE49-F238E27FC236}">
                <a16:creationId xmlns:a16="http://schemas.microsoft.com/office/drawing/2014/main" id="{872861C9-12C9-CEFE-3EC7-0330A2356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3466684" y="4480749"/>
            <a:ext cx="207679" cy="379399"/>
          </a:xfrm>
          <a:prstGeom prst="rect">
            <a:avLst/>
          </a:prstGeom>
          <a:solidFill>
            <a:srgbClr val="00BFC4"/>
          </a:solidFill>
        </p:spPr>
      </p:pic>
      <p:pic>
        <p:nvPicPr>
          <p:cNvPr id="39" name="Picture 2" descr="Myrmica">
            <a:extLst>
              <a:ext uri="{FF2B5EF4-FFF2-40B4-BE49-F238E27FC236}">
                <a16:creationId xmlns:a16="http://schemas.microsoft.com/office/drawing/2014/main" id="{4D77DB81-B995-5BE1-568D-E4ECF8FD6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3885532" y="4480750"/>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0C5A66-61B8-C819-AC5C-62C921E5545D}"/>
                  </a:ext>
                </a:extLst>
              </p:cNvPr>
              <p:cNvSpPr txBox="1"/>
              <p:nvPr/>
            </p:nvSpPr>
            <p:spPr>
              <a:xfrm>
                <a:off x="2808190" y="428106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42" name="TextBox 41">
                <a:extLst>
                  <a:ext uri="{FF2B5EF4-FFF2-40B4-BE49-F238E27FC236}">
                    <a16:creationId xmlns:a16="http://schemas.microsoft.com/office/drawing/2014/main" id="{670C5A66-61B8-C819-AC5C-62C921E5545D}"/>
                  </a:ext>
                </a:extLst>
              </p:cNvPr>
              <p:cNvSpPr txBox="1">
                <a:spLocks noRot="1" noChangeAspect="1" noMove="1" noResize="1" noEditPoints="1" noAdjustHandles="1" noChangeArrowheads="1" noChangeShapeType="1" noTextEdit="1"/>
              </p:cNvSpPr>
              <p:nvPr/>
            </p:nvSpPr>
            <p:spPr>
              <a:xfrm>
                <a:off x="2808190" y="4281068"/>
                <a:ext cx="279400" cy="369332"/>
              </a:xfrm>
              <a:prstGeom prst="rect">
                <a:avLst/>
              </a:prstGeom>
              <a:blipFill>
                <a:blip r:embed="rId4"/>
                <a:stretch>
                  <a:fillRect r="-44444"/>
                </a:stretch>
              </a:blipFill>
            </p:spPr>
            <p:txBody>
              <a:bodyPr/>
              <a:lstStyle/>
              <a:p>
                <a:r>
                  <a:rPr lang="en-GB">
                    <a:noFill/>
                  </a:rPr>
                  <a:t> </a:t>
                </a:r>
              </a:p>
            </p:txBody>
          </p:sp>
        </mc:Fallback>
      </mc:AlternateContent>
      <p:pic>
        <p:nvPicPr>
          <p:cNvPr id="43" name="Picture 2" descr="Myrmica">
            <a:extLst>
              <a:ext uri="{FF2B5EF4-FFF2-40B4-BE49-F238E27FC236}">
                <a16:creationId xmlns:a16="http://schemas.microsoft.com/office/drawing/2014/main" id="{21B05426-A2AA-6AEC-6541-0B1FAD070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1784308" y="4925353"/>
            <a:ext cx="207679" cy="379399"/>
          </a:xfrm>
          <a:prstGeom prst="rect">
            <a:avLst/>
          </a:prstGeom>
          <a:solidFill>
            <a:srgbClr val="00BFC4"/>
          </a:solidFill>
        </p:spPr>
      </p:pic>
      <p:pic>
        <p:nvPicPr>
          <p:cNvPr id="44" name="Picture 2" descr="Myrmica">
            <a:extLst>
              <a:ext uri="{FF2B5EF4-FFF2-40B4-BE49-F238E27FC236}">
                <a16:creationId xmlns:a16="http://schemas.microsoft.com/office/drawing/2014/main" id="{8D384BB7-ABBB-6A4E-4EDB-58D0FD3B2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2209469" y="4950307"/>
            <a:ext cx="207679" cy="379399"/>
          </a:xfrm>
          <a:prstGeom prst="rect">
            <a:avLst/>
          </a:prstGeom>
          <a:solidFill>
            <a:srgbClr val="F8736A"/>
          </a:solidFill>
        </p:spPr>
      </p:pic>
      <p:cxnSp>
        <p:nvCxnSpPr>
          <p:cNvPr id="45" name="Straight Arrow Connector 44">
            <a:extLst>
              <a:ext uri="{FF2B5EF4-FFF2-40B4-BE49-F238E27FC236}">
                <a16:creationId xmlns:a16="http://schemas.microsoft.com/office/drawing/2014/main" id="{BFD3CA2F-EF7A-656E-7EC9-2D7566DFCA3F}"/>
              </a:ext>
            </a:extLst>
          </p:cNvPr>
          <p:cNvCxnSpPr>
            <a:cxnSpLocks/>
          </p:cNvCxnSpPr>
          <p:nvPr/>
        </p:nvCxnSpPr>
        <p:spPr>
          <a:xfrm>
            <a:off x="2583910" y="5110337"/>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6" name="Picture 2" descr="Myrmica">
            <a:extLst>
              <a:ext uri="{FF2B5EF4-FFF2-40B4-BE49-F238E27FC236}">
                <a16:creationId xmlns:a16="http://schemas.microsoft.com/office/drawing/2014/main" id="{A368BE23-2236-107E-E445-E1E94E28A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3448422" y="4954540"/>
            <a:ext cx="207679" cy="379399"/>
          </a:xfrm>
          <a:prstGeom prst="rect">
            <a:avLst/>
          </a:prstGeom>
          <a:solidFill>
            <a:srgbClr val="F8736A"/>
          </a:solidFill>
        </p:spPr>
      </p:pic>
      <p:pic>
        <p:nvPicPr>
          <p:cNvPr id="47" name="Picture 2" descr="Myrmica">
            <a:extLst>
              <a:ext uri="{FF2B5EF4-FFF2-40B4-BE49-F238E27FC236}">
                <a16:creationId xmlns:a16="http://schemas.microsoft.com/office/drawing/2014/main" id="{FECBB5D0-050F-F47A-342B-05A303B67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3867270" y="4954541"/>
            <a:ext cx="207679" cy="379399"/>
          </a:xfrm>
          <a:prstGeom prst="rect">
            <a:avLst/>
          </a:prstGeom>
          <a:solidFill>
            <a:srgbClr val="F8736A"/>
          </a:solidFill>
        </p:spPr>
      </p:pic>
      <p:pic>
        <p:nvPicPr>
          <p:cNvPr id="48" name="Picture 2" descr="Myrmica">
            <a:extLst>
              <a:ext uri="{FF2B5EF4-FFF2-40B4-BE49-F238E27FC236}">
                <a16:creationId xmlns:a16="http://schemas.microsoft.com/office/drawing/2014/main" id="{742B8E7D-1CCC-F235-4681-90010F65F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1766043" y="5373272"/>
            <a:ext cx="207679" cy="379399"/>
          </a:xfrm>
          <a:prstGeom prst="rect">
            <a:avLst/>
          </a:prstGeom>
          <a:solidFill>
            <a:srgbClr val="00BFC4"/>
          </a:solidFill>
        </p:spPr>
      </p:pic>
      <p:cxnSp>
        <p:nvCxnSpPr>
          <p:cNvPr id="49" name="Straight Arrow Connector 48">
            <a:extLst>
              <a:ext uri="{FF2B5EF4-FFF2-40B4-BE49-F238E27FC236}">
                <a16:creationId xmlns:a16="http://schemas.microsoft.com/office/drawing/2014/main" id="{DC8B0B78-F14B-02AD-9F11-26F4F0E40509}"/>
              </a:ext>
            </a:extLst>
          </p:cNvPr>
          <p:cNvCxnSpPr>
            <a:cxnSpLocks/>
          </p:cNvCxnSpPr>
          <p:nvPr/>
        </p:nvCxnSpPr>
        <p:spPr>
          <a:xfrm>
            <a:off x="2565645" y="555825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2" descr="Myrmica">
            <a:extLst>
              <a:ext uri="{FF2B5EF4-FFF2-40B4-BE49-F238E27FC236}">
                <a16:creationId xmlns:a16="http://schemas.microsoft.com/office/drawing/2014/main" id="{1C61C3FF-0061-D74D-1620-36C4291E7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3430157" y="5402459"/>
            <a:ext cx="207679" cy="379399"/>
          </a:xfrm>
          <a:prstGeom prst="rect">
            <a:avLst/>
          </a:prstGeom>
          <a:solidFill>
            <a:srgbClr val="F8736A"/>
          </a:solidFill>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336DF33-C876-8C90-453A-0A138AA9D637}"/>
                  </a:ext>
                </a:extLst>
              </p:cNvPr>
              <p:cNvSpPr txBox="1"/>
              <p:nvPr/>
            </p:nvSpPr>
            <p:spPr>
              <a:xfrm>
                <a:off x="2771663" y="520277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1" name="TextBox 50">
                <a:extLst>
                  <a:ext uri="{FF2B5EF4-FFF2-40B4-BE49-F238E27FC236}">
                    <a16:creationId xmlns:a16="http://schemas.microsoft.com/office/drawing/2014/main" id="{E336DF33-C876-8C90-453A-0A138AA9D637}"/>
                  </a:ext>
                </a:extLst>
              </p:cNvPr>
              <p:cNvSpPr txBox="1">
                <a:spLocks noRot="1" noChangeAspect="1" noMove="1" noResize="1" noEditPoints="1" noAdjustHandles="1" noChangeArrowheads="1" noChangeShapeType="1" noTextEdit="1"/>
              </p:cNvSpPr>
              <p:nvPr/>
            </p:nvSpPr>
            <p:spPr>
              <a:xfrm>
                <a:off x="2771663" y="5202778"/>
                <a:ext cx="279400" cy="369332"/>
              </a:xfrm>
              <a:prstGeom prst="rect">
                <a:avLst/>
              </a:prstGeom>
              <a:blipFill>
                <a:blip r:embed="rId5"/>
                <a:stretch>
                  <a:fillRect r="-41304"/>
                </a:stretch>
              </a:blipFill>
            </p:spPr>
            <p:txBody>
              <a:bodyPr/>
              <a:lstStyle/>
              <a:p>
                <a:r>
                  <a:rPr lang="en-GB">
                    <a:noFill/>
                  </a:rPr>
                  <a:t> </a:t>
                </a:r>
              </a:p>
            </p:txBody>
          </p:sp>
        </mc:Fallback>
      </mc:AlternateContent>
      <p:pic>
        <p:nvPicPr>
          <p:cNvPr id="52" name="Picture 2" descr="Myrmica">
            <a:extLst>
              <a:ext uri="{FF2B5EF4-FFF2-40B4-BE49-F238E27FC236}">
                <a16:creationId xmlns:a16="http://schemas.microsoft.com/office/drawing/2014/main" id="{944CE338-40CB-053C-0BEC-D5EDBE818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1766042" y="5799625"/>
            <a:ext cx="207679" cy="379399"/>
          </a:xfrm>
          <a:prstGeom prst="rect">
            <a:avLst/>
          </a:prstGeom>
          <a:solidFill>
            <a:srgbClr val="F8736A"/>
          </a:solidFill>
        </p:spPr>
      </p:pic>
      <p:cxnSp>
        <p:nvCxnSpPr>
          <p:cNvPr id="53" name="Straight Arrow Connector 52">
            <a:extLst>
              <a:ext uri="{FF2B5EF4-FFF2-40B4-BE49-F238E27FC236}">
                <a16:creationId xmlns:a16="http://schemas.microsoft.com/office/drawing/2014/main" id="{1D3549FE-FE2E-1657-7FC7-0DA708BA4ABA}"/>
              </a:ext>
            </a:extLst>
          </p:cNvPr>
          <p:cNvCxnSpPr>
            <a:cxnSpLocks/>
          </p:cNvCxnSpPr>
          <p:nvPr/>
        </p:nvCxnSpPr>
        <p:spPr>
          <a:xfrm>
            <a:off x="2565644" y="598460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2" descr="Myrmica">
            <a:extLst>
              <a:ext uri="{FF2B5EF4-FFF2-40B4-BE49-F238E27FC236}">
                <a16:creationId xmlns:a16="http://schemas.microsoft.com/office/drawing/2014/main" id="{52656A61-53B4-B3FC-27A2-AD441A501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43113">
            <a:off x="3430156" y="5828812"/>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16F1AA-D759-9A8C-B03D-02535F7D24F4}"/>
                  </a:ext>
                </a:extLst>
              </p:cNvPr>
              <p:cNvSpPr txBox="1"/>
              <p:nvPr/>
            </p:nvSpPr>
            <p:spPr>
              <a:xfrm>
                <a:off x="2771662" y="562913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b="0" i="1" dirty="0"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5" name="TextBox 54">
                <a:extLst>
                  <a:ext uri="{FF2B5EF4-FFF2-40B4-BE49-F238E27FC236}">
                    <a16:creationId xmlns:a16="http://schemas.microsoft.com/office/drawing/2014/main" id="{7E16F1AA-D759-9A8C-B03D-02535F7D24F4}"/>
                  </a:ext>
                </a:extLst>
              </p:cNvPr>
              <p:cNvSpPr txBox="1">
                <a:spLocks noRot="1" noChangeAspect="1" noMove="1" noResize="1" noEditPoints="1" noAdjustHandles="1" noChangeArrowheads="1" noChangeShapeType="1" noTextEdit="1"/>
              </p:cNvSpPr>
              <p:nvPr/>
            </p:nvSpPr>
            <p:spPr>
              <a:xfrm>
                <a:off x="2771662" y="5629131"/>
                <a:ext cx="279400" cy="369332"/>
              </a:xfrm>
              <a:prstGeom prst="rect">
                <a:avLst/>
              </a:prstGeom>
              <a:blipFill>
                <a:blip r:embed="rId6"/>
                <a:stretch>
                  <a:fillRect r="-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FCD4470-F1E5-18C6-E29C-5176D332621D}"/>
                  </a:ext>
                </a:extLst>
              </p:cNvPr>
              <p:cNvSpPr txBox="1"/>
              <p:nvPr/>
            </p:nvSpPr>
            <p:spPr>
              <a:xfrm>
                <a:off x="2808190" y="477171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6" name="TextBox 55">
                <a:extLst>
                  <a:ext uri="{FF2B5EF4-FFF2-40B4-BE49-F238E27FC236}">
                    <a16:creationId xmlns:a16="http://schemas.microsoft.com/office/drawing/2014/main" id="{BFCD4470-F1E5-18C6-E29C-5176D332621D}"/>
                  </a:ext>
                </a:extLst>
              </p:cNvPr>
              <p:cNvSpPr txBox="1">
                <a:spLocks noRot="1" noChangeAspect="1" noMove="1" noResize="1" noEditPoints="1" noAdjustHandles="1" noChangeArrowheads="1" noChangeShapeType="1" noTextEdit="1"/>
              </p:cNvSpPr>
              <p:nvPr/>
            </p:nvSpPr>
            <p:spPr>
              <a:xfrm>
                <a:off x="2808190" y="4771711"/>
                <a:ext cx="279400" cy="369332"/>
              </a:xfrm>
              <a:prstGeom prst="rect">
                <a:avLst/>
              </a:prstGeom>
              <a:blipFill>
                <a:blip r:embed="rId7"/>
                <a:stretch>
                  <a:fillRect r="-3777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9EFCBBCD-5126-F506-355E-B37DC9BFA977}"/>
              </a:ext>
            </a:extLst>
          </p:cNvPr>
          <p:cNvSpPr txBox="1"/>
          <p:nvPr/>
        </p:nvSpPr>
        <p:spPr>
          <a:xfrm>
            <a:off x="426854" y="4945827"/>
            <a:ext cx="974196" cy="646331"/>
          </a:xfrm>
          <a:prstGeom prst="rect">
            <a:avLst/>
          </a:prstGeom>
          <a:noFill/>
        </p:spPr>
        <p:txBody>
          <a:bodyPr wrap="square" rtlCol="0">
            <a:spAutoFit/>
          </a:bodyPr>
          <a:lstStyle/>
          <a:p>
            <a:r>
              <a:rPr lang="en-US" dirty="0">
                <a:latin typeface="Helvetica Neue" panose="02000803000000090004" pitchFamily="2" charset="0"/>
              </a:rPr>
              <a:t>Voter model</a:t>
            </a:r>
            <a:endParaRPr lang="en-GB" dirty="0">
              <a:latin typeface="Helvetica Neue" panose="02000803000000090004" pitchFamily="2" charset="0"/>
            </a:endParaRPr>
          </a:p>
        </p:txBody>
      </p:sp>
      <p:sp>
        <p:nvSpPr>
          <p:cNvPr id="61" name="TextBox 60">
            <a:extLst>
              <a:ext uri="{FF2B5EF4-FFF2-40B4-BE49-F238E27FC236}">
                <a16:creationId xmlns:a16="http://schemas.microsoft.com/office/drawing/2014/main" id="{06711A11-877E-DE9B-A982-4FC627037429}"/>
              </a:ext>
            </a:extLst>
          </p:cNvPr>
          <p:cNvSpPr txBox="1"/>
          <p:nvPr/>
        </p:nvSpPr>
        <p:spPr>
          <a:xfrm>
            <a:off x="10034037" y="6417851"/>
            <a:ext cx="2157963" cy="369332"/>
          </a:xfrm>
          <a:prstGeom prst="rect">
            <a:avLst/>
          </a:prstGeom>
          <a:noFill/>
        </p:spPr>
        <p:txBody>
          <a:bodyPr wrap="none" rtlCol="0">
            <a:spAutoFit/>
          </a:bodyPr>
          <a:lstStyle/>
          <a:p>
            <a:r>
              <a:rPr lang="en-GB" dirty="0">
                <a:latin typeface="Roboto Light" panose="02000000000000000000" pitchFamily="2" charset="0"/>
                <a:ea typeface="Roboto Light" panose="02000000000000000000" pitchFamily="2" charset="0"/>
              </a:rPr>
              <a:t>Marshall et al. 2009</a:t>
            </a:r>
          </a:p>
        </p:txBody>
      </p:sp>
    </p:spTree>
    <p:extLst>
      <p:ext uri="{BB962C8B-B14F-4D97-AF65-F5344CB8AC3E}">
        <p14:creationId xmlns:p14="http://schemas.microsoft.com/office/powerpoint/2010/main" val="412907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AAC33-4188-F0C3-C092-70B374F2EF9C}"/>
            </a:ext>
          </a:extLst>
        </p:cNvPr>
        <p:cNvGrpSpPr/>
        <p:nvPr/>
      </p:nvGrpSpPr>
      <p:grpSpPr>
        <a:xfrm>
          <a:off x="0" y="0"/>
          <a:ext cx="0" cy="0"/>
          <a:chOff x="0" y="0"/>
          <a:chExt cx="0" cy="0"/>
        </a:xfrm>
      </p:grpSpPr>
      <p:pic>
        <p:nvPicPr>
          <p:cNvPr id="16" name="Picture 15" descr="A graph with a line&#10;&#10;AI-generated content may be incorrect.">
            <a:extLst>
              <a:ext uri="{FF2B5EF4-FFF2-40B4-BE49-F238E27FC236}">
                <a16:creationId xmlns:a16="http://schemas.microsoft.com/office/drawing/2014/main" id="{4268E979-BEAA-926A-51A3-7F6C2DE94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948" y="945568"/>
            <a:ext cx="3692893" cy="2215736"/>
          </a:xfrm>
          <a:prstGeom prst="rect">
            <a:avLst/>
          </a:prstGeom>
        </p:spPr>
      </p:pic>
      <p:sp>
        <p:nvSpPr>
          <p:cNvPr id="5" name="Title 1">
            <a:extLst>
              <a:ext uri="{FF2B5EF4-FFF2-40B4-BE49-F238E27FC236}">
                <a16:creationId xmlns:a16="http://schemas.microsoft.com/office/drawing/2014/main" id="{281DC87C-F737-98F0-061D-A37773447B90}"/>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74193D20-C8ED-1874-148C-F5BE50710E41}"/>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6F3DCB3D-D25A-735F-6CAA-55AEAF31AE38}"/>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099BC3A6-F72E-0323-78C8-3F9C99A88078}"/>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401A08AE-0417-4CE3-6D59-8B6827D30175}"/>
              </a:ext>
            </a:extLst>
          </p:cNvPr>
          <p:cNvPicPr>
            <a:picLocks noChangeAspect="1"/>
          </p:cNvPicPr>
          <p:nvPr/>
        </p:nvPicPr>
        <p:blipFill>
          <a:blip r:embed="rId3"/>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A2886B31-2011-3B0B-A243-BFB4E6A03EBA}"/>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pic>
        <p:nvPicPr>
          <p:cNvPr id="7" name="Picture 2" descr="Myrmica">
            <a:extLst>
              <a:ext uri="{FF2B5EF4-FFF2-40B4-BE49-F238E27FC236}">
                <a16:creationId xmlns:a16="http://schemas.microsoft.com/office/drawing/2014/main" id="{321DD5C6-7E1F-20AD-D2E9-C9DC8AC8A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1802570" y="4451562"/>
            <a:ext cx="207679" cy="379399"/>
          </a:xfrm>
          <a:prstGeom prst="rect">
            <a:avLst/>
          </a:prstGeom>
          <a:solidFill>
            <a:srgbClr val="00BFC4"/>
          </a:solidFill>
        </p:spPr>
      </p:pic>
      <p:pic>
        <p:nvPicPr>
          <p:cNvPr id="20" name="Picture 2" descr="Myrmica">
            <a:extLst>
              <a:ext uri="{FF2B5EF4-FFF2-40B4-BE49-F238E27FC236}">
                <a16:creationId xmlns:a16="http://schemas.microsoft.com/office/drawing/2014/main" id="{E7A20833-0D81-0551-DDB8-8580DC02B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2227731" y="4476516"/>
            <a:ext cx="207679" cy="379399"/>
          </a:xfrm>
          <a:prstGeom prst="rect">
            <a:avLst/>
          </a:prstGeom>
          <a:solidFill>
            <a:srgbClr val="F8736A"/>
          </a:solidFill>
        </p:spPr>
      </p:pic>
      <p:cxnSp>
        <p:nvCxnSpPr>
          <p:cNvPr id="22" name="Straight Arrow Connector 21">
            <a:extLst>
              <a:ext uri="{FF2B5EF4-FFF2-40B4-BE49-F238E27FC236}">
                <a16:creationId xmlns:a16="http://schemas.microsoft.com/office/drawing/2014/main" id="{1531E7BC-51B1-3A66-94B9-B76CBD753E27}"/>
              </a:ext>
            </a:extLst>
          </p:cNvPr>
          <p:cNvCxnSpPr>
            <a:cxnSpLocks/>
          </p:cNvCxnSpPr>
          <p:nvPr/>
        </p:nvCxnSpPr>
        <p:spPr>
          <a:xfrm>
            <a:off x="2602172" y="463654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 descr="Myrmica">
            <a:extLst>
              <a:ext uri="{FF2B5EF4-FFF2-40B4-BE49-F238E27FC236}">
                <a16:creationId xmlns:a16="http://schemas.microsoft.com/office/drawing/2014/main" id="{5DC809CF-00D4-DA35-3F86-1D3BA1EA5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3466684" y="4480749"/>
            <a:ext cx="207679" cy="379399"/>
          </a:xfrm>
          <a:prstGeom prst="rect">
            <a:avLst/>
          </a:prstGeom>
          <a:solidFill>
            <a:srgbClr val="00BFC4"/>
          </a:solidFill>
        </p:spPr>
      </p:pic>
      <p:pic>
        <p:nvPicPr>
          <p:cNvPr id="39" name="Picture 2" descr="Myrmica">
            <a:extLst>
              <a:ext uri="{FF2B5EF4-FFF2-40B4-BE49-F238E27FC236}">
                <a16:creationId xmlns:a16="http://schemas.microsoft.com/office/drawing/2014/main" id="{EF144E32-41BB-3A68-E4AE-7A93DCBE2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3885532" y="4480750"/>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409D541-3AB6-D4E9-E84F-71792179D045}"/>
                  </a:ext>
                </a:extLst>
              </p:cNvPr>
              <p:cNvSpPr txBox="1"/>
              <p:nvPr/>
            </p:nvSpPr>
            <p:spPr>
              <a:xfrm>
                <a:off x="2808190" y="428106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42" name="TextBox 41">
                <a:extLst>
                  <a:ext uri="{FF2B5EF4-FFF2-40B4-BE49-F238E27FC236}">
                    <a16:creationId xmlns:a16="http://schemas.microsoft.com/office/drawing/2014/main" id="{E409D541-3AB6-D4E9-E84F-71792179D045}"/>
                  </a:ext>
                </a:extLst>
              </p:cNvPr>
              <p:cNvSpPr txBox="1">
                <a:spLocks noRot="1" noChangeAspect="1" noMove="1" noResize="1" noEditPoints="1" noAdjustHandles="1" noChangeArrowheads="1" noChangeShapeType="1" noTextEdit="1"/>
              </p:cNvSpPr>
              <p:nvPr/>
            </p:nvSpPr>
            <p:spPr>
              <a:xfrm>
                <a:off x="2808190" y="4281068"/>
                <a:ext cx="279400" cy="369332"/>
              </a:xfrm>
              <a:prstGeom prst="rect">
                <a:avLst/>
              </a:prstGeom>
              <a:blipFill>
                <a:blip r:embed="rId5"/>
                <a:stretch>
                  <a:fillRect r="-44444"/>
                </a:stretch>
              </a:blipFill>
            </p:spPr>
            <p:txBody>
              <a:bodyPr/>
              <a:lstStyle/>
              <a:p>
                <a:r>
                  <a:rPr lang="en-GB">
                    <a:noFill/>
                  </a:rPr>
                  <a:t> </a:t>
                </a:r>
              </a:p>
            </p:txBody>
          </p:sp>
        </mc:Fallback>
      </mc:AlternateContent>
      <p:pic>
        <p:nvPicPr>
          <p:cNvPr id="43" name="Picture 2" descr="Myrmica">
            <a:extLst>
              <a:ext uri="{FF2B5EF4-FFF2-40B4-BE49-F238E27FC236}">
                <a16:creationId xmlns:a16="http://schemas.microsoft.com/office/drawing/2014/main" id="{B8D74A87-55F1-A186-9323-501198F94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1784308" y="4925353"/>
            <a:ext cx="207679" cy="379399"/>
          </a:xfrm>
          <a:prstGeom prst="rect">
            <a:avLst/>
          </a:prstGeom>
          <a:solidFill>
            <a:srgbClr val="00BFC4"/>
          </a:solidFill>
        </p:spPr>
      </p:pic>
      <p:pic>
        <p:nvPicPr>
          <p:cNvPr id="44" name="Picture 2" descr="Myrmica">
            <a:extLst>
              <a:ext uri="{FF2B5EF4-FFF2-40B4-BE49-F238E27FC236}">
                <a16:creationId xmlns:a16="http://schemas.microsoft.com/office/drawing/2014/main" id="{0BA19B3A-1A42-A449-C508-3D04DEE2C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2209469" y="4950307"/>
            <a:ext cx="207679" cy="379399"/>
          </a:xfrm>
          <a:prstGeom prst="rect">
            <a:avLst/>
          </a:prstGeom>
          <a:solidFill>
            <a:srgbClr val="F8736A"/>
          </a:solidFill>
        </p:spPr>
      </p:pic>
      <p:cxnSp>
        <p:nvCxnSpPr>
          <p:cNvPr id="45" name="Straight Arrow Connector 44">
            <a:extLst>
              <a:ext uri="{FF2B5EF4-FFF2-40B4-BE49-F238E27FC236}">
                <a16:creationId xmlns:a16="http://schemas.microsoft.com/office/drawing/2014/main" id="{D1FDF7F7-5B91-C631-7C8B-FACD7B348C1D}"/>
              </a:ext>
            </a:extLst>
          </p:cNvPr>
          <p:cNvCxnSpPr>
            <a:cxnSpLocks/>
          </p:cNvCxnSpPr>
          <p:nvPr/>
        </p:nvCxnSpPr>
        <p:spPr>
          <a:xfrm>
            <a:off x="2583910" y="5110337"/>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6" name="Picture 2" descr="Myrmica">
            <a:extLst>
              <a:ext uri="{FF2B5EF4-FFF2-40B4-BE49-F238E27FC236}">
                <a16:creationId xmlns:a16="http://schemas.microsoft.com/office/drawing/2014/main" id="{48F34220-A9C8-57EB-8FFD-9F4DD48AE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3448422" y="4954540"/>
            <a:ext cx="207679" cy="379399"/>
          </a:xfrm>
          <a:prstGeom prst="rect">
            <a:avLst/>
          </a:prstGeom>
          <a:solidFill>
            <a:srgbClr val="F8736A"/>
          </a:solidFill>
        </p:spPr>
      </p:pic>
      <p:pic>
        <p:nvPicPr>
          <p:cNvPr id="47" name="Picture 2" descr="Myrmica">
            <a:extLst>
              <a:ext uri="{FF2B5EF4-FFF2-40B4-BE49-F238E27FC236}">
                <a16:creationId xmlns:a16="http://schemas.microsoft.com/office/drawing/2014/main" id="{E9FDCFD3-D845-E843-0EC6-D55D747C6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3867270" y="4954541"/>
            <a:ext cx="207679" cy="379399"/>
          </a:xfrm>
          <a:prstGeom prst="rect">
            <a:avLst/>
          </a:prstGeom>
          <a:solidFill>
            <a:srgbClr val="F8736A"/>
          </a:solidFill>
        </p:spPr>
      </p:pic>
      <p:pic>
        <p:nvPicPr>
          <p:cNvPr id="48" name="Picture 2" descr="Myrmica">
            <a:extLst>
              <a:ext uri="{FF2B5EF4-FFF2-40B4-BE49-F238E27FC236}">
                <a16:creationId xmlns:a16="http://schemas.microsoft.com/office/drawing/2014/main" id="{9BE1AAC5-990E-52FC-0BE6-3FC882447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1766043" y="5373272"/>
            <a:ext cx="207679" cy="379399"/>
          </a:xfrm>
          <a:prstGeom prst="rect">
            <a:avLst/>
          </a:prstGeom>
          <a:solidFill>
            <a:srgbClr val="00BFC4"/>
          </a:solidFill>
        </p:spPr>
      </p:pic>
      <p:cxnSp>
        <p:nvCxnSpPr>
          <p:cNvPr id="49" name="Straight Arrow Connector 48">
            <a:extLst>
              <a:ext uri="{FF2B5EF4-FFF2-40B4-BE49-F238E27FC236}">
                <a16:creationId xmlns:a16="http://schemas.microsoft.com/office/drawing/2014/main" id="{194C0FD9-B2FB-0607-C1BE-9B760D70FC38}"/>
              </a:ext>
            </a:extLst>
          </p:cNvPr>
          <p:cNvCxnSpPr>
            <a:cxnSpLocks/>
          </p:cNvCxnSpPr>
          <p:nvPr/>
        </p:nvCxnSpPr>
        <p:spPr>
          <a:xfrm>
            <a:off x="2565645" y="555825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2" descr="Myrmica">
            <a:extLst>
              <a:ext uri="{FF2B5EF4-FFF2-40B4-BE49-F238E27FC236}">
                <a16:creationId xmlns:a16="http://schemas.microsoft.com/office/drawing/2014/main" id="{CFBDB1B8-1B64-AC1C-1F7E-495AB213D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3430157" y="5402459"/>
            <a:ext cx="207679" cy="379399"/>
          </a:xfrm>
          <a:prstGeom prst="rect">
            <a:avLst/>
          </a:prstGeom>
          <a:solidFill>
            <a:srgbClr val="F8736A"/>
          </a:solidFill>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78E1A37-43C6-98EF-1D30-99D48DC55722}"/>
                  </a:ext>
                </a:extLst>
              </p:cNvPr>
              <p:cNvSpPr txBox="1"/>
              <p:nvPr/>
            </p:nvSpPr>
            <p:spPr>
              <a:xfrm>
                <a:off x="2771663" y="520277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1" name="TextBox 50">
                <a:extLst>
                  <a:ext uri="{FF2B5EF4-FFF2-40B4-BE49-F238E27FC236}">
                    <a16:creationId xmlns:a16="http://schemas.microsoft.com/office/drawing/2014/main" id="{F78E1A37-43C6-98EF-1D30-99D48DC55722}"/>
                  </a:ext>
                </a:extLst>
              </p:cNvPr>
              <p:cNvSpPr txBox="1">
                <a:spLocks noRot="1" noChangeAspect="1" noMove="1" noResize="1" noEditPoints="1" noAdjustHandles="1" noChangeArrowheads="1" noChangeShapeType="1" noTextEdit="1"/>
              </p:cNvSpPr>
              <p:nvPr/>
            </p:nvSpPr>
            <p:spPr>
              <a:xfrm>
                <a:off x="2771663" y="5202778"/>
                <a:ext cx="279400" cy="369332"/>
              </a:xfrm>
              <a:prstGeom prst="rect">
                <a:avLst/>
              </a:prstGeom>
              <a:blipFill>
                <a:blip r:embed="rId6"/>
                <a:stretch>
                  <a:fillRect r="-41304"/>
                </a:stretch>
              </a:blipFill>
            </p:spPr>
            <p:txBody>
              <a:bodyPr/>
              <a:lstStyle/>
              <a:p>
                <a:r>
                  <a:rPr lang="en-GB">
                    <a:noFill/>
                  </a:rPr>
                  <a:t> </a:t>
                </a:r>
              </a:p>
            </p:txBody>
          </p:sp>
        </mc:Fallback>
      </mc:AlternateContent>
      <p:pic>
        <p:nvPicPr>
          <p:cNvPr id="52" name="Picture 2" descr="Myrmica">
            <a:extLst>
              <a:ext uri="{FF2B5EF4-FFF2-40B4-BE49-F238E27FC236}">
                <a16:creationId xmlns:a16="http://schemas.microsoft.com/office/drawing/2014/main" id="{FA5402DC-8076-E148-6F51-321DB11F5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1766042" y="5799625"/>
            <a:ext cx="207679" cy="379399"/>
          </a:xfrm>
          <a:prstGeom prst="rect">
            <a:avLst/>
          </a:prstGeom>
          <a:solidFill>
            <a:srgbClr val="F8736A"/>
          </a:solidFill>
        </p:spPr>
      </p:pic>
      <p:cxnSp>
        <p:nvCxnSpPr>
          <p:cNvPr id="53" name="Straight Arrow Connector 52">
            <a:extLst>
              <a:ext uri="{FF2B5EF4-FFF2-40B4-BE49-F238E27FC236}">
                <a16:creationId xmlns:a16="http://schemas.microsoft.com/office/drawing/2014/main" id="{9B235245-634F-6D18-4BEF-2696C90071BB}"/>
              </a:ext>
            </a:extLst>
          </p:cNvPr>
          <p:cNvCxnSpPr>
            <a:cxnSpLocks/>
          </p:cNvCxnSpPr>
          <p:nvPr/>
        </p:nvCxnSpPr>
        <p:spPr>
          <a:xfrm>
            <a:off x="2565644" y="598460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2" descr="Myrmica">
            <a:extLst>
              <a:ext uri="{FF2B5EF4-FFF2-40B4-BE49-F238E27FC236}">
                <a16:creationId xmlns:a16="http://schemas.microsoft.com/office/drawing/2014/main" id="{CF7D08D3-A95A-EA4C-0DF9-AC307CF4A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43113">
            <a:off x="3430156" y="5828812"/>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0B906B8-301F-2690-CC3D-72D5030E6B90}"/>
                  </a:ext>
                </a:extLst>
              </p:cNvPr>
              <p:cNvSpPr txBox="1"/>
              <p:nvPr/>
            </p:nvSpPr>
            <p:spPr>
              <a:xfrm>
                <a:off x="2771662" y="562913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b="0" i="1" dirty="0"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5" name="TextBox 54">
                <a:extLst>
                  <a:ext uri="{FF2B5EF4-FFF2-40B4-BE49-F238E27FC236}">
                    <a16:creationId xmlns:a16="http://schemas.microsoft.com/office/drawing/2014/main" id="{00B906B8-301F-2690-CC3D-72D5030E6B90}"/>
                  </a:ext>
                </a:extLst>
              </p:cNvPr>
              <p:cNvSpPr txBox="1">
                <a:spLocks noRot="1" noChangeAspect="1" noMove="1" noResize="1" noEditPoints="1" noAdjustHandles="1" noChangeArrowheads="1" noChangeShapeType="1" noTextEdit="1"/>
              </p:cNvSpPr>
              <p:nvPr/>
            </p:nvSpPr>
            <p:spPr>
              <a:xfrm>
                <a:off x="2771662" y="5629131"/>
                <a:ext cx="279400" cy="369332"/>
              </a:xfrm>
              <a:prstGeom prst="rect">
                <a:avLst/>
              </a:prstGeom>
              <a:blipFill>
                <a:blip r:embed="rId7"/>
                <a:stretch>
                  <a:fillRect r="-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9556CEC-D458-28DA-2C88-AF0721E2A0F5}"/>
                  </a:ext>
                </a:extLst>
              </p:cNvPr>
              <p:cNvSpPr txBox="1"/>
              <p:nvPr/>
            </p:nvSpPr>
            <p:spPr>
              <a:xfrm>
                <a:off x="2808190" y="477171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6" name="TextBox 55">
                <a:extLst>
                  <a:ext uri="{FF2B5EF4-FFF2-40B4-BE49-F238E27FC236}">
                    <a16:creationId xmlns:a16="http://schemas.microsoft.com/office/drawing/2014/main" id="{49556CEC-D458-28DA-2C88-AF0721E2A0F5}"/>
                  </a:ext>
                </a:extLst>
              </p:cNvPr>
              <p:cNvSpPr txBox="1">
                <a:spLocks noRot="1" noChangeAspect="1" noMove="1" noResize="1" noEditPoints="1" noAdjustHandles="1" noChangeArrowheads="1" noChangeShapeType="1" noTextEdit="1"/>
              </p:cNvSpPr>
              <p:nvPr/>
            </p:nvSpPr>
            <p:spPr>
              <a:xfrm>
                <a:off x="2808190" y="4771711"/>
                <a:ext cx="279400" cy="369332"/>
              </a:xfrm>
              <a:prstGeom prst="rect">
                <a:avLst/>
              </a:prstGeom>
              <a:blipFill>
                <a:blip r:embed="rId8"/>
                <a:stretch>
                  <a:fillRect r="-3777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A81FB8DF-4815-50BE-E926-A877AB8CF004}"/>
              </a:ext>
            </a:extLst>
          </p:cNvPr>
          <p:cNvSpPr txBox="1"/>
          <p:nvPr/>
        </p:nvSpPr>
        <p:spPr>
          <a:xfrm>
            <a:off x="426854" y="4945827"/>
            <a:ext cx="974196" cy="646331"/>
          </a:xfrm>
          <a:prstGeom prst="rect">
            <a:avLst/>
          </a:prstGeom>
          <a:noFill/>
        </p:spPr>
        <p:txBody>
          <a:bodyPr wrap="square" rtlCol="0">
            <a:spAutoFit/>
          </a:bodyPr>
          <a:lstStyle/>
          <a:p>
            <a:r>
              <a:rPr lang="en-US" dirty="0">
                <a:latin typeface="Helvetica Neue" panose="02000803000000090004" pitchFamily="2" charset="0"/>
              </a:rPr>
              <a:t>Voter model</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7C8971-4D25-26C7-44C4-97370C26309C}"/>
                  </a:ext>
                </a:extLst>
              </p:cNvPr>
              <p:cNvSpPr txBox="1"/>
              <p:nvPr/>
            </p:nvSpPr>
            <p:spPr>
              <a:xfrm>
                <a:off x="8034632" y="1064792"/>
                <a:ext cx="3879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x</m:t>
                              </m:r>
                            </m:e>
                            <m:sub>
                              <m:r>
                                <a:rPr lang="en-US" sz="1400" b="0" i="1" smtClean="0">
                                  <a:latin typeface="Cambria Math" panose="02040503050406030204" pitchFamily="18" charset="0"/>
                                  <a:ea typeface="Cambria Math" panose="02040503050406030204" pitchFamily="18" charset="0"/>
                                </a:rPr>
                                <m:t>𝐴</m:t>
                              </m:r>
                            </m:sub>
                          </m:sSub>
                        </m:e>
                      </m:acc>
                      <m:r>
                        <a:rPr lang="en-US" sz="1400" b="0" i="1" smtClean="0">
                          <a:latin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i="1" dirty="0">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l-GR" sz="1400" i="1" smtClean="0">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d>
                        <m:dPr>
                          <m:ctrlPr>
                            <a:rPr lang="en-US" sz="1400" i="1">
                              <a:latin typeface="Cambria Math" panose="02040503050406030204" pitchFamily="18" charset="0"/>
                              <a:ea typeface="Cambria Math" panose="02040503050406030204" pitchFamily="18" charset="0"/>
                            </a:rPr>
                          </m:ctrlPr>
                        </m:dPr>
                        <m:e>
                          <m:r>
                            <m:rPr>
                              <m:nor/>
                            </m:rPr>
                            <a:rPr lang="en-US" sz="140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d>
                        <m:dPr>
                          <m:ctrlPr>
                            <a:rPr lang="en-US" sz="1400" b="0" i="1" smtClean="0">
                              <a:latin typeface="Cambria Math" panose="02040503050406030204" pitchFamily="18" charset="0"/>
                              <a:ea typeface="Cambria Math" panose="02040503050406030204" pitchFamily="18" charset="0"/>
                            </a:rPr>
                          </m:ctrlPr>
                        </m:dPr>
                        <m:e>
                          <m:r>
                            <m:rPr>
                              <m:nor/>
                            </m:rPr>
                            <a:rPr lang="en-US" sz="1400" b="0" i="0" smtClean="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oMath>
                  </m:oMathPara>
                </a14:m>
                <a:endParaRPr lang="en-GB" sz="1400" dirty="0"/>
              </a:p>
            </p:txBody>
          </p:sp>
        </mc:Choice>
        <mc:Fallback xmlns="">
          <p:sp>
            <p:nvSpPr>
              <p:cNvPr id="4" name="TextBox 3">
                <a:extLst>
                  <a:ext uri="{FF2B5EF4-FFF2-40B4-BE49-F238E27FC236}">
                    <a16:creationId xmlns:a16="http://schemas.microsoft.com/office/drawing/2014/main" id="{027C8971-4D25-26C7-44C4-97370C26309C}"/>
                  </a:ext>
                </a:extLst>
              </p:cNvPr>
              <p:cNvSpPr txBox="1">
                <a:spLocks noRot="1" noChangeAspect="1" noMove="1" noResize="1" noEditPoints="1" noAdjustHandles="1" noChangeArrowheads="1" noChangeShapeType="1" noTextEdit="1"/>
              </p:cNvSpPr>
              <p:nvPr/>
            </p:nvSpPr>
            <p:spPr>
              <a:xfrm>
                <a:off x="8034632" y="1064792"/>
                <a:ext cx="3879462" cy="307777"/>
              </a:xfrm>
              <a:prstGeom prst="rect">
                <a:avLst/>
              </a:prstGeom>
              <a:blipFill>
                <a:blip r:embed="rId9"/>
                <a:stretch>
                  <a:fillRect b="-8000"/>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B19B09EB-5660-9CFE-347F-D77FCAB2C036}"/>
              </a:ext>
            </a:extLst>
          </p:cNvPr>
          <p:cNvCxnSpPr>
            <a:cxnSpLocks/>
          </p:cNvCxnSpPr>
          <p:nvPr/>
        </p:nvCxnSpPr>
        <p:spPr>
          <a:xfrm flipV="1">
            <a:off x="4621971" y="2756647"/>
            <a:ext cx="2583977" cy="24161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D062B92-538A-69A4-EFE9-879E9E2FBFAA}"/>
              </a:ext>
            </a:extLst>
          </p:cNvPr>
          <p:cNvSpPr txBox="1"/>
          <p:nvPr/>
        </p:nvSpPr>
        <p:spPr>
          <a:xfrm>
            <a:off x="4985041" y="2395923"/>
            <a:ext cx="2091221" cy="646331"/>
          </a:xfrm>
          <a:prstGeom prst="rect">
            <a:avLst/>
          </a:prstGeom>
          <a:noFill/>
        </p:spPr>
        <p:txBody>
          <a:bodyPr wrap="square" rtlCol="0">
            <a:spAutoFit/>
          </a:bodyPr>
          <a:lstStyle/>
          <a:p>
            <a:r>
              <a:rPr lang="en-US" dirty="0">
                <a:latin typeface="Helvetica Neue" panose="02000803000000090004" pitchFamily="2" charset="0"/>
              </a:rPr>
              <a:t>Assuming infinite population size</a:t>
            </a:r>
            <a:endParaRPr lang="en-GB" dirty="0">
              <a:latin typeface="Helvetica Neue" panose="02000803000000090004" pitchFamily="2" charset="0"/>
            </a:endParaRPr>
          </a:p>
        </p:txBody>
      </p:sp>
      <p:sp>
        <p:nvSpPr>
          <p:cNvPr id="2" name="TextBox 1">
            <a:extLst>
              <a:ext uri="{FF2B5EF4-FFF2-40B4-BE49-F238E27FC236}">
                <a16:creationId xmlns:a16="http://schemas.microsoft.com/office/drawing/2014/main" id="{74C4E63B-4C16-B2D9-8751-06A9141D5E85}"/>
              </a:ext>
            </a:extLst>
          </p:cNvPr>
          <p:cNvSpPr txBox="1"/>
          <p:nvPr/>
        </p:nvSpPr>
        <p:spPr>
          <a:xfrm>
            <a:off x="6942507" y="3507950"/>
            <a:ext cx="5052513" cy="707886"/>
          </a:xfrm>
          <a:prstGeom prst="rect">
            <a:avLst/>
          </a:prstGeom>
          <a:noFill/>
        </p:spPr>
        <p:txBody>
          <a:bodyPr wrap="square">
            <a:spAutoFit/>
          </a:bodyPr>
          <a:lstStyle/>
          <a:p>
            <a:pPr algn="ctr"/>
            <a:r>
              <a:rPr lang="en-US" sz="2000" dirty="0">
                <a:latin typeface="Roboto Light" panose="02000000000000000000" pitchFamily="2" charset="0"/>
                <a:ea typeface="Roboto Light" panose="02000000000000000000" pitchFamily="2" charset="0"/>
              </a:rPr>
              <a:t>Tomorrow - how to derive dynamical systems from microscopic rules</a:t>
            </a:r>
            <a:endParaRPr lang="en-GB"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337067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B22DB-28A8-66BA-618A-0EFEDBAAD861}"/>
            </a:ext>
          </a:extLst>
        </p:cNvPr>
        <p:cNvGrpSpPr/>
        <p:nvPr/>
      </p:nvGrpSpPr>
      <p:grpSpPr>
        <a:xfrm>
          <a:off x="0" y="0"/>
          <a:ext cx="0" cy="0"/>
          <a:chOff x="0" y="0"/>
          <a:chExt cx="0" cy="0"/>
        </a:xfrm>
      </p:grpSpPr>
      <p:pic>
        <p:nvPicPr>
          <p:cNvPr id="18" name="Picture 17" descr="A graph with a line&#10;&#10;AI-generated content may be incorrect.">
            <a:extLst>
              <a:ext uri="{FF2B5EF4-FFF2-40B4-BE49-F238E27FC236}">
                <a16:creationId xmlns:a16="http://schemas.microsoft.com/office/drawing/2014/main" id="{926FAE67-8672-9F5F-0B77-C3CBDFE41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948" y="945568"/>
            <a:ext cx="3692893" cy="2215736"/>
          </a:xfrm>
          <a:prstGeom prst="rect">
            <a:avLst/>
          </a:prstGeom>
        </p:spPr>
      </p:pic>
      <p:sp>
        <p:nvSpPr>
          <p:cNvPr id="5" name="Title 1">
            <a:extLst>
              <a:ext uri="{FF2B5EF4-FFF2-40B4-BE49-F238E27FC236}">
                <a16:creationId xmlns:a16="http://schemas.microsoft.com/office/drawing/2014/main" id="{8C727501-1FA8-AEDD-A1F3-27081BCD9051}"/>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303A42BE-3D82-32FE-892F-499DC258542A}"/>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3501ACB6-5F06-1AE3-9B64-73F5EDC82E2D}"/>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5A65BB8E-329F-AF4B-619C-27E4DD349C11}"/>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3DCD993D-4CBF-D40E-81B7-0E7D5F340A3F}"/>
              </a:ext>
            </a:extLst>
          </p:cNvPr>
          <p:cNvPicPr>
            <a:picLocks noChangeAspect="1"/>
          </p:cNvPicPr>
          <p:nvPr/>
        </p:nvPicPr>
        <p:blipFill>
          <a:blip r:embed="rId4"/>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34F26BA3-5C27-D61C-0575-D3866734A7E4}"/>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pic>
        <p:nvPicPr>
          <p:cNvPr id="7" name="Picture 2" descr="Myrmica">
            <a:extLst>
              <a:ext uri="{FF2B5EF4-FFF2-40B4-BE49-F238E27FC236}">
                <a16:creationId xmlns:a16="http://schemas.microsoft.com/office/drawing/2014/main" id="{9AE6708D-6324-910F-B38A-A6C3BC74C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802570" y="4451562"/>
            <a:ext cx="207679" cy="379399"/>
          </a:xfrm>
          <a:prstGeom prst="rect">
            <a:avLst/>
          </a:prstGeom>
          <a:solidFill>
            <a:srgbClr val="00BFC4"/>
          </a:solidFill>
        </p:spPr>
      </p:pic>
      <p:pic>
        <p:nvPicPr>
          <p:cNvPr id="20" name="Picture 2" descr="Myrmica">
            <a:extLst>
              <a:ext uri="{FF2B5EF4-FFF2-40B4-BE49-F238E27FC236}">
                <a16:creationId xmlns:a16="http://schemas.microsoft.com/office/drawing/2014/main" id="{1C418A21-C6ED-F3A6-DD1A-C48A4BCCC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27731" y="4476516"/>
            <a:ext cx="207679" cy="379399"/>
          </a:xfrm>
          <a:prstGeom prst="rect">
            <a:avLst/>
          </a:prstGeom>
          <a:solidFill>
            <a:srgbClr val="F8736A"/>
          </a:solidFill>
        </p:spPr>
      </p:pic>
      <p:cxnSp>
        <p:nvCxnSpPr>
          <p:cNvPr id="22" name="Straight Arrow Connector 21">
            <a:extLst>
              <a:ext uri="{FF2B5EF4-FFF2-40B4-BE49-F238E27FC236}">
                <a16:creationId xmlns:a16="http://schemas.microsoft.com/office/drawing/2014/main" id="{E994D709-055B-9AD6-C2BC-F71BFCDF4129}"/>
              </a:ext>
            </a:extLst>
          </p:cNvPr>
          <p:cNvCxnSpPr>
            <a:cxnSpLocks/>
          </p:cNvCxnSpPr>
          <p:nvPr/>
        </p:nvCxnSpPr>
        <p:spPr>
          <a:xfrm>
            <a:off x="2602172" y="463654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 descr="Myrmica">
            <a:extLst>
              <a:ext uri="{FF2B5EF4-FFF2-40B4-BE49-F238E27FC236}">
                <a16:creationId xmlns:a16="http://schemas.microsoft.com/office/drawing/2014/main" id="{ED837BE8-E3BA-8CBC-5A12-6668A604F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66684" y="4480749"/>
            <a:ext cx="207679" cy="379399"/>
          </a:xfrm>
          <a:prstGeom prst="rect">
            <a:avLst/>
          </a:prstGeom>
          <a:solidFill>
            <a:srgbClr val="00BFC4"/>
          </a:solidFill>
        </p:spPr>
      </p:pic>
      <p:pic>
        <p:nvPicPr>
          <p:cNvPr id="39" name="Picture 2" descr="Myrmica">
            <a:extLst>
              <a:ext uri="{FF2B5EF4-FFF2-40B4-BE49-F238E27FC236}">
                <a16:creationId xmlns:a16="http://schemas.microsoft.com/office/drawing/2014/main" id="{41984191-CA23-4637-7E1A-A48969FBB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85532" y="4480750"/>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DB04B9A-CDDD-8BA2-3620-D9145E3616B8}"/>
                  </a:ext>
                </a:extLst>
              </p:cNvPr>
              <p:cNvSpPr txBox="1"/>
              <p:nvPr/>
            </p:nvSpPr>
            <p:spPr>
              <a:xfrm>
                <a:off x="2808190" y="428106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42" name="TextBox 41">
                <a:extLst>
                  <a:ext uri="{FF2B5EF4-FFF2-40B4-BE49-F238E27FC236}">
                    <a16:creationId xmlns:a16="http://schemas.microsoft.com/office/drawing/2014/main" id="{7DB04B9A-CDDD-8BA2-3620-D9145E3616B8}"/>
                  </a:ext>
                </a:extLst>
              </p:cNvPr>
              <p:cNvSpPr txBox="1">
                <a:spLocks noRot="1" noChangeAspect="1" noMove="1" noResize="1" noEditPoints="1" noAdjustHandles="1" noChangeArrowheads="1" noChangeShapeType="1" noTextEdit="1"/>
              </p:cNvSpPr>
              <p:nvPr/>
            </p:nvSpPr>
            <p:spPr>
              <a:xfrm>
                <a:off x="2808190" y="4281068"/>
                <a:ext cx="279400" cy="369332"/>
              </a:xfrm>
              <a:prstGeom prst="rect">
                <a:avLst/>
              </a:prstGeom>
              <a:blipFill>
                <a:blip r:embed="rId6"/>
                <a:stretch>
                  <a:fillRect r="-44444"/>
                </a:stretch>
              </a:blipFill>
            </p:spPr>
            <p:txBody>
              <a:bodyPr/>
              <a:lstStyle/>
              <a:p>
                <a:r>
                  <a:rPr lang="en-GB">
                    <a:noFill/>
                  </a:rPr>
                  <a:t> </a:t>
                </a:r>
              </a:p>
            </p:txBody>
          </p:sp>
        </mc:Fallback>
      </mc:AlternateContent>
      <p:pic>
        <p:nvPicPr>
          <p:cNvPr id="43" name="Picture 2" descr="Myrmica">
            <a:extLst>
              <a:ext uri="{FF2B5EF4-FFF2-40B4-BE49-F238E27FC236}">
                <a16:creationId xmlns:a16="http://schemas.microsoft.com/office/drawing/2014/main" id="{563FE2EF-F74D-E6C9-30A0-E65A473A6A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84308" y="4925353"/>
            <a:ext cx="207679" cy="379399"/>
          </a:xfrm>
          <a:prstGeom prst="rect">
            <a:avLst/>
          </a:prstGeom>
          <a:solidFill>
            <a:srgbClr val="00BFC4"/>
          </a:solidFill>
        </p:spPr>
      </p:pic>
      <p:pic>
        <p:nvPicPr>
          <p:cNvPr id="44" name="Picture 2" descr="Myrmica">
            <a:extLst>
              <a:ext uri="{FF2B5EF4-FFF2-40B4-BE49-F238E27FC236}">
                <a16:creationId xmlns:a16="http://schemas.microsoft.com/office/drawing/2014/main" id="{640BBBB2-1E64-FF0D-E1E5-BD4E1849D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09469" y="4950307"/>
            <a:ext cx="207679" cy="379399"/>
          </a:xfrm>
          <a:prstGeom prst="rect">
            <a:avLst/>
          </a:prstGeom>
          <a:solidFill>
            <a:srgbClr val="F8736A"/>
          </a:solidFill>
        </p:spPr>
      </p:pic>
      <p:cxnSp>
        <p:nvCxnSpPr>
          <p:cNvPr id="45" name="Straight Arrow Connector 44">
            <a:extLst>
              <a:ext uri="{FF2B5EF4-FFF2-40B4-BE49-F238E27FC236}">
                <a16:creationId xmlns:a16="http://schemas.microsoft.com/office/drawing/2014/main" id="{562912B5-4FA9-0A9D-25EF-3EC68DFD53EE}"/>
              </a:ext>
            </a:extLst>
          </p:cNvPr>
          <p:cNvCxnSpPr>
            <a:cxnSpLocks/>
          </p:cNvCxnSpPr>
          <p:nvPr/>
        </p:nvCxnSpPr>
        <p:spPr>
          <a:xfrm>
            <a:off x="2583910" y="5110337"/>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6" name="Picture 2" descr="Myrmica">
            <a:extLst>
              <a:ext uri="{FF2B5EF4-FFF2-40B4-BE49-F238E27FC236}">
                <a16:creationId xmlns:a16="http://schemas.microsoft.com/office/drawing/2014/main" id="{FF797858-8FDB-680C-3F07-158886186E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48422" y="4954540"/>
            <a:ext cx="207679" cy="379399"/>
          </a:xfrm>
          <a:prstGeom prst="rect">
            <a:avLst/>
          </a:prstGeom>
          <a:solidFill>
            <a:srgbClr val="F8736A"/>
          </a:solidFill>
        </p:spPr>
      </p:pic>
      <p:pic>
        <p:nvPicPr>
          <p:cNvPr id="47" name="Picture 2" descr="Myrmica">
            <a:extLst>
              <a:ext uri="{FF2B5EF4-FFF2-40B4-BE49-F238E27FC236}">
                <a16:creationId xmlns:a16="http://schemas.microsoft.com/office/drawing/2014/main" id="{4F8B106A-B00E-D674-EEE4-057785371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67270" y="4954541"/>
            <a:ext cx="207679" cy="379399"/>
          </a:xfrm>
          <a:prstGeom prst="rect">
            <a:avLst/>
          </a:prstGeom>
          <a:solidFill>
            <a:srgbClr val="F8736A"/>
          </a:solidFill>
        </p:spPr>
      </p:pic>
      <p:pic>
        <p:nvPicPr>
          <p:cNvPr id="48" name="Picture 2" descr="Myrmica">
            <a:extLst>
              <a:ext uri="{FF2B5EF4-FFF2-40B4-BE49-F238E27FC236}">
                <a16:creationId xmlns:a16="http://schemas.microsoft.com/office/drawing/2014/main" id="{79675A11-AE22-C677-06F0-0B259B6E5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3" y="5373272"/>
            <a:ext cx="207679" cy="379399"/>
          </a:xfrm>
          <a:prstGeom prst="rect">
            <a:avLst/>
          </a:prstGeom>
          <a:solidFill>
            <a:srgbClr val="00BFC4"/>
          </a:solidFill>
        </p:spPr>
      </p:pic>
      <p:cxnSp>
        <p:nvCxnSpPr>
          <p:cNvPr id="49" name="Straight Arrow Connector 48">
            <a:extLst>
              <a:ext uri="{FF2B5EF4-FFF2-40B4-BE49-F238E27FC236}">
                <a16:creationId xmlns:a16="http://schemas.microsoft.com/office/drawing/2014/main" id="{8C9EE6FB-2782-1CDB-50AA-91C4736F35CC}"/>
              </a:ext>
            </a:extLst>
          </p:cNvPr>
          <p:cNvCxnSpPr>
            <a:cxnSpLocks/>
          </p:cNvCxnSpPr>
          <p:nvPr/>
        </p:nvCxnSpPr>
        <p:spPr>
          <a:xfrm>
            <a:off x="2565645" y="555825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2" descr="Myrmica">
            <a:extLst>
              <a:ext uri="{FF2B5EF4-FFF2-40B4-BE49-F238E27FC236}">
                <a16:creationId xmlns:a16="http://schemas.microsoft.com/office/drawing/2014/main" id="{4BCFFF8E-F689-B3D2-3E6E-91B76ED44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7" y="5402459"/>
            <a:ext cx="207679" cy="379399"/>
          </a:xfrm>
          <a:prstGeom prst="rect">
            <a:avLst/>
          </a:prstGeom>
          <a:solidFill>
            <a:srgbClr val="F8736A"/>
          </a:solidFill>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FBDFC12-A8C2-3846-9EAD-8F25518EA4A5}"/>
                  </a:ext>
                </a:extLst>
              </p:cNvPr>
              <p:cNvSpPr txBox="1"/>
              <p:nvPr/>
            </p:nvSpPr>
            <p:spPr>
              <a:xfrm>
                <a:off x="2771663" y="520277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1" name="TextBox 50">
                <a:extLst>
                  <a:ext uri="{FF2B5EF4-FFF2-40B4-BE49-F238E27FC236}">
                    <a16:creationId xmlns:a16="http://schemas.microsoft.com/office/drawing/2014/main" id="{6FBDFC12-A8C2-3846-9EAD-8F25518EA4A5}"/>
                  </a:ext>
                </a:extLst>
              </p:cNvPr>
              <p:cNvSpPr txBox="1">
                <a:spLocks noRot="1" noChangeAspect="1" noMove="1" noResize="1" noEditPoints="1" noAdjustHandles="1" noChangeArrowheads="1" noChangeShapeType="1" noTextEdit="1"/>
              </p:cNvSpPr>
              <p:nvPr/>
            </p:nvSpPr>
            <p:spPr>
              <a:xfrm>
                <a:off x="2771663" y="5202778"/>
                <a:ext cx="279400" cy="369332"/>
              </a:xfrm>
              <a:prstGeom prst="rect">
                <a:avLst/>
              </a:prstGeom>
              <a:blipFill>
                <a:blip r:embed="rId7"/>
                <a:stretch>
                  <a:fillRect r="-41304"/>
                </a:stretch>
              </a:blipFill>
            </p:spPr>
            <p:txBody>
              <a:bodyPr/>
              <a:lstStyle/>
              <a:p>
                <a:r>
                  <a:rPr lang="en-GB">
                    <a:noFill/>
                  </a:rPr>
                  <a:t> </a:t>
                </a:r>
              </a:p>
            </p:txBody>
          </p:sp>
        </mc:Fallback>
      </mc:AlternateContent>
      <p:pic>
        <p:nvPicPr>
          <p:cNvPr id="52" name="Picture 2" descr="Myrmica">
            <a:extLst>
              <a:ext uri="{FF2B5EF4-FFF2-40B4-BE49-F238E27FC236}">
                <a16:creationId xmlns:a16="http://schemas.microsoft.com/office/drawing/2014/main" id="{1051151B-0E41-DA83-48D9-63AFD7609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2" y="5799625"/>
            <a:ext cx="207679" cy="379399"/>
          </a:xfrm>
          <a:prstGeom prst="rect">
            <a:avLst/>
          </a:prstGeom>
          <a:solidFill>
            <a:srgbClr val="F8736A"/>
          </a:solidFill>
        </p:spPr>
      </p:pic>
      <p:cxnSp>
        <p:nvCxnSpPr>
          <p:cNvPr id="53" name="Straight Arrow Connector 52">
            <a:extLst>
              <a:ext uri="{FF2B5EF4-FFF2-40B4-BE49-F238E27FC236}">
                <a16:creationId xmlns:a16="http://schemas.microsoft.com/office/drawing/2014/main" id="{D884728C-F989-974E-62D2-7D09AF2A68BE}"/>
              </a:ext>
            </a:extLst>
          </p:cNvPr>
          <p:cNvCxnSpPr>
            <a:cxnSpLocks/>
          </p:cNvCxnSpPr>
          <p:nvPr/>
        </p:nvCxnSpPr>
        <p:spPr>
          <a:xfrm>
            <a:off x="2565644" y="598460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2" descr="Myrmica">
            <a:extLst>
              <a:ext uri="{FF2B5EF4-FFF2-40B4-BE49-F238E27FC236}">
                <a16:creationId xmlns:a16="http://schemas.microsoft.com/office/drawing/2014/main" id="{6FA735F2-B27C-24B7-E998-5D2DED17E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6" y="5828812"/>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3430DD6-9914-EED7-7304-F1EFB43CA739}"/>
                  </a:ext>
                </a:extLst>
              </p:cNvPr>
              <p:cNvSpPr txBox="1"/>
              <p:nvPr/>
            </p:nvSpPr>
            <p:spPr>
              <a:xfrm>
                <a:off x="2771662" y="562913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b="0" i="1" dirty="0"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5" name="TextBox 54">
                <a:extLst>
                  <a:ext uri="{FF2B5EF4-FFF2-40B4-BE49-F238E27FC236}">
                    <a16:creationId xmlns:a16="http://schemas.microsoft.com/office/drawing/2014/main" id="{73430DD6-9914-EED7-7304-F1EFB43CA739}"/>
                  </a:ext>
                </a:extLst>
              </p:cNvPr>
              <p:cNvSpPr txBox="1">
                <a:spLocks noRot="1" noChangeAspect="1" noMove="1" noResize="1" noEditPoints="1" noAdjustHandles="1" noChangeArrowheads="1" noChangeShapeType="1" noTextEdit="1"/>
              </p:cNvSpPr>
              <p:nvPr/>
            </p:nvSpPr>
            <p:spPr>
              <a:xfrm>
                <a:off x="2771662" y="5629131"/>
                <a:ext cx="279400" cy="369332"/>
              </a:xfrm>
              <a:prstGeom prst="rect">
                <a:avLst/>
              </a:prstGeom>
              <a:blipFill>
                <a:blip r:embed="rId8"/>
                <a:stretch>
                  <a:fillRect r="-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9A34BAC-BF55-EAC6-2A67-4F9E53B34407}"/>
                  </a:ext>
                </a:extLst>
              </p:cNvPr>
              <p:cNvSpPr txBox="1"/>
              <p:nvPr/>
            </p:nvSpPr>
            <p:spPr>
              <a:xfrm>
                <a:off x="2808190" y="477171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6" name="TextBox 55">
                <a:extLst>
                  <a:ext uri="{FF2B5EF4-FFF2-40B4-BE49-F238E27FC236}">
                    <a16:creationId xmlns:a16="http://schemas.microsoft.com/office/drawing/2014/main" id="{D9A34BAC-BF55-EAC6-2A67-4F9E53B34407}"/>
                  </a:ext>
                </a:extLst>
              </p:cNvPr>
              <p:cNvSpPr txBox="1">
                <a:spLocks noRot="1" noChangeAspect="1" noMove="1" noResize="1" noEditPoints="1" noAdjustHandles="1" noChangeArrowheads="1" noChangeShapeType="1" noTextEdit="1"/>
              </p:cNvSpPr>
              <p:nvPr/>
            </p:nvSpPr>
            <p:spPr>
              <a:xfrm>
                <a:off x="2808190" y="4771711"/>
                <a:ext cx="279400" cy="369332"/>
              </a:xfrm>
              <a:prstGeom prst="rect">
                <a:avLst/>
              </a:prstGeom>
              <a:blipFill>
                <a:blip r:embed="rId9"/>
                <a:stretch>
                  <a:fillRect r="-3777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ED9FFA50-4390-0022-83AB-37B4CC03839F}"/>
              </a:ext>
            </a:extLst>
          </p:cNvPr>
          <p:cNvSpPr txBox="1"/>
          <p:nvPr/>
        </p:nvSpPr>
        <p:spPr>
          <a:xfrm>
            <a:off x="426854" y="4945827"/>
            <a:ext cx="974196" cy="646331"/>
          </a:xfrm>
          <a:prstGeom prst="rect">
            <a:avLst/>
          </a:prstGeom>
          <a:noFill/>
        </p:spPr>
        <p:txBody>
          <a:bodyPr wrap="square" rtlCol="0">
            <a:spAutoFit/>
          </a:bodyPr>
          <a:lstStyle/>
          <a:p>
            <a:r>
              <a:rPr lang="en-US" dirty="0">
                <a:latin typeface="Helvetica Neue" panose="02000803000000090004" pitchFamily="2" charset="0"/>
              </a:rPr>
              <a:t>Voter model</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3875E6E5-0A23-7176-6CC3-520D0C850996}"/>
              </a:ext>
            </a:extLst>
          </p:cNvPr>
          <p:cNvSpPr txBox="1"/>
          <p:nvPr/>
        </p:nvSpPr>
        <p:spPr>
          <a:xfrm>
            <a:off x="6962125" y="3026564"/>
            <a:ext cx="5229875" cy="1569660"/>
          </a:xfrm>
          <a:prstGeom prst="rect">
            <a:avLst/>
          </a:prstGeom>
          <a:noFill/>
        </p:spPr>
        <p:txBody>
          <a:bodyPr wrap="square" rtlCol="0">
            <a:spAutoFit/>
          </a:bodyPr>
          <a:lstStyle/>
          <a:p>
            <a:r>
              <a:rPr lang="en-US" sz="1600" dirty="0">
                <a:latin typeface="Helvetica Neue" panose="02000803000000090004" pitchFamily="2" charset="0"/>
              </a:rPr>
              <a:t>At the </a:t>
            </a:r>
            <a:r>
              <a:rPr lang="en-US" sz="1600" dirty="0">
                <a:solidFill>
                  <a:schemeClr val="accent3">
                    <a:lumMod val="60000"/>
                    <a:lumOff val="40000"/>
                  </a:schemeClr>
                </a:solidFill>
                <a:latin typeface="Helvetica Neue" panose="02000803000000090004" pitchFamily="2" charset="0"/>
              </a:rPr>
              <a:t>end of the task</a:t>
            </a:r>
            <a:r>
              <a:rPr lang="en-US" sz="1600" dirty="0">
                <a:latin typeface="Helvetica Neue" panose="02000803000000090004" pitchFamily="2" charset="0"/>
              </a:rPr>
              <a:t>, with 100 ants, what is the shape of the probability mass for the number of ants preferring option A:</a:t>
            </a:r>
          </a:p>
          <a:p>
            <a:pPr marL="342900" indent="-342900">
              <a:buAutoNum type="alphaLcParenR"/>
            </a:pPr>
            <a:r>
              <a:rPr lang="en-US" sz="1600" dirty="0">
                <a:latin typeface="Helvetica Neue" panose="02000803000000090004" pitchFamily="2" charset="0"/>
              </a:rPr>
              <a:t>Flat</a:t>
            </a:r>
          </a:p>
          <a:p>
            <a:pPr marL="342900" indent="-342900">
              <a:buAutoNum type="alphaLcParenR"/>
            </a:pPr>
            <a:r>
              <a:rPr lang="en-US" sz="1600" dirty="0">
                <a:latin typeface="Helvetica Neue" panose="02000803000000090004" pitchFamily="2" charset="0"/>
              </a:rPr>
              <a:t>Approximately gaussian (centered at 50)</a:t>
            </a:r>
          </a:p>
          <a:p>
            <a:pPr marL="342900" indent="-342900">
              <a:buAutoNum type="alphaLcParenR"/>
            </a:pPr>
            <a:r>
              <a:rPr lang="en-US" sz="1600" dirty="0">
                <a:latin typeface="Helvetica Neue" panose="02000803000000090004" pitchFamily="2" charset="0"/>
              </a:rPr>
              <a:t>Bimodal</a:t>
            </a:r>
            <a:endParaRPr lang="en-GB" sz="1600" dirty="0">
              <a:latin typeface="Helvetica Neue" panose="02000803000000090004" pitchFamily="2" charset="0"/>
            </a:endParaRPr>
          </a:p>
        </p:txBody>
      </p:sp>
      <p:pic>
        <p:nvPicPr>
          <p:cNvPr id="14" name="Picture 13" descr="A graph of number selecting option&#10;&#10;AI-generated content may be incorrect.">
            <a:extLst>
              <a:ext uri="{FF2B5EF4-FFF2-40B4-BE49-F238E27FC236}">
                <a16:creationId xmlns:a16="http://schemas.microsoft.com/office/drawing/2014/main" id="{006E37CA-13B7-A65C-6EAC-88318AD82E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5948" y="4595797"/>
            <a:ext cx="3692893" cy="2215735"/>
          </a:xfrm>
          <a:prstGeom prst="rect">
            <a:avLst/>
          </a:prstGeom>
        </p:spPr>
      </p:pic>
      <p:sp>
        <p:nvSpPr>
          <p:cNvPr id="15" name="Rectangle 14">
            <a:extLst>
              <a:ext uri="{FF2B5EF4-FFF2-40B4-BE49-F238E27FC236}">
                <a16:creationId xmlns:a16="http://schemas.microsoft.com/office/drawing/2014/main" id="{212AAF1A-218D-AFCD-FE60-E900CECABB64}"/>
              </a:ext>
            </a:extLst>
          </p:cNvPr>
          <p:cNvSpPr/>
          <p:nvPr/>
        </p:nvSpPr>
        <p:spPr>
          <a:xfrm>
            <a:off x="7812740" y="4650400"/>
            <a:ext cx="3541059" cy="16966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4" descr="Question Mark and upside down question mark">
            <a:extLst>
              <a:ext uri="{FF2B5EF4-FFF2-40B4-BE49-F238E27FC236}">
                <a16:creationId xmlns:a16="http://schemas.microsoft.com/office/drawing/2014/main" id="{36450044-FD48-0039-2F8D-071E807F78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20245" y="5084980"/>
            <a:ext cx="1471027" cy="8274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3CFA2C4-AC65-C9FE-3AE0-DBF3B9974E5D}"/>
              </a:ext>
            </a:extLst>
          </p:cNvPr>
          <p:cNvSpPr/>
          <p:nvPr/>
        </p:nvSpPr>
        <p:spPr>
          <a:xfrm>
            <a:off x="10652228" y="1347778"/>
            <a:ext cx="71802" cy="1299308"/>
          </a:xfrm>
          <a:prstGeom prst="rect">
            <a:avLst/>
          </a:prstGeom>
          <a:solidFill>
            <a:schemeClr val="accent3">
              <a:lumMod val="60000"/>
              <a:lumOff val="40000"/>
              <a:alpha val="3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828A72-4CCD-E264-AF8F-3E0803E575A5}"/>
                  </a:ext>
                </a:extLst>
              </p:cNvPr>
              <p:cNvSpPr txBox="1"/>
              <p:nvPr/>
            </p:nvSpPr>
            <p:spPr>
              <a:xfrm>
                <a:off x="8034632" y="1064792"/>
                <a:ext cx="3879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x</m:t>
                              </m:r>
                            </m:e>
                            <m:sub>
                              <m:r>
                                <a:rPr lang="en-US" sz="1400" b="0" i="1" smtClean="0">
                                  <a:latin typeface="Cambria Math" panose="02040503050406030204" pitchFamily="18" charset="0"/>
                                  <a:ea typeface="Cambria Math" panose="02040503050406030204" pitchFamily="18" charset="0"/>
                                </a:rPr>
                                <m:t>𝐴</m:t>
                              </m:r>
                            </m:sub>
                          </m:sSub>
                        </m:e>
                      </m:acc>
                      <m:r>
                        <a:rPr lang="en-US" sz="1400" b="0" i="1" smtClean="0">
                          <a:latin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l-GR" sz="1400" i="1" smtClean="0">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d>
                        <m:dPr>
                          <m:ctrlPr>
                            <a:rPr lang="en-US" sz="1400" i="1">
                              <a:latin typeface="Cambria Math" panose="02040503050406030204" pitchFamily="18" charset="0"/>
                              <a:ea typeface="Cambria Math" panose="02040503050406030204" pitchFamily="18" charset="0"/>
                            </a:rPr>
                          </m:ctrlPr>
                        </m:dPr>
                        <m:e>
                          <m:r>
                            <m:rPr>
                              <m:nor/>
                            </m:rPr>
                            <a:rPr lang="en-US" sz="140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d>
                        <m:dPr>
                          <m:ctrlPr>
                            <a:rPr lang="en-US" sz="1400" b="0" i="1" smtClean="0">
                              <a:latin typeface="Cambria Math" panose="02040503050406030204" pitchFamily="18" charset="0"/>
                              <a:ea typeface="Cambria Math" panose="02040503050406030204" pitchFamily="18" charset="0"/>
                            </a:rPr>
                          </m:ctrlPr>
                        </m:dPr>
                        <m:e>
                          <m:r>
                            <m:rPr>
                              <m:nor/>
                            </m:rPr>
                            <a:rPr lang="en-US" sz="1400" b="0" i="0" smtClean="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oMath>
                  </m:oMathPara>
                </a14:m>
                <a:endParaRPr lang="en-GB" sz="1400" dirty="0"/>
              </a:p>
            </p:txBody>
          </p:sp>
        </mc:Choice>
        <mc:Fallback xmlns="">
          <p:sp>
            <p:nvSpPr>
              <p:cNvPr id="21" name="TextBox 20">
                <a:extLst>
                  <a:ext uri="{FF2B5EF4-FFF2-40B4-BE49-F238E27FC236}">
                    <a16:creationId xmlns:a16="http://schemas.microsoft.com/office/drawing/2014/main" id="{D4828A72-4CCD-E264-AF8F-3E0803E575A5}"/>
                  </a:ext>
                </a:extLst>
              </p:cNvPr>
              <p:cNvSpPr txBox="1">
                <a:spLocks noRot="1" noChangeAspect="1" noMove="1" noResize="1" noEditPoints="1" noAdjustHandles="1" noChangeArrowheads="1" noChangeShapeType="1" noTextEdit="1"/>
              </p:cNvSpPr>
              <p:nvPr/>
            </p:nvSpPr>
            <p:spPr>
              <a:xfrm>
                <a:off x="8034632" y="1064792"/>
                <a:ext cx="3879462" cy="307777"/>
              </a:xfrm>
              <a:prstGeom prst="rect">
                <a:avLst/>
              </a:prstGeom>
              <a:blipFill>
                <a:blip r:embed="rId12"/>
                <a:stretch>
                  <a:fillRect b="-8000"/>
                </a:stretch>
              </a:blipFill>
            </p:spPr>
            <p:txBody>
              <a:bodyPr/>
              <a:lstStyle/>
              <a:p>
                <a:r>
                  <a:rPr lang="en-GB">
                    <a:noFill/>
                  </a:rPr>
                  <a:t> </a:t>
                </a:r>
              </a:p>
            </p:txBody>
          </p:sp>
        </mc:Fallback>
      </mc:AlternateContent>
    </p:spTree>
    <p:extLst>
      <p:ext uri="{BB962C8B-B14F-4D97-AF65-F5344CB8AC3E}">
        <p14:creationId xmlns:p14="http://schemas.microsoft.com/office/powerpoint/2010/main" val="1326186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55E94-CB0F-D881-A4AB-B0BEA827376D}"/>
            </a:ext>
          </a:extLst>
        </p:cNvPr>
        <p:cNvGrpSpPr/>
        <p:nvPr/>
      </p:nvGrpSpPr>
      <p:grpSpPr>
        <a:xfrm>
          <a:off x="0" y="0"/>
          <a:ext cx="0" cy="0"/>
          <a:chOff x="0" y="0"/>
          <a:chExt cx="0" cy="0"/>
        </a:xfrm>
      </p:grpSpPr>
      <p:pic>
        <p:nvPicPr>
          <p:cNvPr id="8" name="Picture 7" descr="A graph with a line&#10;&#10;AI-generated content may be incorrect.">
            <a:extLst>
              <a:ext uri="{FF2B5EF4-FFF2-40B4-BE49-F238E27FC236}">
                <a16:creationId xmlns:a16="http://schemas.microsoft.com/office/drawing/2014/main" id="{6E4CC678-E336-09DA-5787-776253809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948" y="945568"/>
            <a:ext cx="3692893" cy="2215736"/>
          </a:xfrm>
          <a:prstGeom prst="rect">
            <a:avLst/>
          </a:prstGeom>
        </p:spPr>
      </p:pic>
      <p:pic>
        <p:nvPicPr>
          <p:cNvPr id="2" name="Picture 1" descr="A graph of number selecting option&#10;&#10;AI-generated content may be incorrect.">
            <a:extLst>
              <a:ext uri="{FF2B5EF4-FFF2-40B4-BE49-F238E27FC236}">
                <a16:creationId xmlns:a16="http://schemas.microsoft.com/office/drawing/2014/main" id="{79BCF0F0-3548-D038-4300-63A83CB35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948" y="4595797"/>
            <a:ext cx="3692893" cy="2215735"/>
          </a:xfrm>
          <a:prstGeom prst="rect">
            <a:avLst/>
          </a:prstGeom>
        </p:spPr>
      </p:pic>
      <p:sp>
        <p:nvSpPr>
          <p:cNvPr id="5" name="Title 1">
            <a:extLst>
              <a:ext uri="{FF2B5EF4-FFF2-40B4-BE49-F238E27FC236}">
                <a16:creationId xmlns:a16="http://schemas.microsoft.com/office/drawing/2014/main" id="{F35EF7F6-996E-7356-5FEF-2E2731890D9F}"/>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240531E2-6138-DFDA-603E-FD6917E1D913}"/>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0CB3DE4B-9BAC-E07F-80EC-D90FF07A09C7}"/>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87B3F88A-7940-8CEB-65DE-62136D705661}"/>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E6AA4F4A-D2A8-A3BB-F685-AB6898EFB00F}"/>
              </a:ext>
            </a:extLst>
          </p:cNvPr>
          <p:cNvPicPr>
            <a:picLocks noChangeAspect="1"/>
          </p:cNvPicPr>
          <p:nvPr/>
        </p:nvPicPr>
        <p:blipFill>
          <a:blip r:embed="rId4"/>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0C6E2F50-717D-FDAD-0857-84D49A51AF58}"/>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pic>
        <p:nvPicPr>
          <p:cNvPr id="7" name="Picture 2" descr="Myrmica">
            <a:extLst>
              <a:ext uri="{FF2B5EF4-FFF2-40B4-BE49-F238E27FC236}">
                <a16:creationId xmlns:a16="http://schemas.microsoft.com/office/drawing/2014/main" id="{1AE6058E-BC1E-3487-C37D-F9F00CE31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802570" y="4451562"/>
            <a:ext cx="207679" cy="379399"/>
          </a:xfrm>
          <a:prstGeom prst="rect">
            <a:avLst/>
          </a:prstGeom>
          <a:solidFill>
            <a:srgbClr val="00BFC4"/>
          </a:solidFill>
        </p:spPr>
      </p:pic>
      <p:pic>
        <p:nvPicPr>
          <p:cNvPr id="20" name="Picture 2" descr="Myrmica">
            <a:extLst>
              <a:ext uri="{FF2B5EF4-FFF2-40B4-BE49-F238E27FC236}">
                <a16:creationId xmlns:a16="http://schemas.microsoft.com/office/drawing/2014/main" id="{9B7AE629-1410-224F-A725-661352476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27731" y="4476516"/>
            <a:ext cx="207679" cy="379399"/>
          </a:xfrm>
          <a:prstGeom prst="rect">
            <a:avLst/>
          </a:prstGeom>
          <a:solidFill>
            <a:srgbClr val="F8736A"/>
          </a:solidFill>
        </p:spPr>
      </p:pic>
      <p:cxnSp>
        <p:nvCxnSpPr>
          <p:cNvPr id="22" name="Straight Arrow Connector 21">
            <a:extLst>
              <a:ext uri="{FF2B5EF4-FFF2-40B4-BE49-F238E27FC236}">
                <a16:creationId xmlns:a16="http://schemas.microsoft.com/office/drawing/2014/main" id="{FFE7E297-B19A-F1B1-F748-3409F8078F15}"/>
              </a:ext>
            </a:extLst>
          </p:cNvPr>
          <p:cNvCxnSpPr>
            <a:cxnSpLocks/>
          </p:cNvCxnSpPr>
          <p:nvPr/>
        </p:nvCxnSpPr>
        <p:spPr>
          <a:xfrm>
            <a:off x="2602172" y="463654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 descr="Myrmica">
            <a:extLst>
              <a:ext uri="{FF2B5EF4-FFF2-40B4-BE49-F238E27FC236}">
                <a16:creationId xmlns:a16="http://schemas.microsoft.com/office/drawing/2014/main" id="{15BE99CD-AD00-2FC3-A2C1-3BE9C9300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66684" y="4480749"/>
            <a:ext cx="207679" cy="379399"/>
          </a:xfrm>
          <a:prstGeom prst="rect">
            <a:avLst/>
          </a:prstGeom>
          <a:solidFill>
            <a:srgbClr val="00BFC4"/>
          </a:solidFill>
        </p:spPr>
      </p:pic>
      <p:pic>
        <p:nvPicPr>
          <p:cNvPr id="39" name="Picture 2" descr="Myrmica">
            <a:extLst>
              <a:ext uri="{FF2B5EF4-FFF2-40B4-BE49-F238E27FC236}">
                <a16:creationId xmlns:a16="http://schemas.microsoft.com/office/drawing/2014/main" id="{1319DFEE-3BBA-C4AB-D4A4-B2C8A59DB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85532" y="4480750"/>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964B1F3-8662-7505-1982-2A34511BBD7B}"/>
                  </a:ext>
                </a:extLst>
              </p:cNvPr>
              <p:cNvSpPr txBox="1"/>
              <p:nvPr/>
            </p:nvSpPr>
            <p:spPr>
              <a:xfrm>
                <a:off x="2808190" y="428106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42" name="TextBox 41">
                <a:extLst>
                  <a:ext uri="{FF2B5EF4-FFF2-40B4-BE49-F238E27FC236}">
                    <a16:creationId xmlns:a16="http://schemas.microsoft.com/office/drawing/2014/main" id="{1964B1F3-8662-7505-1982-2A34511BBD7B}"/>
                  </a:ext>
                </a:extLst>
              </p:cNvPr>
              <p:cNvSpPr txBox="1">
                <a:spLocks noRot="1" noChangeAspect="1" noMove="1" noResize="1" noEditPoints="1" noAdjustHandles="1" noChangeArrowheads="1" noChangeShapeType="1" noTextEdit="1"/>
              </p:cNvSpPr>
              <p:nvPr/>
            </p:nvSpPr>
            <p:spPr>
              <a:xfrm>
                <a:off x="2808190" y="4281068"/>
                <a:ext cx="279400" cy="369332"/>
              </a:xfrm>
              <a:prstGeom prst="rect">
                <a:avLst/>
              </a:prstGeom>
              <a:blipFill>
                <a:blip r:embed="rId6"/>
                <a:stretch>
                  <a:fillRect r="-44444"/>
                </a:stretch>
              </a:blipFill>
            </p:spPr>
            <p:txBody>
              <a:bodyPr/>
              <a:lstStyle/>
              <a:p>
                <a:r>
                  <a:rPr lang="en-GB">
                    <a:noFill/>
                  </a:rPr>
                  <a:t> </a:t>
                </a:r>
              </a:p>
            </p:txBody>
          </p:sp>
        </mc:Fallback>
      </mc:AlternateContent>
      <p:pic>
        <p:nvPicPr>
          <p:cNvPr id="43" name="Picture 2" descr="Myrmica">
            <a:extLst>
              <a:ext uri="{FF2B5EF4-FFF2-40B4-BE49-F238E27FC236}">
                <a16:creationId xmlns:a16="http://schemas.microsoft.com/office/drawing/2014/main" id="{21612756-FB11-37AE-3D1A-E0C6AB7FD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84308" y="4925353"/>
            <a:ext cx="207679" cy="379399"/>
          </a:xfrm>
          <a:prstGeom prst="rect">
            <a:avLst/>
          </a:prstGeom>
          <a:solidFill>
            <a:srgbClr val="00BFC4"/>
          </a:solidFill>
        </p:spPr>
      </p:pic>
      <p:pic>
        <p:nvPicPr>
          <p:cNvPr id="44" name="Picture 2" descr="Myrmica">
            <a:extLst>
              <a:ext uri="{FF2B5EF4-FFF2-40B4-BE49-F238E27FC236}">
                <a16:creationId xmlns:a16="http://schemas.microsoft.com/office/drawing/2014/main" id="{6F6C6C2D-42EA-E856-EFF2-356402BC1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09469" y="4950307"/>
            <a:ext cx="207679" cy="379399"/>
          </a:xfrm>
          <a:prstGeom prst="rect">
            <a:avLst/>
          </a:prstGeom>
          <a:solidFill>
            <a:srgbClr val="F8736A"/>
          </a:solidFill>
        </p:spPr>
      </p:pic>
      <p:cxnSp>
        <p:nvCxnSpPr>
          <p:cNvPr id="45" name="Straight Arrow Connector 44">
            <a:extLst>
              <a:ext uri="{FF2B5EF4-FFF2-40B4-BE49-F238E27FC236}">
                <a16:creationId xmlns:a16="http://schemas.microsoft.com/office/drawing/2014/main" id="{29748699-1E75-7584-88BA-516E54D973B5}"/>
              </a:ext>
            </a:extLst>
          </p:cNvPr>
          <p:cNvCxnSpPr>
            <a:cxnSpLocks/>
          </p:cNvCxnSpPr>
          <p:nvPr/>
        </p:nvCxnSpPr>
        <p:spPr>
          <a:xfrm>
            <a:off x="2583910" y="5110337"/>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6" name="Picture 2" descr="Myrmica">
            <a:extLst>
              <a:ext uri="{FF2B5EF4-FFF2-40B4-BE49-F238E27FC236}">
                <a16:creationId xmlns:a16="http://schemas.microsoft.com/office/drawing/2014/main" id="{450DD386-B7B0-BEEB-4498-45D511BC9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48422" y="4954540"/>
            <a:ext cx="207679" cy="379399"/>
          </a:xfrm>
          <a:prstGeom prst="rect">
            <a:avLst/>
          </a:prstGeom>
          <a:solidFill>
            <a:srgbClr val="F8736A"/>
          </a:solidFill>
        </p:spPr>
      </p:pic>
      <p:pic>
        <p:nvPicPr>
          <p:cNvPr id="47" name="Picture 2" descr="Myrmica">
            <a:extLst>
              <a:ext uri="{FF2B5EF4-FFF2-40B4-BE49-F238E27FC236}">
                <a16:creationId xmlns:a16="http://schemas.microsoft.com/office/drawing/2014/main" id="{C853371D-3D46-EAD3-F822-C06BADF853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67270" y="4954541"/>
            <a:ext cx="207679" cy="379399"/>
          </a:xfrm>
          <a:prstGeom prst="rect">
            <a:avLst/>
          </a:prstGeom>
          <a:solidFill>
            <a:srgbClr val="F8736A"/>
          </a:solidFill>
        </p:spPr>
      </p:pic>
      <p:pic>
        <p:nvPicPr>
          <p:cNvPr id="48" name="Picture 2" descr="Myrmica">
            <a:extLst>
              <a:ext uri="{FF2B5EF4-FFF2-40B4-BE49-F238E27FC236}">
                <a16:creationId xmlns:a16="http://schemas.microsoft.com/office/drawing/2014/main" id="{42D9F303-3B24-36D4-377B-1CD1FFF39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3" y="5373272"/>
            <a:ext cx="207679" cy="379399"/>
          </a:xfrm>
          <a:prstGeom prst="rect">
            <a:avLst/>
          </a:prstGeom>
          <a:solidFill>
            <a:srgbClr val="00BFC4"/>
          </a:solidFill>
        </p:spPr>
      </p:pic>
      <p:cxnSp>
        <p:nvCxnSpPr>
          <p:cNvPr id="49" name="Straight Arrow Connector 48">
            <a:extLst>
              <a:ext uri="{FF2B5EF4-FFF2-40B4-BE49-F238E27FC236}">
                <a16:creationId xmlns:a16="http://schemas.microsoft.com/office/drawing/2014/main" id="{4FB7CFF2-9167-8C25-5AF4-EEDEED7299AF}"/>
              </a:ext>
            </a:extLst>
          </p:cNvPr>
          <p:cNvCxnSpPr>
            <a:cxnSpLocks/>
          </p:cNvCxnSpPr>
          <p:nvPr/>
        </p:nvCxnSpPr>
        <p:spPr>
          <a:xfrm>
            <a:off x="2565645" y="555825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2" descr="Myrmica">
            <a:extLst>
              <a:ext uri="{FF2B5EF4-FFF2-40B4-BE49-F238E27FC236}">
                <a16:creationId xmlns:a16="http://schemas.microsoft.com/office/drawing/2014/main" id="{3D614FD6-A8F3-DB51-73EF-E217D9D41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7" y="5402459"/>
            <a:ext cx="207679" cy="379399"/>
          </a:xfrm>
          <a:prstGeom prst="rect">
            <a:avLst/>
          </a:prstGeom>
          <a:solidFill>
            <a:srgbClr val="F8736A"/>
          </a:solidFill>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9D1D289-4495-FD70-2C07-8F42BC9F978E}"/>
                  </a:ext>
                </a:extLst>
              </p:cNvPr>
              <p:cNvSpPr txBox="1"/>
              <p:nvPr/>
            </p:nvSpPr>
            <p:spPr>
              <a:xfrm>
                <a:off x="2771663" y="520277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1" name="TextBox 50">
                <a:extLst>
                  <a:ext uri="{FF2B5EF4-FFF2-40B4-BE49-F238E27FC236}">
                    <a16:creationId xmlns:a16="http://schemas.microsoft.com/office/drawing/2014/main" id="{A9D1D289-4495-FD70-2C07-8F42BC9F978E}"/>
                  </a:ext>
                </a:extLst>
              </p:cNvPr>
              <p:cNvSpPr txBox="1">
                <a:spLocks noRot="1" noChangeAspect="1" noMove="1" noResize="1" noEditPoints="1" noAdjustHandles="1" noChangeArrowheads="1" noChangeShapeType="1" noTextEdit="1"/>
              </p:cNvSpPr>
              <p:nvPr/>
            </p:nvSpPr>
            <p:spPr>
              <a:xfrm>
                <a:off x="2771663" y="5202778"/>
                <a:ext cx="279400" cy="369332"/>
              </a:xfrm>
              <a:prstGeom prst="rect">
                <a:avLst/>
              </a:prstGeom>
              <a:blipFill>
                <a:blip r:embed="rId7"/>
                <a:stretch>
                  <a:fillRect r="-41304"/>
                </a:stretch>
              </a:blipFill>
            </p:spPr>
            <p:txBody>
              <a:bodyPr/>
              <a:lstStyle/>
              <a:p>
                <a:r>
                  <a:rPr lang="en-GB">
                    <a:noFill/>
                  </a:rPr>
                  <a:t> </a:t>
                </a:r>
              </a:p>
            </p:txBody>
          </p:sp>
        </mc:Fallback>
      </mc:AlternateContent>
      <p:pic>
        <p:nvPicPr>
          <p:cNvPr id="52" name="Picture 2" descr="Myrmica">
            <a:extLst>
              <a:ext uri="{FF2B5EF4-FFF2-40B4-BE49-F238E27FC236}">
                <a16:creationId xmlns:a16="http://schemas.microsoft.com/office/drawing/2014/main" id="{AD466176-8FA7-E5A3-9B2A-DB91CAD7D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2" y="5799625"/>
            <a:ext cx="207679" cy="379399"/>
          </a:xfrm>
          <a:prstGeom prst="rect">
            <a:avLst/>
          </a:prstGeom>
          <a:solidFill>
            <a:srgbClr val="F8736A"/>
          </a:solidFill>
        </p:spPr>
      </p:pic>
      <p:cxnSp>
        <p:nvCxnSpPr>
          <p:cNvPr id="53" name="Straight Arrow Connector 52">
            <a:extLst>
              <a:ext uri="{FF2B5EF4-FFF2-40B4-BE49-F238E27FC236}">
                <a16:creationId xmlns:a16="http://schemas.microsoft.com/office/drawing/2014/main" id="{734F1FE6-0906-B891-1F09-AB93CCC4C71D}"/>
              </a:ext>
            </a:extLst>
          </p:cNvPr>
          <p:cNvCxnSpPr>
            <a:cxnSpLocks/>
          </p:cNvCxnSpPr>
          <p:nvPr/>
        </p:nvCxnSpPr>
        <p:spPr>
          <a:xfrm>
            <a:off x="2565644" y="598460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2" descr="Myrmica">
            <a:extLst>
              <a:ext uri="{FF2B5EF4-FFF2-40B4-BE49-F238E27FC236}">
                <a16:creationId xmlns:a16="http://schemas.microsoft.com/office/drawing/2014/main" id="{E9298188-9613-B55B-DE6E-41C3F6FB3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6" y="5828812"/>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EE2B80-325A-2335-D5D7-BC0419D47A3D}"/>
                  </a:ext>
                </a:extLst>
              </p:cNvPr>
              <p:cNvSpPr txBox="1"/>
              <p:nvPr/>
            </p:nvSpPr>
            <p:spPr>
              <a:xfrm>
                <a:off x="2771662" y="562913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b="0" i="1" dirty="0"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5" name="TextBox 54">
                <a:extLst>
                  <a:ext uri="{FF2B5EF4-FFF2-40B4-BE49-F238E27FC236}">
                    <a16:creationId xmlns:a16="http://schemas.microsoft.com/office/drawing/2014/main" id="{C2EE2B80-325A-2335-D5D7-BC0419D47A3D}"/>
                  </a:ext>
                </a:extLst>
              </p:cNvPr>
              <p:cNvSpPr txBox="1">
                <a:spLocks noRot="1" noChangeAspect="1" noMove="1" noResize="1" noEditPoints="1" noAdjustHandles="1" noChangeArrowheads="1" noChangeShapeType="1" noTextEdit="1"/>
              </p:cNvSpPr>
              <p:nvPr/>
            </p:nvSpPr>
            <p:spPr>
              <a:xfrm>
                <a:off x="2771662" y="5629131"/>
                <a:ext cx="279400" cy="369332"/>
              </a:xfrm>
              <a:prstGeom prst="rect">
                <a:avLst/>
              </a:prstGeom>
              <a:blipFill>
                <a:blip r:embed="rId8"/>
                <a:stretch>
                  <a:fillRect r="-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8588A8-2F11-D9AA-49F1-E125361801D9}"/>
                  </a:ext>
                </a:extLst>
              </p:cNvPr>
              <p:cNvSpPr txBox="1"/>
              <p:nvPr/>
            </p:nvSpPr>
            <p:spPr>
              <a:xfrm>
                <a:off x="2808190" y="477171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6" name="TextBox 55">
                <a:extLst>
                  <a:ext uri="{FF2B5EF4-FFF2-40B4-BE49-F238E27FC236}">
                    <a16:creationId xmlns:a16="http://schemas.microsoft.com/office/drawing/2014/main" id="{FA8588A8-2F11-D9AA-49F1-E125361801D9}"/>
                  </a:ext>
                </a:extLst>
              </p:cNvPr>
              <p:cNvSpPr txBox="1">
                <a:spLocks noRot="1" noChangeAspect="1" noMove="1" noResize="1" noEditPoints="1" noAdjustHandles="1" noChangeArrowheads="1" noChangeShapeType="1" noTextEdit="1"/>
              </p:cNvSpPr>
              <p:nvPr/>
            </p:nvSpPr>
            <p:spPr>
              <a:xfrm>
                <a:off x="2808190" y="4771711"/>
                <a:ext cx="279400" cy="369332"/>
              </a:xfrm>
              <a:prstGeom prst="rect">
                <a:avLst/>
              </a:prstGeom>
              <a:blipFill>
                <a:blip r:embed="rId9"/>
                <a:stretch>
                  <a:fillRect r="-3777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1452576B-543A-4339-81D8-A4B1D8681188}"/>
              </a:ext>
            </a:extLst>
          </p:cNvPr>
          <p:cNvSpPr txBox="1"/>
          <p:nvPr/>
        </p:nvSpPr>
        <p:spPr>
          <a:xfrm>
            <a:off x="426854" y="4945827"/>
            <a:ext cx="974196" cy="646331"/>
          </a:xfrm>
          <a:prstGeom prst="rect">
            <a:avLst/>
          </a:prstGeom>
          <a:noFill/>
        </p:spPr>
        <p:txBody>
          <a:bodyPr wrap="square" rtlCol="0">
            <a:spAutoFit/>
          </a:bodyPr>
          <a:lstStyle/>
          <a:p>
            <a:r>
              <a:rPr lang="en-US" dirty="0">
                <a:latin typeface="Helvetica Neue" panose="02000803000000090004" pitchFamily="2" charset="0"/>
              </a:rPr>
              <a:t>Voter model</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DE92E6D3-D173-87F3-A1C8-98E9DADDB939}"/>
              </a:ext>
            </a:extLst>
          </p:cNvPr>
          <p:cNvSpPr txBox="1"/>
          <p:nvPr/>
        </p:nvSpPr>
        <p:spPr>
          <a:xfrm>
            <a:off x="6962125" y="3026564"/>
            <a:ext cx="5229875" cy="1569660"/>
          </a:xfrm>
          <a:prstGeom prst="rect">
            <a:avLst/>
          </a:prstGeom>
          <a:noFill/>
        </p:spPr>
        <p:txBody>
          <a:bodyPr wrap="square" rtlCol="0">
            <a:spAutoFit/>
          </a:bodyPr>
          <a:lstStyle/>
          <a:p>
            <a:r>
              <a:rPr lang="en-US" sz="1600" dirty="0">
                <a:latin typeface="Helvetica Neue" panose="02000803000000090004" pitchFamily="2" charset="0"/>
              </a:rPr>
              <a:t>At the end of the task, with 100 ants, what is the shape of the probability mass for the number of ants preferring option A:</a:t>
            </a:r>
          </a:p>
          <a:p>
            <a:pPr marL="342900" indent="-342900">
              <a:buAutoNum type="alphaLcParenR"/>
            </a:pPr>
            <a:r>
              <a:rPr lang="en-US" sz="1600" dirty="0">
                <a:latin typeface="Helvetica Neue" panose="02000803000000090004" pitchFamily="2" charset="0"/>
              </a:rPr>
              <a:t>Flat</a:t>
            </a:r>
          </a:p>
          <a:p>
            <a:pPr marL="342900" indent="-342900">
              <a:buAutoNum type="alphaLcParenR"/>
            </a:pPr>
            <a:r>
              <a:rPr lang="en-US" sz="1600" dirty="0">
                <a:latin typeface="Helvetica Neue" panose="02000803000000090004" pitchFamily="2" charset="0"/>
              </a:rPr>
              <a:t>Approximately gaussian (centered at 50)</a:t>
            </a:r>
          </a:p>
          <a:p>
            <a:pPr marL="342900" indent="-342900">
              <a:buAutoNum type="alphaLcParenR"/>
            </a:pPr>
            <a:r>
              <a:rPr lang="en-US" sz="1600" dirty="0">
                <a:solidFill>
                  <a:schemeClr val="accent6">
                    <a:lumMod val="75000"/>
                  </a:schemeClr>
                </a:solidFill>
                <a:latin typeface="Helvetica Neue" panose="02000803000000090004" pitchFamily="2" charset="0"/>
              </a:rPr>
              <a:t>Bimodal</a:t>
            </a:r>
            <a:endParaRPr lang="en-GB" sz="1600" dirty="0">
              <a:solidFill>
                <a:schemeClr val="accent6">
                  <a:lumMod val="75000"/>
                </a:schemeClr>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207E17-19B6-5A8C-902F-CA6B54D2DC38}"/>
                  </a:ext>
                </a:extLst>
              </p:cNvPr>
              <p:cNvSpPr txBox="1"/>
              <p:nvPr/>
            </p:nvSpPr>
            <p:spPr>
              <a:xfrm>
                <a:off x="8034632" y="1064792"/>
                <a:ext cx="3879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x</m:t>
                              </m:r>
                            </m:e>
                            <m:sub>
                              <m:r>
                                <a:rPr lang="en-US" sz="1400" b="0" i="1" smtClean="0">
                                  <a:latin typeface="Cambria Math" panose="02040503050406030204" pitchFamily="18" charset="0"/>
                                  <a:ea typeface="Cambria Math" panose="02040503050406030204" pitchFamily="18" charset="0"/>
                                </a:rPr>
                                <m:t>𝐴</m:t>
                              </m:r>
                            </m:sub>
                          </m:sSub>
                        </m:e>
                      </m:acc>
                      <m:r>
                        <a:rPr lang="en-US" sz="1400" b="0" i="1" smtClean="0">
                          <a:latin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l-GR" sz="1400" i="1" smtClean="0">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d>
                        <m:dPr>
                          <m:ctrlPr>
                            <a:rPr lang="en-US" sz="1400" i="1">
                              <a:latin typeface="Cambria Math" panose="02040503050406030204" pitchFamily="18" charset="0"/>
                              <a:ea typeface="Cambria Math" panose="02040503050406030204" pitchFamily="18" charset="0"/>
                            </a:rPr>
                          </m:ctrlPr>
                        </m:dPr>
                        <m:e>
                          <m:r>
                            <m:rPr>
                              <m:nor/>
                            </m:rPr>
                            <a:rPr lang="en-US" sz="140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d>
                        <m:dPr>
                          <m:ctrlPr>
                            <a:rPr lang="en-US" sz="1400" b="0" i="1" smtClean="0">
                              <a:latin typeface="Cambria Math" panose="02040503050406030204" pitchFamily="18" charset="0"/>
                              <a:ea typeface="Cambria Math" panose="02040503050406030204" pitchFamily="18" charset="0"/>
                            </a:rPr>
                          </m:ctrlPr>
                        </m:dPr>
                        <m:e>
                          <m:r>
                            <m:rPr>
                              <m:nor/>
                            </m:rPr>
                            <a:rPr lang="en-US" sz="1400" b="0" i="0" smtClean="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oMath>
                  </m:oMathPara>
                </a14:m>
                <a:endParaRPr lang="en-GB" sz="1400" dirty="0"/>
              </a:p>
            </p:txBody>
          </p:sp>
        </mc:Choice>
        <mc:Fallback xmlns="">
          <p:sp>
            <p:nvSpPr>
              <p:cNvPr id="15" name="TextBox 14">
                <a:extLst>
                  <a:ext uri="{FF2B5EF4-FFF2-40B4-BE49-F238E27FC236}">
                    <a16:creationId xmlns:a16="http://schemas.microsoft.com/office/drawing/2014/main" id="{B3207E17-19B6-5A8C-902F-CA6B54D2DC38}"/>
                  </a:ext>
                </a:extLst>
              </p:cNvPr>
              <p:cNvSpPr txBox="1">
                <a:spLocks noRot="1" noChangeAspect="1" noMove="1" noResize="1" noEditPoints="1" noAdjustHandles="1" noChangeArrowheads="1" noChangeShapeType="1" noTextEdit="1"/>
              </p:cNvSpPr>
              <p:nvPr/>
            </p:nvSpPr>
            <p:spPr>
              <a:xfrm>
                <a:off x="8034632" y="1064792"/>
                <a:ext cx="3879462" cy="307777"/>
              </a:xfrm>
              <a:prstGeom prst="rect">
                <a:avLst/>
              </a:prstGeom>
              <a:blipFill>
                <a:blip r:embed="rId10"/>
                <a:stretch>
                  <a:fillRect b="-8000"/>
                </a:stretch>
              </a:blipFill>
            </p:spPr>
            <p:txBody>
              <a:bodyPr/>
              <a:lstStyle/>
              <a:p>
                <a:r>
                  <a:rPr lang="en-GB">
                    <a:noFill/>
                  </a:rPr>
                  <a:t> </a:t>
                </a:r>
              </a:p>
            </p:txBody>
          </p:sp>
        </mc:Fallback>
      </mc:AlternateContent>
    </p:spTree>
    <p:extLst>
      <p:ext uri="{BB962C8B-B14F-4D97-AF65-F5344CB8AC3E}">
        <p14:creationId xmlns:p14="http://schemas.microsoft.com/office/powerpoint/2010/main" val="1203446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9695-72A9-1495-792F-9D912E048108}"/>
            </a:ext>
          </a:extLst>
        </p:cNvPr>
        <p:cNvGrpSpPr/>
        <p:nvPr/>
      </p:nvGrpSpPr>
      <p:grpSpPr>
        <a:xfrm>
          <a:off x="0" y="0"/>
          <a:ext cx="0" cy="0"/>
          <a:chOff x="0" y="0"/>
          <a:chExt cx="0" cy="0"/>
        </a:xfrm>
      </p:grpSpPr>
      <p:pic>
        <p:nvPicPr>
          <p:cNvPr id="14" name="Picture 13" descr="A graph with a line&#10;&#10;AI-generated content may be incorrect.">
            <a:extLst>
              <a:ext uri="{FF2B5EF4-FFF2-40B4-BE49-F238E27FC236}">
                <a16:creationId xmlns:a16="http://schemas.microsoft.com/office/drawing/2014/main" id="{AD0CD474-B6C1-A28E-04B6-44896A61B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948" y="945568"/>
            <a:ext cx="3692893" cy="2215736"/>
          </a:xfrm>
          <a:prstGeom prst="rect">
            <a:avLst/>
          </a:prstGeom>
        </p:spPr>
      </p:pic>
      <p:pic>
        <p:nvPicPr>
          <p:cNvPr id="2" name="Picture 1" descr="A graph of number selecting option&#10;&#10;AI-generated content may be incorrect.">
            <a:extLst>
              <a:ext uri="{FF2B5EF4-FFF2-40B4-BE49-F238E27FC236}">
                <a16:creationId xmlns:a16="http://schemas.microsoft.com/office/drawing/2014/main" id="{F000A2CD-6010-DABD-0C2B-87C4124BA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948" y="4595797"/>
            <a:ext cx="3692893" cy="2215735"/>
          </a:xfrm>
          <a:prstGeom prst="rect">
            <a:avLst/>
          </a:prstGeom>
        </p:spPr>
      </p:pic>
      <p:sp>
        <p:nvSpPr>
          <p:cNvPr id="5" name="Title 1">
            <a:extLst>
              <a:ext uri="{FF2B5EF4-FFF2-40B4-BE49-F238E27FC236}">
                <a16:creationId xmlns:a16="http://schemas.microsoft.com/office/drawing/2014/main" id="{DBBAE510-F5C9-B066-3947-5EA814DEB78E}"/>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09136536-9183-B105-1920-61FC484AA429}"/>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F795F35E-43B1-CED6-86E6-F166FE520C8F}"/>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4D121CDE-1948-A95E-0A5B-D3E159E344BA}"/>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99A90476-9D57-2DD7-4D7E-DEE7A97A9EE2}"/>
              </a:ext>
            </a:extLst>
          </p:cNvPr>
          <p:cNvPicPr>
            <a:picLocks noChangeAspect="1"/>
          </p:cNvPicPr>
          <p:nvPr/>
        </p:nvPicPr>
        <p:blipFill>
          <a:blip r:embed="rId4"/>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AE6F2544-08E3-E3DE-E005-0BCD91706229}"/>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pic>
        <p:nvPicPr>
          <p:cNvPr id="7" name="Picture 2" descr="Myrmica">
            <a:extLst>
              <a:ext uri="{FF2B5EF4-FFF2-40B4-BE49-F238E27FC236}">
                <a16:creationId xmlns:a16="http://schemas.microsoft.com/office/drawing/2014/main" id="{EAAEF809-E509-FB24-EF58-9270B5826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802570" y="4451562"/>
            <a:ext cx="207679" cy="379399"/>
          </a:xfrm>
          <a:prstGeom prst="rect">
            <a:avLst/>
          </a:prstGeom>
          <a:solidFill>
            <a:srgbClr val="00BFC4"/>
          </a:solidFill>
        </p:spPr>
      </p:pic>
      <p:pic>
        <p:nvPicPr>
          <p:cNvPr id="20" name="Picture 2" descr="Myrmica">
            <a:extLst>
              <a:ext uri="{FF2B5EF4-FFF2-40B4-BE49-F238E27FC236}">
                <a16:creationId xmlns:a16="http://schemas.microsoft.com/office/drawing/2014/main" id="{83BD01CE-295A-E06B-9D3A-640B9C1F9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27731" y="4476516"/>
            <a:ext cx="207679" cy="379399"/>
          </a:xfrm>
          <a:prstGeom prst="rect">
            <a:avLst/>
          </a:prstGeom>
          <a:solidFill>
            <a:srgbClr val="F8736A"/>
          </a:solidFill>
        </p:spPr>
      </p:pic>
      <p:cxnSp>
        <p:nvCxnSpPr>
          <p:cNvPr id="22" name="Straight Arrow Connector 21">
            <a:extLst>
              <a:ext uri="{FF2B5EF4-FFF2-40B4-BE49-F238E27FC236}">
                <a16:creationId xmlns:a16="http://schemas.microsoft.com/office/drawing/2014/main" id="{DC7E0A33-1EEA-013A-AADC-07F7F6B09ABB}"/>
              </a:ext>
            </a:extLst>
          </p:cNvPr>
          <p:cNvCxnSpPr>
            <a:cxnSpLocks/>
          </p:cNvCxnSpPr>
          <p:nvPr/>
        </p:nvCxnSpPr>
        <p:spPr>
          <a:xfrm>
            <a:off x="2602172" y="463654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 descr="Myrmica">
            <a:extLst>
              <a:ext uri="{FF2B5EF4-FFF2-40B4-BE49-F238E27FC236}">
                <a16:creationId xmlns:a16="http://schemas.microsoft.com/office/drawing/2014/main" id="{A4E10C48-1477-5273-B465-F608E40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66684" y="4480749"/>
            <a:ext cx="207679" cy="379399"/>
          </a:xfrm>
          <a:prstGeom prst="rect">
            <a:avLst/>
          </a:prstGeom>
          <a:solidFill>
            <a:srgbClr val="00BFC4"/>
          </a:solidFill>
        </p:spPr>
      </p:pic>
      <p:pic>
        <p:nvPicPr>
          <p:cNvPr id="39" name="Picture 2" descr="Myrmica">
            <a:extLst>
              <a:ext uri="{FF2B5EF4-FFF2-40B4-BE49-F238E27FC236}">
                <a16:creationId xmlns:a16="http://schemas.microsoft.com/office/drawing/2014/main" id="{89054DE3-0BE6-FC80-28ED-743E7EAA32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85532" y="4480750"/>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44DC27-188B-8EDA-CC53-D23F314C2A7F}"/>
                  </a:ext>
                </a:extLst>
              </p:cNvPr>
              <p:cNvSpPr txBox="1"/>
              <p:nvPr/>
            </p:nvSpPr>
            <p:spPr>
              <a:xfrm>
                <a:off x="2808190" y="428106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42" name="TextBox 41">
                <a:extLst>
                  <a:ext uri="{FF2B5EF4-FFF2-40B4-BE49-F238E27FC236}">
                    <a16:creationId xmlns:a16="http://schemas.microsoft.com/office/drawing/2014/main" id="{CF44DC27-188B-8EDA-CC53-D23F314C2A7F}"/>
                  </a:ext>
                </a:extLst>
              </p:cNvPr>
              <p:cNvSpPr txBox="1">
                <a:spLocks noRot="1" noChangeAspect="1" noMove="1" noResize="1" noEditPoints="1" noAdjustHandles="1" noChangeArrowheads="1" noChangeShapeType="1" noTextEdit="1"/>
              </p:cNvSpPr>
              <p:nvPr/>
            </p:nvSpPr>
            <p:spPr>
              <a:xfrm>
                <a:off x="2808190" y="4281068"/>
                <a:ext cx="279400" cy="369332"/>
              </a:xfrm>
              <a:prstGeom prst="rect">
                <a:avLst/>
              </a:prstGeom>
              <a:blipFill>
                <a:blip r:embed="rId6"/>
                <a:stretch>
                  <a:fillRect r="-44444"/>
                </a:stretch>
              </a:blipFill>
            </p:spPr>
            <p:txBody>
              <a:bodyPr/>
              <a:lstStyle/>
              <a:p>
                <a:r>
                  <a:rPr lang="en-GB">
                    <a:noFill/>
                  </a:rPr>
                  <a:t> </a:t>
                </a:r>
              </a:p>
            </p:txBody>
          </p:sp>
        </mc:Fallback>
      </mc:AlternateContent>
      <p:pic>
        <p:nvPicPr>
          <p:cNvPr id="43" name="Picture 2" descr="Myrmica">
            <a:extLst>
              <a:ext uri="{FF2B5EF4-FFF2-40B4-BE49-F238E27FC236}">
                <a16:creationId xmlns:a16="http://schemas.microsoft.com/office/drawing/2014/main" id="{A3A22DC6-396F-9E3D-471B-E727AE325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84308" y="4925353"/>
            <a:ext cx="207679" cy="379399"/>
          </a:xfrm>
          <a:prstGeom prst="rect">
            <a:avLst/>
          </a:prstGeom>
          <a:solidFill>
            <a:srgbClr val="00BFC4"/>
          </a:solidFill>
        </p:spPr>
      </p:pic>
      <p:pic>
        <p:nvPicPr>
          <p:cNvPr id="44" name="Picture 2" descr="Myrmica">
            <a:extLst>
              <a:ext uri="{FF2B5EF4-FFF2-40B4-BE49-F238E27FC236}">
                <a16:creationId xmlns:a16="http://schemas.microsoft.com/office/drawing/2014/main" id="{1757B9F4-8C43-64F4-63C1-1A5D1EC29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09469" y="4950307"/>
            <a:ext cx="207679" cy="379399"/>
          </a:xfrm>
          <a:prstGeom prst="rect">
            <a:avLst/>
          </a:prstGeom>
          <a:solidFill>
            <a:srgbClr val="F8736A"/>
          </a:solidFill>
        </p:spPr>
      </p:pic>
      <p:cxnSp>
        <p:nvCxnSpPr>
          <p:cNvPr id="45" name="Straight Arrow Connector 44">
            <a:extLst>
              <a:ext uri="{FF2B5EF4-FFF2-40B4-BE49-F238E27FC236}">
                <a16:creationId xmlns:a16="http://schemas.microsoft.com/office/drawing/2014/main" id="{EF065F5B-C38E-9919-7814-0A4CBE641A45}"/>
              </a:ext>
            </a:extLst>
          </p:cNvPr>
          <p:cNvCxnSpPr>
            <a:cxnSpLocks/>
          </p:cNvCxnSpPr>
          <p:nvPr/>
        </p:nvCxnSpPr>
        <p:spPr>
          <a:xfrm>
            <a:off x="2583910" y="5110337"/>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6" name="Picture 2" descr="Myrmica">
            <a:extLst>
              <a:ext uri="{FF2B5EF4-FFF2-40B4-BE49-F238E27FC236}">
                <a16:creationId xmlns:a16="http://schemas.microsoft.com/office/drawing/2014/main" id="{465CA133-3A2C-87DD-56E5-C6E44E164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48422" y="4954540"/>
            <a:ext cx="207679" cy="379399"/>
          </a:xfrm>
          <a:prstGeom prst="rect">
            <a:avLst/>
          </a:prstGeom>
          <a:solidFill>
            <a:srgbClr val="F8736A"/>
          </a:solidFill>
        </p:spPr>
      </p:pic>
      <p:pic>
        <p:nvPicPr>
          <p:cNvPr id="47" name="Picture 2" descr="Myrmica">
            <a:extLst>
              <a:ext uri="{FF2B5EF4-FFF2-40B4-BE49-F238E27FC236}">
                <a16:creationId xmlns:a16="http://schemas.microsoft.com/office/drawing/2014/main" id="{5074AAF9-4BAD-286B-91E5-2C820BC7B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67270" y="4954541"/>
            <a:ext cx="207679" cy="379399"/>
          </a:xfrm>
          <a:prstGeom prst="rect">
            <a:avLst/>
          </a:prstGeom>
          <a:solidFill>
            <a:srgbClr val="F8736A"/>
          </a:solidFill>
        </p:spPr>
      </p:pic>
      <p:pic>
        <p:nvPicPr>
          <p:cNvPr id="48" name="Picture 2" descr="Myrmica">
            <a:extLst>
              <a:ext uri="{FF2B5EF4-FFF2-40B4-BE49-F238E27FC236}">
                <a16:creationId xmlns:a16="http://schemas.microsoft.com/office/drawing/2014/main" id="{41960F37-6510-D909-D007-7FDD59277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3" y="5373272"/>
            <a:ext cx="207679" cy="379399"/>
          </a:xfrm>
          <a:prstGeom prst="rect">
            <a:avLst/>
          </a:prstGeom>
          <a:solidFill>
            <a:srgbClr val="00BFC4"/>
          </a:solidFill>
        </p:spPr>
      </p:pic>
      <p:cxnSp>
        <p:nvCxnSpPr>
          <p:cNvPr id="49" name="Straight Arrow Connector 48">
            <a:extLst>
              <a:ext uri="{FF2B5EF4-FFF2-40B4-BE49-F238E27FC236}">
                <a16:creationId xmlns:a16="http://schemas.microsoft.com/office/drawing/2014/main" id="{0B0E39A8-6169-EA0E-C857-29DF44025D3A}"/>
              </a:ext>
            </a:extLst>
          </p:cNvPr>
          <p:cNvCxnSpPr>
            <a:cxnSpLocks/>
          </p:cNvCxnSpPr>
          <p:nvPr/>
        </p:nvCxnSpPr>
        <p:spPr>
          <a:xfrm>
            <a:off x="2565645" y="555825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2" descr="Myrmica">
            <a:extLst>
              <a:ext uri="{FF2B5EF4-FFF2-40B4-BE49-F238E27FC236}">
                <a16:creationId xmlns:a16="http://schemas.microsoft.com/office/drawing/2014/main" id="{A95869F5-CD7D-0E00-B0BB-A43713BC8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7" y="5402459"/>
            <a:ext cx="207679" cy="379399"/>
          </a:xfrm>
          <a:prstGeom prst="rect">
            <a:avLst/>
          </a:prstGeom>
          <a:solidFill>
            <a:srgbClr val="F8736A"/>
          </a:solidFill>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2368706-E3BA-6648-0BDD-2FE79553B2F9}"/>
                  </a:ext>
                </a:extLst>
              </p:cNvPr>
              <p:cNvSpPr txBox="1"/>
              <p:nvPr/>
            </p:nvSpPr>
            <p:spPr>
              <a:xfrm>
                <a:off x="2771663" y="520277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1" name="TextBox 50">
                <a:extLst>
                  <a:ext uri="{FF2B5EF4-FFF2-40B4-BE49-F238E27FC236}">
                    <a16:creationId xmlns:a16="http://schemas.microsoft.com/office/drawing/2014/main" id="{72368706-E3BA-6648-0BDD-2FE79553B2F9}"/>
                  </a:ext>
                </a:extLst>
              </p:cNvPr>
              <p:cNvSpPr txBox="1">
                <a:spLocks noRot="1" noChangeAspect="1" noMove="1" noResize="1" noEditPoints="1" noAdjustHandles="1" noChangeArrowheads="1" noChangeShapeType="1" noTextEdit="1"/>
              </p:cNvSpPr>
              <p:nvPr/>
            </p:nvSpPr>
            <p:spPr>
              <a:xfrm>
                <a:off x="2771663" y="5202778"/>
                <a:ext cx="279400" cy="369332"/>
              </a:xfrm>
              <a:prstGeom prst="rect">
                <a:avLst/>
              </a:prstGeom>
              <a:blipFill>
                <a:blip r:embed="rId7"/>
                <a:stretch>
                  <a:fillRect r="-41304"/>
                </a:stretch>
              </a:blipFill>
            </p:spPr>
            <p:txBody>
              <a:bodyPr/>
              <a:lstStyle/>
              <a:p>
                <a:r>
                  <a:rPr lang="en-GB">
                    <a:noFill/>
                  </a:rPr>
                  <a:t> </a:t>
                </a:r>
              </a:p>
            </p:txBody>
          </p:sp>
        </mc:Fallback>
      </mc:AlternateContent>
      <p:pic>
        <p:nvPicPr>
          <p:cNvPr id="52" name="Picture 2" descr="Myrmica">
            <a:extLst>
              <a:ext uri="{FF2B5EF4-FFF2-40B4-BE49-F238E27FC236}">
                <a16:creationId xmlns:a16="http://schemas.microsoft.com/office/drawing/2014/main" id="{4552E62E-8CBF-579E-8E8B-EA22932AB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2" y="5799625"/>
            <a:ext cx="207679" cy="379399"/>
          </a:xfrm>
          <a:prstGeom prst="rect">
            <a:avLst/>
          </a:prstGeom>
          <a:solidFill>
            <a:srgbClr val="F8736A"/>
          </a:solidFill>
        </p:spPr>
      </p:pic>
      <p:cxnSp>
        <p:nvCxnSpPr>
          <p:cNvPr id="53" name="Straight Arrow Connector 52">
            <a:extLst>
              <a:ext uri="{FF2B5EF4-FFF2-40B4-BE49-F238E27FC236}">
                <a16:creationId xmlns:a16="http://schemas.microsoft.com/office/drawing/2014/main" id="{23BBF34F-3E04-F667-5275-BE39C20002C5}"/>
              </a:ext>
            </a:extLst>
          </p:cNvPr>
          <p:cNvCxnSpPr>
            <a:cxnSpLocks/>
          </p:cNvCxnSpPr>
          <p:nvPr/>
        </p:nvCxnSpPr>
        <p:spPr>
          <a:xfrm>
            <a:off x="2565644" y="598460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2" descr="Myrmica">
            <a:extLst>
              <a:ext uri="{FF2B5EF4-FFF2-40B4-BE49-F238E27FC236}">
                <a16:creationId xmlns:a16="http://schemas.microsoft.com/office/drawing/2014/main" id="{7CE7FE5F-E78E-C8DD-6575-C9A505096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6" y="5828812"/>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532E539-0D43-CB05-151A-0808F74DFF9A}"/>
                  </a:ext>
                </a:extLst>
              </p:cNvPr>
              <p:cNvSpPr txBox="1"/>
              <p:nvPr/>
            </p:nvSpPr>
            <p:spPr>
              <a:xfrm>
                <a:off x="2771662" y="562913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b="0" i="1" dirty="0"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5" name="TextBox 54">
                <a:extLst>
                  <a:ext uri="{FF2B5EF4-FFF2-40B4-BE49-F238E27FC236}">
                    <a16:creationId xmlns:a16="http://schemas.microsoft.com/office/drawing/2014/main" id="{B532E539-0D43-CB05-151A-0808F74DFF9A}"/>
                  </a:ext>
                </a:extLst>
              </p:cNvPr>
              <p:cNvSpPr txBox="1">
                <a:spLocks noRot="1" noChangeAspect="1" noMove="1" noResize="1" noEditPoints="1" noAdjustHandles="1" noChangeArrowheads="1" noChangeShapeType="1" noTextEdit="1"/>
              </p:cNvSpPr>
              <p:nvPr/>
            </p:nvSpPr>
            <p:spPr>
              <a:xfrm>
                <a:off x="2771662" y="5629131"/>
                <a:ext cx="279400" cy="369332"/>
              </a:xfrm>
              <a:prstGeom prst="rect">
                <a:avLst/>
              </a:prstGeom>
              <a:blipFill>
                <a:blip r:embed="rId8"/>
                <a:stretch>
                  <a:fillRect r="-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60FAB43-AB57-0336-2719-2A1D4CFD1EA8}"/>
                  </a:ext>
                </a:extLst>
              </p:cNvPr>
              <p:cNvSpPr txBox="1"/>
              <p:nvPr/>
            </p:nvSpPr>
            <p:spPr>
              <a:xfrm>
                <a:off x="2808190" y="477171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6" name="TextBox 55">
                <a:extLst>
                  <a:ext uri="{FF2B5EF4-FFF2-40B4-BE49-F238E27FC236}">
                    <a16:creationId xmlns:a16="http://schemas.microsoft.com/office/drawing/2014/main" id="{260FAB43-AB57-0336-2719-2A1D4CFD1EA8}"/>
                  </a:ext>
                </a:extLst>
              </p:cNvPr>
              <p:cNvSpPr txBox="1">
                <a:spLocks noRot="1" noChangeAspect="1" noMove="1" noResize="1" noEditPoints="1" noAdjustHandles="1" noChangeArrowheads="1" noChangeShapeType="1" noTextEdit="1"/>
              </p:cNvSpPr>
              <p:nvPr/>
            </p:nvSpPr>
            <p:spPr>
              <a:xfrm>
                <a:off x="2808190" y="4771711"/>
                <a:ext cx="279400" cy="369332"/>
              </a:xfrm>
              <a:prstGeom prst="rect">
                <a:avLst/>
              </a:prstGeom>
              <a:blipFill>
                <a:blip r:embed="rId9"/>
                <a:stretch>
                  <a:fillRect r="-3777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A6AA0CDD-D54D-3786-F593-8F873C00AEC7}"/>
              </a:ext>
            </a:extLst>
          </p:cNvPr>
          <p:cNvSpPr txBox="1"/>
          <p:nvPr/>
        </p:nvSpPr>
        <p:spPr>
          <a:xfrm>
            <a:off x="426854" y="4945827"/>
            <a:ext cx="974196" cy="646331"/>
          </a:xfrm>
          <a:prstGeom prst="rect">
            <a:avLst/>
          </a:prstGeom>
          <a:noFill/>
        </p:spPr>
        <p:txBody>
          <a:bodyPr wrap="square" rtlCol="0">
            <a:spAutoFit/>
          </a:bodyPr>
          <a:lstStyle/>
          <a:p>
            <a:r>
              <a:rPr lang="en-US" dirty="0">
                <a:latin typeface="Helvetica Neue" panose="02000803000000090004" pitchFamily="2" charset="0"/>
              </a:rPr>
              <a:t>Voter model</a:t>
            </a:r>
            <a:endParaRPr lang="en-GB" dirty="0">
              <a:latin typeface="Helvetica Neue" panose="02000803000000090004" pitchFamily="2" charset="0"/>
            </a:endParaRPr>
          </a:p>
        </p:txBody>
      </p:sp>
      <p:sp>
        <p:nvSpPr>
          <p:cNvPr id="10" name="Oval 9">
            <a:extLst>
              <a:ext uri="{FF2B5EF4-FFF2-40B4-BE49-F238E27FC236}">
                <a16:creationId xmlns:a16="http://schemas.microsoft.com/office/drawing/2014/main" id="{22365BEB-7341-B0EA-9766-4DCF53676728}"/>
              </a:ext>
            </a:extLst>
          </p:cNvPr>
          <p:cNvSpPr/>
          <p:nvPr/>
        </p:nvSpPr>
        <p:spPr>
          <a:xfrm>
            <a:off x="7607115" y="4650400"/>
            <a:ext cx="661748" cy="19684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64D8DFF2-4C17-FFD9-D478-C6E964F8E7A5}"/>
              </a:ext>
            </a:extLst>
          </p:cNvPr>
          <p:cNvSpPr/>
          <p:nvPr/>
        </p:nvSpPr>
        <p:spPr>
          <a:xfrm>
            <a:off x="10316180" y="4748139"/>
            <a:ext cx="661748" cy="19684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DDE1469-3F3A-ED4B-C9C5-C99DB5C93428}"/>
              </a:ext>
            </a:extLst>
          </p:cNvPr>
          <p:cNvSpPr txBox="1"/>
          <p:nvPr/>
        </p:nvSpPr>
        <p:spPr>
          <a:xfrm>
            <a:off x="6681964" y="3429000"/>
            <a:ext cx="5292641" cy="646331"/>
          </a:xfrm>
          <a:prstGeom prst="rect">
            <a:avLst/>
          </a:prstGeom>
          <a:solidFill>
            <a:srgbClr val="FF0000"/>
          </a:solidFill>
          <a:ln>
            <a:noFill/>
          </a:ln>
        </p:spPr>
        <p:txBody>
          <a:bodyPr wrap="square" rtlCol="0">
            <a:spAutoFit/>
          </a:bodyPr>
          <a:lstStyle/>
          <a:p>
            <a:pPr algn="ctr"/>
            <a:r>
              <a:rPr lang="en-US" dirty="0">
                <a:solidFill>
                  <a:schemeClr val="bg1"/>
                </a:solidFill>
                <a:latin typeface="Helvetica Neue" panose="02000803000000090004" pitchFamily="2" charset="0"/>
              </a:rPr>
              <a:t>Very relevant for collective decision-making: the colony mostly agrees!</a:t>
            </a:r>
            <a:endParaRPr lang="en-GB" dirty="0">
              <a:solidFill>
                <a:schemeClr val="bg1"/>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16DB73-A98D-5D5D-EA71-8E11E8CDD0A7}"/>
                  </a:ext>
                </a:extLst>
              </p:cNvPr>
              <p:cNvSpPr txBox="1"/>
              <p:nvPr/>
            </p:nvSpPr>
            <p:spPr>
              <a:xfrm>
                <a:off x="8034632" y="1064792"/>
                <a:ext cx="3879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x</m:t>
                              </m:r>
                            </m:e>
                            <m:sub>
                              <m:r>
                                <a:rPr lang="en-US" sz="1400" b="0" i="1" smtClean="0">
                                  <a:latin typeface="Cambria Math" panose="02040503050406030204" pitchFamily="18" charset="0"/>
                                  <a:ea typeface="Cambria Math" panose="02040503050406030204" pitchFamily="18" charset="0"/>
                                </a:rPr>
                                <m:t>𝐴</m:t>
                              </m:r>
                            </m:sub>
                          </m:sSub>
                        </m:e>
                      </m:acc>
                      <m:r>
                        <a:rPr lang="en-US" sz="1400" b="0" i="1" smtClean="0">
                          <a:latin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l-GR" sz="1400" i="1" smtClean="0">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d>
                        <m:dPr>
                          <m:ctrlPr>
                            <a:rPr lang="en-US" sz="1400" i="1">
                              <a:latin typeface="Cambria Math" panose="02040503050406030204" pitchFamily="18" charset="0"/>
                              <a:ea typeface="Cambria Math" panose="02040503050406030204" pitchFamily="18" charset="0"/>
                            </a:rPr>
                          </m:ctrlPr>
                        </m:dPr>
                        <m:e>
                          <m:r>
                            <m:rPr>
                              <m:nor/>
                            </m:rPr>
                            <a:rPr lang="en-US" sz="140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d>
                        <m:dPr>
                          <m:ctrlPr>
                            <a:rPr lang="en-US" sz="1400" b="0" i="1" smtClean="0">
                              <a:latin typeface="Cambria Math" panose="02040503050406030204" pitchFamily="18" charset="0"/>
                              <a:ea typeface="Cambria Math" panose="02040503050406030204" pitchFamily="18" charset="0"/>
                            </a:rPr>
                          </m:ctrlPr>
                        </m:dPr>
                        <m:e>
                          <m:r>
                            <m:rPr>
                              <m:nor/>
                            </m:rPr>
                            <a:rPr lang="en-US" sz="1400" b="0" i="0" smtClean="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oMath>
                  </m:oMathPara>
                </a14:m>
                <a:endParaRPr lang="en-GB" sz="1400" dirty="0"/>
              </a:p>
            </p:txBody>
          </p:sp>
        </mc:Choice>
        <mc:Fallback xmlns="">
          <p:sp>
            <p:nvSpPr>
              <p:cNvPr id="16" name="TextBox 15">
                <a:extLst>
                  <a:ext uri="{FF2B5EF4-FFF2-40B4-BE49-F238E27FC236}">
                    <a16:creationId xmlns:a16="http://schemas.microsoft.com/office/drawing/2014/main" id="{CD16DB73-A98D-5D5D-EA71-8E11E8CDD0A7}"/>
                  </a:ext>
                </a:extLst>
              </p:cNvPr>
              <p:cNvSpPr txBox="1">
                <a:spLocks noRot="1" noChangeAspect="1" noMove="1" noResize="1" noEditPoints="1" noAdjustHandles="1" noChangeArrowheads="1" noChangeShapeType="1" noTextEdit="1"/>
              </p:cNvSpPr>
              <p:nvPr/>
            </p:nvSpPr>
            <p:spPr>
              <a:xfrm>
                <a:off x="8034632" y="1064792"/>
                <a:ext cx="3879462" cy="307777"/>
              </a:xfrm>
              <a:prstGeom prst="rect">
                <a:avLst/>
              </a:prstGeom>
              <a:blipFill>
                <a:blip r:embed="rId10"/>
                <a:stretch>
                  <a:fillRect b="-8000"/>
                </a:stretch>
              </a:blipFill>
            </p:spPr>
            <p:txBody>
              <a:bodyPr/>
              <a:lstStyle/>
              <a:p>
                <a:r>
                  <a:rPr lang="en-GB">
                    <a:noFill/>
                  </a:rPr>
                  <a:t> </a:t>
                </a:r>
              </a:p>
            </p:txBody>
          </p:sp>
        </mc:Fallback>
      </mc:AlternateContent>
    </p:spTree>
    <p:extLst>
      <p:ext uri="{BB962C8B-B14F-4D97-AF65-F5344CB8AC3E}">
        <p14:creationId xmlns:p14="http://schemas.microsoft.com/office/powerpoint/2010/main" val="3864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A1A3A-2B08-C729-F27B-FF9F45AD6595}"/>
            </a:ext>
          </a:extLst>
        </p:cNvPr>
        <p:cNvGrpSpPr/>
        <p:nvPr/>
      </p:nvGrpSpPr>
      <p:grpSpPr>
        <a:xfrm>
          <a:off x="0" y="0"/>
          <a:ext cx="0" cy="0"/>
          <a:chOff x="0" y="0"/>
          <a:chExt cx="0" cy="0"/>
        </a:xfrm>
      </p:grpSpPr>
      <p:pic>
        <p:nvPicPr>
          <p:cNvPr id="13" name="Picture 12" descr="A graph with a line&#10;&#10;AI-generated content may be incorrect.">
            <a:extLst>
              <a:ext uri="{FF2B5EF4-FFF2-40B4-BE49-F238E27FC236}">
                <a16:creationId xmlns:a16="http://schemas.microsoft.com/office/drawing/2014/main" id="{A623F0B5-E3EE-D11F-8AA7-01B526C82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948" y="945568"/>
            <a:ext cx="3692893" cy="2215736"/>
          </a:xfrm>
          <a:prstGeom prst="rect">
            <a:avLst/>
          </a:prstGeom>
        </p:spPr>
      </p:pic>
      <p:pic>
        <p:nvPicPr>
          <p:cNvPr id="2" name="Picture 1" descr="A graph of number selecting option&#10;&#10;AI-generated content may be incorrect.">
            <a:extLst>
              <a:ext uri="{FF2B5EF4-FFF2-40B4-BE49-F238E27FC236}">
                <a16:creationId xmlns:a16="http://schemas.microsoft.com/office/drawing/2014/main" id="{3D466262-348A-3C27-78C4-2A81788A4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948" y="4595797"/>
            <a:ext cx="3692893" cy="2215735"/>
          </a:xfrm>
          <a:prstGeom prst="rect">
            <a:avLst/>
          </a:prstGeom>
        </p:spPr>
      </p:pic>
      <p:sp>
        <p:nvSpPr>
          <p:cNvPr id="5" name="Title 1">
            <a:extLst>
              <a:ext uri="{FF2B5EF4-FFF2-40B4-BE49-F238E27FC236}">
                <a16:creationId xmlns:a16="http://schemas.microsoft.com/office/drawing/2014/main" id="{CCBF380B-64E6-6AA3-FD48-14DDAE963CAA}"/>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1. The problem with continuous state variables</a:t>
            </a:r>
            <a:endParaRPr lang="en-GB" sz="3600" dirty="0"/>
          </a:p>
        </p:txBody>
      </p:sp>
      <p:sp>
        <p:nvSpPr>
          <p:cNvPr id="33" name="TextBox 32">
            <a:extLst>
              <a:ext uri="{FF2B5EF4-FFF2-40B4-BE49-F238E27FC236}">
                <a16:creationId xmlns:a16="http://schemas.microsoft.com/office/drawing/2014/main" id="{DD14DBA1-CDC9-DCDF-650B-4CEFE143782A}"/>
              </a:ext>
            </a:extLst>
          </p:cNvPr>
          <p:cNvSpPr txBox="1"/>
          <p:nvPr/>
        </p:nvSpPr>
        <p:spPr>
          <a:xfrm>
            <a:off x="910711" y="1374441"/>
            <a:ext cx="3059750" cy="923330"/>
          </a:xfrm>
          <a:prstGeom prst="rect">
            <a:avLst/>
          </a:prstGeom>
          <a:noFill/>
        </p:spPr>
        <p:txBody>
          <a:bodyPr wrap="square" rtlCol="0">
            <a:spAutoFit/>
          </a:bodyPr>
          <a:lstStyle/>
          <a:p>
            <a:pPr algn="ctr"/>
            <a:r>
              <a:rPr lang="en-US" dirty="0">
                <a:latin typeface="Helvetica Neue" panose="02000803000000090004" pitchFamily="2" charset="0"/>
              </a:rPr>
              <a:t>A colony of </a:t>
            </a:r>
            <a:r>
              <a:rPr lang="en-US" i="1" dirty="0">
                <a:latin typeface="Helvetica Neue" panose="02000803000000090004" pitchFamily="2" charset="0"/>
              </a:rPr>
              <a:t>Temnothorax</a:t>
            </a:r>
            <a:r>
              <a:rPr lang="en-US" dirty="0">
                <a:latin typeface="Helvetica Neue" panose="02000803000000090004" pitchFamily="2" charset="0"/>
              </a:rPr>
              <a:t> ants must choose a new nest</a:t>
            </a:r>
            <a:endParaRPr lang="en-GB" dirty="0">
              <a:latin typeface="Helvetica Neue" panose="02000803000000090004" pitchFamily="2" charset="0"/>
            </a:endParaRPr>
          </a:p>
        </p:txBody>
      </p:sp>
      <p:sp>
        <p:nvSpPr>
          <p:cNvPr id="34" name="Rectangle 33">
            <a:extLst>
              <a:ext uri="{FF2B5EF4-FFF2-40B4-BE49-F238E27FC236}">
                <a16:creationId xmlns:a16="http://schemas.microsoft.com/office/drawing/2014/main" id="{30D57895-0B56-025C-EC6D-71511FB25964}"/>
              </a:ext>
            </a:extLst>
          </p:cNvPr>
          <p:cNvSpPr/>
          <p:nvPr/>
        </p:nvSpPr>
        <p:spPr>
          <a:xfrm>
            <a:off x="4114681" y="1683601"/>
            <a:ext cx="363070" cy="323166"/>
          </a:xfrm>
          <a:prstGeom prst="rect">
            <a:avLst/>
          </a:prstGeom>
          <a:solidFill>
            <a:srgbClr val="00B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endParaRPr lang="en-GB" dirty="0"/>
          </a:p>
        </p:txBody>
      </p:sp>
      <p:sp>
        <p:nvSpPr>
          <p:cNvPr id="35" name="Rectangle 34">
            <a:extLst>
              <a:ext uri="{FF2B5EF4-FFF2-40B4-BE49-F238E27FC236}">
                <a16:creationId xmlns:a16="http://schemas.microsoft.com/office/drawing/2014/main" id="{F870999B-BF7D-2CE2-5EB2-89A7A47D5098}"/>
              </a:ext>
            </a:extLst>
          </p:cNvPr>
          <p:cNvSpPr/>
          <p:nvPr/>
        </p:nvSpPr>
        <p:spPr>
          <a:xfrm>
            <a:off x="4621971" y="1685253"/>
            <a:ext cx="363070" cy="323166"/>
          </a:xfrm>
          <a:prstGeom prst="rect">
            <a:avLst/>
          </a:prstGeom>
          <a:solidFill>
            <a:srgbClr val="F873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pic>
        <p:nvPicPr>
          <p:cNvPr id="40" name="Picture 39">
            <a:extLst>
              <a:ext uri="{FF2B5EF4-FFF2-40B4-BE49-F238E27FC236}">
                <a16:creationId xmlns:a16="http://schemas.microsoft.com/office/drawing/2014/main" id="{27843404-EC2A-6569-6E00-E45CEE9D3DDB}"/>
              </a:ext>
            </a:extLst>
          </p:cNvPr>
          <p:cNvPicPr>
            <a:picLocks noChangeAspect="1"/>
          </p:cNvPicPr>
          <p:nvPr/>
        </p:nvPicPr>
        <p:blipFill>
          <a:blip r:embed="rId4"/>
          <a:stretch>
            <a:fillRect/>
          </a:stretch>
        </p:blipFill>
        <p:spPr>
          <a:xfrm>
            <a:off x="596016" y="3034521"/>
            <a:ext cx="3896269" cy="781159"/>
          </a:xfrm>
          <a:prstGeom prst="rect">
            <a:avLst/>
          </a:prstGeom>
        </p:spPr>
      </p:pic>
      <p:sp>
        <p:nvSpPr>
          <p:cNvPr id="41" name="TextBox 40">
            <a:extLst>
              <a:ext uri="{FF2B5EF4-FFF2-40B4-BE49-F238E27FC236}">
                <a16:creationId xmlns:a16="http://schemas.microsoft.com/office/drawing/2014/main" id="{4109A85C-234C-CB4B-0176-E069EA9D2D5B}"/>
              </a:ext>
            </a:extLst>
          </p:cNvPr>
          <p:cNvSpPr txBox="1"/>
          <p:nvPr/>
        </p:nvSpPr>
        <p:spPr>
          <a:xfrm>
            <a:off x="1539773" y="2628416"/>
            <a:ext cx="2008756" cy="369332"/>
          </a:xfrm>
          <a:prstGeom prst="rect">
            <a:avLst/>
          </a:prstGeom>
          <a:noFill/>
        </p:spPr>
        <p:txBody>
          <a:bodyPr wrap="square" rtlCol="0">
            <a:spAutoFit/>
          </a:bodyPr>
          <a:lstStyle/>
          <a:p>
            <a:r>
              <a:rPr lang="en-US" dirty="0">
                <a:latin typeface="Helvetica Neue" panose="02000803000000090004" pitchFamily="2" charset="0"/>
              </a:rPr>
              <a:t>Tandem running</a:t>
            </a:r>
            <a:endParaRPr lang="en-GB" dirty="0">
              <a:latin typeface="Helvetica Neue" panose="02000803000000090004" pitchFamily="2" charset="0"/>
            </a:endParaRPr>
          </a:p>
        </p:txBody>
      </p:sp>
      <p:pic>
        <p:nvPicPr>
          <p:cNvPr id="7" name="Picture 2" descr="Myrmica">
            <a:extLst>
              <a:ext uri="{FF2B5EF4-FFF2-40B4-BE49-F238E27FC236}">
                <a16:creationId xmlns:a16="http://schemas.microsoft.com/office/drawing/2014/main" id="{915FBDD9-1DF5-BC79-253B-11A93A1639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802570" y="4451562"/>
            <a:ext cx="207679" cy="379399"/>
          </a:xfrm>
          <a:prstGeom prst="rect">
            <a:avLst/>
          </a:prstGeom>
          <a:solidFill>
            <a:srgbClr val="00BFC4"/>
          </a:solidFill>
        </p:spPr>
      </p:pic>
      <p:pic>
        <p:nvPicPr>
          <p:cNvPr id="20" name="Picture 2" descr="Myrmica">
            <a:extLst>
              <a:ext uri="{FF2B5EF4-FFF2-40B4-BE49-F238E27FC236}">
                <a16:creationId xmlns:a16="http://schemas.microsoft.com/office/drawing/2014/main" id="{3BE73482-EE67-85BA-893E-553785B5A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27731" y="4476516"/>
            <a:ext cx="207679" cy="379399"/>
          </a:xfrm>
          <a:prstGeom prst="rect">
            <a:avLst/>
          </a:prstGeom>
          <a:solidFill>
            <a:srgbClr val="F8736A"/>
          </a:solidFill>
        </p:spPr>
      </p:pic>
      <p:cxnSp>
        <p:nvCxnSpPr>
          <p:cNvPr id="22" name="Straight Arrow Connector 21">
            <a:extLst>
              <a:ext uri="{FF2B5EF4-FFF2-40B4-BE49-F238E27FC236}">
                <a16:creationId xmlns:a16="http://schemas.microsoft.com/office/drawing/2014/main" id="{494AEA01-3FFA-7910-5C96-03BE04D73CA4}"/>
              </a:ext>
            </a:extLst>
          </p:cNvPr>
          <p:cNvCxnSpPr>
            <a:cxnSpLocks/>
          </p:cNvCxnSpPr>
          <p:nvPr/>
        </p:nvCxnSpPr>
        <p:spPr>
          <a:xfrm>
            <a:off x="2602172" y="463654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6" name="Picture 2" descr="Myrmica">
            <a:extLst>
              <a:ext uri="{FF2B5EF4-FFF2-40B4-BE49-F238E27FC236}">
                <a16:creationId xmlns:a16="http://schemas.microsoft.com/office/drawing/2014/main" id="{172F401D-C395-E764-1460-353A2A7FE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66684" y="4480749"/>
            <a:ext cx="207679" cy="379399"/>
          </a:xfrm>
          <a:prstGeom prst="rect">
            <a:avLst/>
          </a:prstGeom>
          <a:solidFill>
            <a:srgbClr val="00BFC4"/>
          </a:solidFill>
        </p:spPr>
      </p:pic>
      <p:pic>
        <p:nvPicPr>
          <p:cNvPr id="39" name="Picture 2" descr="Myrmica">
            <a:extLst>
              <a:ext uri="{FF2B5EF4-FFF2-40B4-BE49-F238E27FC236}">
                <a16:creationId xmlns:a16="http://schemas.microsoft.com/office/drawing/2014/main" id="{1BCAE3C4-C9E7-8AC2-2A20-574FBB646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85532" y="4480750"/>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1E83EF-70DF-11BC-9ECA-EDE8C2454A50}"/>
                  </a:ext>
                </a:extLst>
              </p:cNvPr>
              <p:cNvSpPr txBox="1"/>
              <p:nvPr/>
            </p:nvSpPr>
            <p:spPr>
              <a:xfrm>
                <a:off x="2808190" y="428106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42" name="TextBox 41">
                <a:extLst>
                  <a:ext uri="{FF2B5EF4-FFF2-40B4-BE49-F238E27FC236}">
                    <a16:creationId xmlns:a16="http://schemas.microsoft.com/office/drawing/2014/main" id="{271E83EF-70DF-11BC-9ECA-EDE8C2454A50}"/>
                  </a:ext>
                </a:extLst>
              </p:cNvPr>
              <p:cNvSpPr txBox="1">
                <a:spLocks noRot="1" noChangeAspect="1" noMove="1" noResize="1" noEditPoints="1" noAdjustHandles="1" noChangeArrowheads="1" noChangeShapeType="1" noTextEdit="1"/>
              </p:cNvSpPr>
              <p:nvPr/>
            </p:nvSpPr>
            <p:spPr>
              <a:xfrm>
                <a:off x="2808190" y="4281068"/>
                <a:ext cx="279400" cy="369332"/>
              </a:xfrm>
              <a:prstGeom prst="rect">
                <a:avLst/>
              </a:prstGeom>
              <a:blipFill>
                <a:blip r:embed="rId6"/>
                <a:stretch>
                  <a:fillRect r="-44444"/>
                </a:stretch>
              </a:blipFill>
            </p:spPr>
            <p:txBody>
              <a:bodyPr/>
              <a:lstStyle/>
              <a:p>
                <a:r>
                  <a:rPr lang="en-GB">
                    <a:noFill/>
                  </a:rPr>
                  <a:t> </a:t>
                </a:r>
              </a:p>
            </p:txBody>
          </p:sp>
        </mc:Fallback>
      </mc:AlternateContent>
      <p:pic>
        <p:nvPicPr>
          <p:cNvPr id="43" name="Picture 2" descr="Myrmica">
            <a:extLst>
              <a:ext uri="{FF2B5EF4-FFF2-40B4-BE49-F238E27FC236}">
                <a16:creationId xmlns:a16="http://schemas.microsoft.com/office/drawing/2014/main" id="{72CA0108-D7F9-C26B-4271-E557D614B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84308" y="4925353"/>
            <a:ext cx="207679" cy="379399"/>
          </a:xfrm>
          <a:prstGeom prst="rect">
            <a:avLst/>
          </a:prstGeom>
          <a:solidFill>
            <a:srgbClr val="00BFC4"/>
          </a:solidFill>
        </p:spPr>
      </p:pic>
      <p:pic>
        <p:nvPicPr>
          <p:cNvPr id="44" name="Picture 2" descr="Myrmica">
            <a:extLst>
              <a:ext uri="{FF2B5EF4-FFF2-40B4-BE49-F238E27FC236}">
                <a16:creationId xmlns:a16="http://schemas.microsoft.com/office/drawing/2014/main" id="{7D8F6855-2AE4-0A2A-56CD-D923F5D84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2209469" y="4950307"/>
            <a:ext cx="207679" cy="379399"/>
          </a:xfrm>
          <a:prstGeom prst="rect">
            <a:avLst/>
          </a:prstGeom>
          <a:solidFill>
            <a:srgbClr val="F8736A"/>
          </a:solidFill>
        </p:spPr>
      </p:pic>
      <p:cxnSp>
        <p:nvCxnSpPr>
          <p:cNvPr id="45" name="Straight Arrow Connector 44">
            <a:extLst>
              <a:ext uri="{FF2B5EF4-FFF2-40B4-BE49-F238E27FC236}">
                <a16:creationId xmlns:a16="http://schemas.microsoft.com/office/drawing/2014/main" id="{1B720B7C-77B6-1E61-392B-15398EED26A5}"/>
              </a:ext>
            </a:extLst>
          </p:cNvPr>
          <p:cNvCxnSpPr>
            <a:cxnSpLocks/>
          </p:cNvCxnSpPr>
          <p:nvPr/>
        </p:nvCxnSpPr>
        <p:spPr>
          <a:xfrm>
            <a:off x="2583910" y="5110337"/>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6" name="Picture 2" descr="Myrmica">
            <a:extLst>
              <a:ext uri="{FF2B5EF4-FFF2-40B4-BE49-F238E27FC236}">
                <a16:creationId xmlns:a16="http://schemas.microsoft.com/office/drawing/2014/main" id="{2B6EF8A3-D5FF-E4AC-4C59-EA9620827A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48422" y="4954540"/>
            <a:ext cx="207679" cy="379399"/>
          </a:xfrm>
          <a:prstGeom prst="rect">
            <a:avLst/>
          </a:prstGeom>
          <a:solidFill>
            <a:srgbClr val="F8736A"/>
          </a:solidFill>
        </p:spPr>
      </p:pic>
      <p:pic>
        <p:nvPicPr>
          <p:cNvPr id="47" name="Picture 2" descr="Myrmica">
            <a:extLst>
              <a:ext uri="{FF2B5EF4-FFF2-40B4-BE49-F238E27FC236}">
                <a16:creationId xmlns:a16="http://schemas.microsoft.com/office/drawing/2014/main" id="{595F420C-8997-6469-B897-DC990B086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867270" y="4954541"/>
            <a:ext cx="207679" cy="379399"/>
          </a:xfrm>
          <a:prstGeom prst="rect">
            <a:avLst/>
          </a:prstGeom>
          <a:solidFill>
            <a:srgbClr val="F8736A"/>
          </a:solidFill>
        </p:spPr>
      </p:pic>
      <p:pic>
        <p:nvPicPr>
          <p:cNvPr id="48" name="Picture 2" descr="Myrmica">
            <a:extLst>
              <a:ext uri="{FF2B5EF4-FFF2-40B4-BE49-F238E27FC236}">
                <a16:creationId xmlns:a16="http://schemas.microsoft.com/office/drawing/2014/main" id="{81459036-16EE-6B4F-F6FB-8E978C7A5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3" y="5373272"/>
            <a:ext cx="207679" cy="379399"/>
          </a:xfrm>
          <a:prstGeom prst="rect">
            <a:avLst/>
          </a:prstGeom>
          <a:solidFill>
            <a:srgbClr val="00BFC4"/>
          </a:solidFill>
        </p:spPr>
      </p:pic>
      <p:cxnSp>
        <p:nvCxnSpPr>
          <p:cNvPr id="49" name="Straight Arrow Connector 48">
            <a:extLst>
              <a:ext uri="{FF2B5EF4-FFF2-40B4-BE49-F238E27FC236}">
                <a16:creationId xmlns:a16="http://schemas.microsoft.com/office/drawing/2014/main" id="{E31F82ED-A390-04E5-340A-4AF7F0E5E53C}"/>
              </a:ext>
            </a:extLst>
          </p:cNvPr>
          <p:cNvCxnSpPr>
            <a:cxnSpLocks/>
          </p:cNvCxnSpPr>
          <p:nvPr/>
        </p:nvCxnSpPr>
        <p:spPr>
          <a:xfrm>
            <a:off x="2565645" y="5558256"/>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0" name="Picture 2" descr="Myrmica">
            <a:extLst>
              <a:ext uri="{FF2B5EF4-FFF2-40B4-BE49-F238E27FC236}">
                <a16:creationId xmlns:a16="http://schemas.microsoft.com/office/drawing/2014/main" id="{04A336EB-1E06-7E2B-CBF5-AD632E394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7" y="5402459"/>
            <a:ext cx="207679" cy="379399"/>
          </a:xfrm>
          <a:prstGeom prst="rect">
            <a:avLst/>
          </a:prstGeom>
          <a:solidFill>
            <a:srgbClr val="F8736A"/>
          </a:solidFill>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906B669-15BB-3A2B-C9C3-F1D8B7D530DA}"/>
                  </a:ext>
                </a:extLst>
              </p:cNvPr>
              <p:cNvSpPr txBox="1"/>
              <p:nvPr/>
            </p:nvSpPr>
            <p:spPr>
              <a:xfrm>
                <a:off x="2771663" y="5202778"/>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1" name="TextBox 50">
                <a:extLst>
                  <a:ext uri="{FF2B5EF4-FFF2-40B4-BE49-F238E27FC236}">
                    <a16:creationId xmlns:a16="http://schemas.microsoft.com/office/drawing/2014/main" id="{3906B669-15BB-3A2B-C9C3-F1D8B7D530DA}"/>
                  </a:ext>
                </a:extLst>
              </p:cNvPr>
              <p:cNvSpPr txBox="1">
                <a:spLocks noRot="1" noChangeAspect="1" noMove="1" noResize="1" noEditPoints="1" noAdjustHandles="1" noChangeArrowheads="1" noChangeShapeType="1" noTextEdit="1"/>
              </p:cNvSpPr>
              <p:nvPr/>
            </p:nvSpPr>
            <p:spPr>
              <a:xfrm>
                <a:off x="2771663" y="5202778"/>
                <a:ext cx="279400" cy="369332"/>
              </a:xfrm>
              <a:prstGeom prst="rect">
                <a:avLst/>
              </a:prstGeom>
              <a:blipFill>
                <a:blip r:embed="rId7"/>
                <a:stretch>
                  <a:fillRect r="-41304"/>
                </a:stretch>
              </a:blipFill>
            </p:spPr>
            <p:txBody>
              <a:bodyPr/>
              <a:lstStyle/>
              <a:p>
                <a:r>
                  <a:rPr lang="en-GB">
                    <a:noFill/>
                  </a:rPr>
                  <a:t> </a:t>
                </a:r>
              </a:p>
            </p:txBody>
          </p:sp>
        </mc:Fallback>
      </mc:AlternateContent>
      <p:pic>
        <p:nvPicPr>
          <p:cNvPr id="52" name="Picture 2" descr="Myrmica">
            <a:extLst>
              <a:ext uri="{FF2B5EF4-FFF2-40B4-BE49-F238E27FC236}">
                <a16:creationId xmlns:a16="http://schemas.microsoft.com/office/drawing/2014/main" id="{BC7BC282-83BC-C0B9-37C5-DB38D1717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1766042" y="5799625"/>
            <a:ext cx="207679" cy="379399"/>
          </a:xfrm>
          <a:prstGeom prst="rect">
            <a:avLst/>
          </a:prstGeom>
          <a:solidFill>
            <a:srgbClr val="F8736A"/>
          </a:solidFill>
        </p:spPr>
      </p:pic>
      <p:cxnSp>
        <p:nvCxnSpPr>
          <p:cNvPr id="53" name="Straight Arrow Connector 52">
            <a:extLst>
              <a:ext uri="{FF2B5EF4-FFF2-40B4-BE49-F238E27FC236}">
                <a16:creationId xmlns:a16="http://schemas.microsoft.com/office/drawing/2014/main" id="{D38217E3-4EBB-495F-6E4C-856879300A89}"/>
              </a:ext>
            </a:extLst>
          </p:cNvPr>
          <p:cNvCxnSpPr>
            <a:cxnSpLocks/>
          </p:cNvCxnSpPr>
          <p:nvPr/>
        </p:nvCxnSpPr>
        <p:spPr>
          <a:xfrm>
            <a:off x="2565644" y="598460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2" descr="Myrmica">
            <a:extLst>
              <a:ext uri="{FF2B5EF4-FFF2-40B4-BE49-F238E27FC236}">
                <a16:creationId xmlns:a16="http://schemas.microsoft.com/office/drawing/2014/main" id="{80D5C3A0-7C2D-F377-C722-4B77D7DCE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43113">
            <a:off x="3430156" y="5828812"/>
            <a:ext cx="207679" cy="379399"/>
          </a:xfrm>
          <a:prstGeom prst="rect">
            <a:avLst/>
          </a:prstGeom>
          <a:solidFill>
            <a:srgbClr val="00BFC4"/>
          </a:solidFill>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DA6BB4-61A5-2C80-855A-98E3BCCF638F}"/>
                  </a:ext>
                </a:extLst>
              </p:cNvPr>
              <p:cNvSpPr txBox="1"/>
              <p:nvPr/>
            </p:nvSpPr>
            <p:spPr>
              <a:xfrm>
                <a:off x="2771662" y="562913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σ</m:t>
                          </m:r>
                        </m:e>
                        <m:sub>
                          <m:r>
                            <a:rPr lang="en-US" b="0" i="1" dirty="0"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5" name="TextBox 54">
                <a:extLst>
                  <a:ext uri="{FF2B5EF4-FFF2-40B4-BE49-F238E27FC236}">
                    <a16:creationId xmlns:a16="http://schemas.microsoft.com/office/drawing/2014/main" id="{EFDA6BB4-61A5-2C80-855A-98E3BCCF638F}"/>
                  </a:ext>
                </a:extLst>
              </p:cNvPr>
              <p:cNvSpPr txBox="1">
                <a:spLocks noRot="1" noChangeAspect="1" noMove="1" noResize="1" noEditPoints="1" noAdjustHandles="1" noChangeArrowheads="1" noChangeShapeType="1" noTextEdit="1"/>
              </p:cNvSpPr>
              <p:nvPr/>
            </p:nvSpPr>
            <p:spPr>
              <a:xfrm>
                <a:off x="2771662" y="5629131"/>
                <a:ext cx="279400" cy="369332"/>
              </a:xfrm>
              <a:prstGeom prst="rect">
                <a:avLst/>
              </a:prstGeom>
              <a:blipFill>
                <a:blip r:embed="rId8"/>
                <a:stretch>
                  <a:fillRect r="-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58130B3-329D-3D30-EA20-C21B44B43809}"/>
                  </a:ext>
                </a:extLst>
              </p:cNvPr>
              <p:cNvSpPr txBox="1"/>
              <p:nvPr/>
            </p:nvSpPr>
            <p:spPr>
              <a:xfrm>
                <a:off x="2808190" y="4771711"/>
                <a:ext cx="279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ea typeface="Cambria Math" panose="02040503050406030204" pitchFamily="18" charset="0"/>
                            </a:rPr>
                          </m:ctrlPr>
                        </m:sSubPr>
                        <m:e>
                          <m:r>
                            <m:rPr>
                              <m:nor/>
                            </m:rPr>
                            <a:rPr lang="el-GR" dirty="0">
                              <a:latin typeface="Cambria Math" panose="02040503050406030204" pitchFamily="18" charset="0"/>
                              <a:ea typeface="Cambria Math" panose="02040503050406030204" pitchFamily="18" charset="0"/>
                            </a:rPr>
                            <m:t>α</m:t>
                          </m:r>
                        </m:e>
                        <m:sub>
                          <m:r>
                            <a:rPr lang="en-US" b="0" i="1" smtClean="0">
                              <a:latin typeface="Cambria Math" panose="02040503050406030204" pitchFamily="18" charset="0"/>
                              <a:ea typeface="Cambria Math" panose="02040503050406030204" pitchFamily="18" charset="0"/>
                            </a:rPr>
                            <m:t>−</m:t>
                          </m:r>
                        </m:sub>
                      </m:sSub>
                    </m:oMath>
                  </m:oMathPara>
                </a14:m>
                <a:endParaRPr lang="en-GB" dirty="0"/>
              </a:p>
            </p:txBody>
          </p:sp>
        </mc:Choice>
        <mc:Fallback xmlns="">
          <p:sp>
            <p:nvSpPr>
              <p:cNvPr id="56" name="TextBox 55">
                <a:extLst>
                  <a:ext uri="{FF2B5EF4-FFF2-40B4-BE49-F238E27FC236}">
                    <a16:creationId xmlns:a16="http://schemas.microsoft.com/office/drawing/2014/main" id="{758130B3-329D-3D30-EA20-C21B44B43809}"/>
                  </a:ext>
                </a:extLst>
              </p:cNvPr>
              <p:cNvSpPr txBox="1">
                <a:spLocks noRot="1" noChangeAspect="1" noMove="1" noResize="1" noEditPoints="1" noAdjustHandles="1" noChangeArrowheads="1" noChangeShapeType="1" noTextEdit="1"/>
              </p:cNvSpPr>
              <p:nvPr/>
            </p:nvSpPr>
            <p:spPr>
              <a:xfrm>
                <a:off x="2808190" y="4771711"/>
                <a:ext cx="279400" cy="369332"/>
              </a:xfrm>
              <a:prstGeom prst="rect">
                <a:avLst/>
              </a:prstGeom>
              <a:blipFill>
                <a:blip r:embed="rId9"/>
                <a:stretch>
                  <a:fillRect r="-37778"/>
                </a:stretch>
              </a:blipFill>
            </p:spPr>
            <p:txBody>
              <a:bodyPr/>
              <a:lstStyle/>
              <a:p>
                <a:r>
                  <a:rPr lang="en-GB">
                    <a:noFill/>
                  </a:rPr>
                  <a:t> </a:t>
                </a:r>
              </a:p>
            </p:txBody>
          </p:sp>
        </mc:Fallback>
      </mc:AlternateContent>
      <p:sp>
        <p:nvSpPr>
          <p:cNvPr id="59" name="TextBox 58">
            <a:extLst>
              <a:ext uri="{FF2B5EF4-FFF2-40B4-BE49-F238E27FC236}">
                <a16:creationId xmlns:a16="http://schemas.microsoft.com/office/drawing/2014/main" id="{32865A66-A78E-D250-CE46-7431F2C5AC60}"/>
              </a:ext>
            </a:extLst>
          </p:cNvPr>
          <p:cNvSpPr txBox="1"/>
          <p:nvPr/>
        </p:nvSpPr>
        <p:spPr>
          <a:xfrm>
            <a:off x="426854" y="4945827"/>
            <a:ext cx="974196" cy="646331"/>
          </a:xfrm>
          <a:prstGeom prst="rect">
            <a:avLst/>
          </a:prstGeom>
          <a:noFill/>
        </p:spPr>
        <p:txBody>
          <a:bodyPr wrap="square" rtlCol="0">
            <a:spAutoFit/>
          </a:bodyPr>
          <a:lstStyle/>
          <a:p>
            <a:r>
              <a:rPr lang="en-US" dirty="0">
                <a:latin typeface="Helvetica Neue" panose="02000803000000090004" pitchFamily="2" charset="0"/>
              </a:rPr>
              <a:t>Voter model</a:t>
            </a:r>
            <a:endParaRPr lang="en-GB" dirty="0">
              <a:latin typeface="Helvetica Neue" panose="02000803000000090004" pitchFamily="2" charset="0"/>
            </a:endParaRPr>
          </a:p>
        </p:txBody>
      </p:sp>
      <p:sp>
        <p:nvSpPr>
          <p:cNvPr id="10" name="Oval 9">
            <a:extLst>
              <a:ext uri="{FF2B5EF4-FFF2-40B4-BE49-F238E27FC236}">
                <a16:creationId xmlns:a16="http://schemas.microsoft.com/office/drawing/2014/main" id="{E9EE9EF7-E91F-A3CB-4DE7-1E4E4130FD6E}"/>
              </a:ext>
            </a:extLst>
          </p:cNvPr>
          <p:cNvSpPr/>
          <p:nvPr/>
        </p:nvSpPr>
        <p:spPr>
          <a:xfrm>
            <a:off x="7607115" y="4650400"/>
            <a:ext cx="661748" cy="19684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F6B27F2-F6E6-6C52-7FC5-6A9F350A18DB}"/>
              </a:ext>
            </a:extLst>
          </p:cNvPr>
          <p:cNvSpPr/>
          <p:nvPr/>
        </p:nvSpPr>
        <p:spPr>
          <a:xfrm>
            <a:off x="10316180" y="4748139"/>
            <a:ext cx="661748" cy="19684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18F8244-D25F-4596-5BCA-6434A5048AB5}"/>
              </a:ext>
            </a:extLst>
          </p:cNvPr>
          <p:cNvSpPr txBox="1"/>
          <p:nvPr/>
        </p:nvSpPr>
        <p:spPr>
          <a:xfrm>
            <a:off x="7076262" y="3357738"/>
            <a:ext cx="4302178" cy="923330"/>
          </a:xfrm>
          <a:prstGeom prst="rect">
            <a:avLst/>
          </a:prstGeom>
          <a:solidFill>
            <a:schemeClr val="tx1"/>
          </a:solidFill>
        </p:spPr>
        <p:txBody>
          <a:bodyPr wrap="square" rtlCol="0">
            <a:spAutoFit/>
          </a:bodyPr>
          <a:lstStyle/>
          <a:p>
            <a:pPr algn="ctr"/>
            <a:r>
              <a:rPr lang="en-US" dirty="0">
                <a:solidFill>
                  <a:schemeClr val="bg1"/>
                </a:solidFill>
                <a:latin typeface="Helvetica Neue" panose="02000803000000090004" pitchFamily="2" charset="0"/>
              </a:rPr>
              <a:t>Macroscopic models can miss dynamical outcomes </a:t>
            </a:r>
          </a:p>
          <a:p>
            <a:pPr algn="ctr"/>
            <a:r>
              <a:rPr lang="en-US" dirty="0">
                <a:solidFill>
                  <a:schemeClr val="bg1"/>
                </a:solidFill>
                <a:latin typeface="Helvetica Neue" panose="02000803000000090004" pitchFamily="2" charset="0"/>
              </a:rPr>
              <a:t>Noise induced effects</a:t>
            </a:r>
            <a:endParaRPr lang="en-GB" dirty="0">
              <a:solidFill>
                <a:schemeClr val="bg1"/>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BE2249-54B9-79C2-091E-7798CE310DAA}"/>
                  </a:ext>
                </a:extLst>
              </p:cNvPr>
              <p:cNvSpPr txBox="1"/>
              <p:nvPr/>
            </p:nvSpPr>
            <p:spPr>
              <a:xfrm>
                <a:off x="8034632" y="1064792"/>
                <a:ext cx="3879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400" b="1" i="1" smtClean="0">
                              <a:latin typeface="Cambria Math" panose="02040503050406030204" pitchFamily="18" charset="0"/>
                            </a:rPr>
                          </m:ctrlPr>
                        </m:accPr>
                        <m:e>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x</m:t>
                              </m:r>
                            </m:e>
                            <m:sub>
                              <m:r>
                                <a:rPr lang="en-US" sz="1400" b="0" i="1" smtClean="0">
                                  <a:latin typeface="Cambria Math" panose="02040503050406030204" pitchFamily="18" charset="0"/>
                                  <a:ea typeface="Cambria Math" panose="02040503050406030204" pitchFamily="18" charset="0"/>
                                </a:rPr>
                                <m:t>𝐴</m:t>
                              </m:r>
                            </m:sub>
                          </m:sSub>
                        </m:e>
                      </m:acc>
                      <m:r>
                        <a:rPr lang="en-US" sz="1400" b="0" i="1" smtClean="0">
                          <a:latin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l-GR" sz="1400" i="1" smtClean="0">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σ</m:t>
                          </m:r>
                        </m:e>
                        <m:sub>
                          <m:r>
                            <a:rPr lang="en-US" sz="1400" b="0" i="1" dirty="0" smtClean="0">
                              <a:latin typeface="Cambria Math" panose="02040503050406030204" pitchFamily="18" charset="0"/>
                              <a:ea typeface="Cambria Math" panose="02040503050406030204" pitchFamily="18" charset="0"/>
                            </a:rPr>
                            <m:t>−</m:t>
                          </m:r>
                        </m:sub>
                      </m:sSub>
                      <m:d>
                        <m:dPr>
                          <m:ctrlPr>
                            <a:rPr lang="en-US" sz="1400" i="1">
                              <a:latin typeface="Cambria Math" panose="02040503050406030204" pitchFamily="18" charset="0"/>
                              <a:ea typeface="Cambria Math" panose="02040503050406030204" pitchFamily="18" charset="0"/>
                            </a:rPr>
                          </m:ctrlPr>
                        </m:dPr>
                        <m:e>
                          <m:r>
                            <m:rPr>
                              <m:nor/>
                            </m:rPr>
                            <a:rPr lang="en-US" sz="140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r>
                        <a:rPr lang="en-US" sz="1400" b="0" i="1" smtClean="0">
                          <a:latin typeface="Cambria Math" panose="02040503050406030204" pitchFamily="18" charset="0"/>
                          <a:ea typeface="Cambria Math" panose="02040503050406030204" pitchFamily="18" charset="0"/>
                        </a:rPr>
                        <m:t>−</m:t>
                      </m:r>
                      <m:sSub>
                        <m:sSubPr>
                          <m:ctrlPr>
                            <a:rPr lang="el-GR" sz="1400" i="1">
                              <a:latin typeface="Cambria Math" panose="02040503050406030204" pitchFamily="18" charset="0"/>
                              <a:ea typeface="Cambria Math" panose="02040503050406030204" pitchFamily="18" charset="0"/>
                            </a:rPr>
                          </m:ctrlPr>
                        </m:sSubPr>
                        <m:e>
                          <m:r>
                            <m:rPr>
                              <m:nor/>
                            </m:rPr>
                            <a:rPr lang="el-GR" sz="1400" dirty="0">
                              <a:latin typeface="Cambria Math" panose="02040503050406030204" pitchFamily="18" charset="0"/>
                              <a:ea typeface="Cambria Math" panose="02040503050406030204" pitchFamily="18" charset="0"/>
                            </a:rPr>
                            <m:t>α</m:t>
                          </m:r>
                        </m:e>
                        <m:sub>
                          <m:r>
                            <a:rPr lang="en-US" sz="1400" i="1">
                              <a:latin typeface="Cambria Math" panose="02040503050406030204" pitchFamily="18" charset="0"/>
                              <a:ea typeface="Cambria Math" panose="02040503050406030204" pitchFamily="18" charset="0"/>
                            </a:rPr>
                            <m:t>−</m:t>
                          </m:r>
                        </m:sub>
                      </m:sSub>
                      <m:sSub>
                        <m:sSubPr>
                          <m:ctrlPr>
                            <a:rPr lang="el-GR" sz="1400" i="1">
                              <a:latin typeface="Cambria Math" panose="02040503050406030204" pitchFamily="18" charset="0"/>
                              <a:ea typeface="Cambria Math" panose="02040503050406030204" pitchFamily="18" charset="0"/>
                            </a:rPr>
                          </m:ctrlPr>
                        </m:sSubPr>
                        <m:e>
                          <m:r>
                            <m:rPr>
                              <m:nor/>
                            </m:rPr>
                            <a:rPr lang="en-US" sz="1400" b="0" i="0" smtClean="0">
                              <a:latin typeface="Cambria Math" panose="02040503050406030204" pitchFamily="18" charset="0"/>
                              <a:ea typeface="Cambria Math" panose="02040503050406030204" pitchFamily="18" charset="0"/>
                            </a:rPr>
                            <m:t>)</m:t>
                          </m:r>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d>
                        <m:dPr>
                          <m:ctrlPr>
                            <a:rPr lang="en-US" sz="1400" b="0" i="1" smtClean="0">
                              <a:latin typeface="Cambria Math" panose="02040503050406030204" pitchFamily="18" charset="0"/>
                              <a:ea typeface="Cambria Math" panose="02040503050406030204" pitchFamily="18" charset="0"/>
                            </a:rPr>
                          </m:ctrlPr>
                        </m:dPr>
                        <m:e>
                          <m:r>
                            <m:rPr>
                              <m:nor/>
                            </m:rPr>
                            <a:rPr lang="en-US" sz="1400" b="0" i="0" smtClean="0">
                              <a:latin typeface="Cambria Math" panose="02040503050406030204" pitchFamily="18" charset="0"/>
                              <a:ea typeface="Cambria Math" panose="02040503050406030204" pitchFamily="18" charset="0"/>
                            </a:rPr>
                            <m:t>1−</m:t>
                          </m:r>
                          <m:sSub>
                            <m:sSubPr>
                              <m:ctrlPr>
                                <a:rPr lang="el-GR" sz="1400" i="1">
                                  <a:latin typeface="Cambria Math" panose="02040503050406030204" pitchFamily="18" charset="0"/>
                                  <a:ea typeface="Cambria Math" panose="02040503050406030204" pitchFamily="18" charset="0"/>
                                </a:rPr>
                              </m:ctrlPr>
                            </m:sSubPr>
                            <m:e>
                              <m:r>
                                <m:rPr>
                                  <m:nor/>
                                </m:rPr>
                                <a:rPr lang="en-US" sz="1400">
                                  <a:latin typeface="Cambria Math" panose="02040503050406030204" pitchFamily="18" charset="0"/>
                                  <a:ea typeface="Cambria Math" panose="02040503050406030204" pitchFamily="18" charset="0"/>
                                </a:rPr>
                                <m:t>x</m:t>
                              </m:r>
                            </m:e>
                            <m:sub>
                              <m:r>
                                <a:rPr lang="en-US" sz="1400" i="1">
                                  <a:latin typeface="Cambria Math" panose="02040503050406030204" pitchFamily="18" charset="0"/>
                                  <a:ea typeface="Cambria Math" panose="02040503050406030204" pitchFamily="18" charset="0"/>
                                </a:rPr>
                                <m:t>𝐴</m:t>
                              </m:r>
                            </m:sub>
                          </m:sSub>
                        </m:e>
                      </m:d>
                    </m:oMath>
                  </m:oMathPara>
                </a14:m>
                <a:endParaRPr lang="en-GB" sz="1400" dirty="0"/>
              </a:p>
            </p:txBody>
          </p:sp>
        </mc:Choice>
        <mc:Fallback xmlns="">
          <p:sp>
            <p:nvSpPr>
              <p:cNvPr id="15" name="TextBox 14">
                <a:extLst>
                  <a:ext uri="{FF2B5EF4-FFF2-40B4-BE49-F238E27FC236}">
                    <a16:creationId xmlns:a16="http://schemas.microsoft.com/office/drawing/2014/main" id="{04BE2249-54B9-79C2-091E-7798CE310DAA}"/>
                  </a:ext>
                </a:extLst>
              </p:cNvPr>
              <p:cNvSpPr txBox="1">
                <a:spLocks noRot="1" noChangeAspect="1" noMove="1" noResize="1" noEditPoints="1" noAdjustHandles="1" noChangeArrowheads="1" noChangeShapeType="1" noTextEdit="1"/>
              </p:cNvSpPr>
              <p:nvPr/>
            </p:nvSpPr>
            <p:spPr>
              <a:xfrm>
                <a:off x="8034632" y="1064792"/>
                <a:ext cx="3879462" cy="307777"/>
              </a:xfrm>
              <a:prstGeom prst="rect">
                <a:avLst/>
              </a:prstGeom>
              <a:blipFill>
                <a:blip r:embed="rId10"/>
                <a:stretch>
                  <a:fillRect b="-8000"/>
                </a:stretch>
              </a:blipFill>
            </p:spPr>
            <p:txBody>
              <a:bodyPr/>
              <a:lstStyle/>
              <a:p>
                <a:r>
                  <a:rPr lang="en-GB">
                    <a:noFill/>
                  </a:rPr>
                  <a:t> </a:t>
                </a:r>
              </a:p>
            </p:txBody>
          </p:sp>
        </mc:Fallback>
      </mc:AlternateContent>
    </p:spTree>
    <p:extLst>
      <p:ext uri="{BB962C8B-B14F-4D97-AF65-F5344CB8AC3E}">
        <p14:creationId xmlns:p14="http://schemas.microsoft.com/office/powerpoint/2010/main" val="3063953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AFBBC-3D85-9199-B6C8-E1B3CF09FBD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C0DB09A-AB4B-EFF0-D80A-869F14A9CFDF}"/>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2. The problem with macroscopic descriptions</a:t>
            </a:r>
            <a:endParaRPr lang="en-GB" sz="3600" dirty="0"/>
          </a:p>
        </p:txBody>
      </p:sp>
      <p:pic>
        <p:nvPicPr>
          <p:cNvPr id="22" name="Picture 2" descr="Oryctolagus cuniculus">
            <a:extLst>
              <a:ext uri="{FF2B5EF4-FFF2-40B4-BE49-F238E27FC236}">
                <a16:creationId xmlns:a16="http://schemas.microsoft.com/office/drawing/2014/main" id="{959A60B1-3C57-345E-C81B-A22DFF6B3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3201133"/>
            <a:ext cx="284482" cy="2426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F433567-F977-2B99-BBCF-37367061D51F}"/>
              </a:ext>
            </a:extLst>
          </p:cNvPr>
          <p:cNvSpPr txBox="1"/>
          <p:nvPr/>
        </p:nvSpPr>
        <p:spPr>
          <a:xfrm>
            <a:off x="445189" y="2637486"/>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Clonal reproduction</a:t>
            </a:r>
            <a:endParaRPr lang="en-GB" dirty="0">
              <a:latin typeface="Roboto Light" panose="02000000000000000000" pitchFamily="2" charset="0"/>
              <a:ea typeface="Roboto Light" panose="02000000000000000000" pitchFamily="2" charset="0"/>
            </a:endParaRPr>
          </a:p>
        </p:txBody>
      </p:sp>
      <p:sp>
        <p:nvSpPr>
          <p:cNvPr id="24" name="TextBox 23">
            <a:extLst>
              <a:ext uri="{FF2B5EF4-FFF2-40B4-BE49-F238E27FC236}">
                <a16:creationId xmlns:a16="http://schemas.microsoft.com/office/drawing/2014/main" id="{494AE5AF-C830-A037-B2F1-04B6F1147BCE}"/>
              </a:ext>
            </a:extLst>
          </p:cNvPr>
          <p:cNvSpPr txBox="1"/>
          <p:nvPr/>
        </p:nvSpPr>
        <p:spPr>
          <a:xfrm>
            <a:off x="445189" y="3537743"/>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Death</a:t>
            </a:r>
            <a:endParaRPr lang="en-GB" dirty="0">
              <a:latin typeface="Roboto Light" panose="02000000000000000000" pitchFamily="2" charset="0"/>
              <a:ea typeface="Roboto Light" panose="02000000000000000000" pitchFamily="2" charset="0"/>
            </a:endParaRPr>
          </a:p>
        </p:txBody>
      </p:sp>
      <p:sp>
        <p:nvSpPr>
          <p:cNvPr id="25" name="TextBox 24">
            <a:extLst>
              <a:ext uri="{FF2B5EF4-FFF2-40B4-BE49-F238E27FC236}">
                <a16:creationId xmlns:a16="http://schemas.microsoft.com/office/drawing/2014/main" id="{FE786489-08DE-7254-F578-E1D17A04C2F7}"/>
              </a:ext>
            </a:extLst>
          </p:cNvPr>
          <p:cNvSpPr txBox="1"/>
          <p:nvPr/>
        </p:nvSpPr>
        <p:spPr>
          <a:xfrm>
            <a:off x="445189" y="4470813"/>
            <a:ext cx="2981099"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Density dependent death</a:t>
            </a:r>
            <a:endParaRPr lang="en-GB" dirty="0">
              <a:latin typeface="Roboto Light" panose="02000000000000000000" pitchFamily="2" charset="0"/>
              <a:ea typeface="Roboto Light" panose="02000000000000000000" pitchFamily="2" charset="0"/>
            </a:endParaRPr>
          </a:p>
        </p:txBody>
      </p:sp>
      <p:pic>
        <p:nvPicPr>
          <p:cNvPr id="26" name="Picture 2" descr="Oryctolagus cuniculus">
            <a:extLst>
              <a:ext uri="{FF2B5EF4-FFF2-40B4-BE49-F238E27FC236}">
                <a16:creationId xmlns:a16="http://schemas.microsoft.com/office/drawing/2014/main" id="{ED7064A5-870B-8A22-5A34-45A09EFE2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48" y="3205848"/>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Oryctolagus cuniculus">
            <a:extLst>
              <a:ext uri="{FF2B5EF4-FFF2-40B4-BE49-F238E27FC236}">
                <a16:creationId xmlns:a16="http://schemas.microsoft.com/office/drawing/2014/main" id="{084AEF27-C1EF-BD14-D87D-5D5A75F03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02" y="3201133"/>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527DC365-E8FC-41EB-87AF-D2E3DF60A67B}"/>
              </a:ext>
            </a:extLst>
          </p:cNvPr>
          <p:cNvCxnSpPr>
            <a:cxnSpLocks/>
            <a:stCxn id="22" idx="3"/>
            <a:endCxn id="26" idx="1"/>
          </p:cNvCxnSpPr>
          <p:nvPr/>
        </p:nvCxnSpPr>
        <p:spPr>
          <a:xfrm>
            <a:off x="792169" y="33224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C6795E5D-8B65-5079-FE53-166A4F006809}"/>
              </a:ext>
            </a:extLst>
          </p:cNvPr>
          <p:cNvSpPr txBox="1"/>
          <p:nvPr/>
        </p:nvSpPr>
        <p:spPr>
          <a:xfrm>
            <a:off x="1047529" y="2949199"/>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ρ</a:t>
            </a:r>
            <a:endParaRPr lang="en-GB" dirty="0"/>
          </a:p>
        </p:txBody>
      </p:sp>
      <p:pic>
        <p:nvPicPr>
          <p:cNvPr id="30" name="Picture 2" descr="Oryctolagus cuniculus">
            <a:extLst>
              <a:ext uri="{FF2B5EF4-FFF2-40B4-BE49-F238E27FC236}">
                <a16:creationId xmlns:a16="http://schemas.microsoft.com/office/drawing/2014/main" id="{98DD8C9B-093A-3046-30DF-660A81176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15240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C18842C4-1F81-FAEA-4AD8-AB4B1AA57BF1}"/>
              </a:ext>
            </a:extLst>
          </p:cNvPr>
          <p:cNvCxnSpPr>
            <a:cxnSpLocks/>
            <a:stCxn id="30" idx="3"/>
          </p:cNvCxnSpPr>
          <p:nvPr/>
        </p:nvCxnSpPr>
        <p:spPr>
          <a:xfrm>
            <a:off x="792169" y="427371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5C49367-4689-6661-5E49-409208FBC649}"/>
              </a:ext>
            </a:extLst>
          </p:cNvPr>
          <p:cNvSpPr txBox="1"/>
          <p:nvPr/>
        </p:nvSpPr>
        <p:spPr>
          <a:xfrm>
            <a:off x="1047529" y="3900466"/>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δ</a:t>
            </a:r>
            <a:endParaRPr lang="en-GB" dirty="0"/>
          </a:p>
        </p:txBody>
      </p:sp>
      <p:pic>
        <p:nvPicPr>
          <p:cNvPr id="33" name="Picture 2" descr="Oryctolagus cuniculus">
            <a:extLst>
              <a:ext uri="{FF2B5EF4-FFF2-40B4-BE49-F238E27FC236}">
                <a16:creationId xmlns:a16="http://schemas.microsoft.com/office/drawing/2014/main" id="{15B78C01-AF76-DC37-A692-134E830D4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 y="4977533"/>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ryctolagus cuniculus">
            <a:extLst>
              <a:ext uri="{FF2B5EF4-FFF2-40B4-BE49-F238E27FC236}">
                <a16:creationId xmlns:a16="http://schemas.microsoft.com/office/drawing/2014/main" id="{C746D0FE-0109-176B-51DD-E26BAE31B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97989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5A2CA011-CCAA-2978-101F-68102D973FD8}"/>
              </a:ext>
            </a:extLst>
          </p:cNvPr>
          <p:cNvCxnSpPr>
            <a:cxnSpLocks/>
            <a:stCxn id="33" idx="3"/>
          </p:cNvCxnSpPr>
          <p:nvPr/>
        </p:nvCxnSpPr>
        <p:spPr>
          <a:xfrm>
            <a:off x="1076651" y="50988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EC6BC05D-AF4C-3275-3C0A-283FD0323AE1}"/>
              </a:ext>
            </a:extLst>
          </p:cNvPr>
          <p:cNvSpPr txBox="1"/>
          <p:nvPr/>
        </p:nvSpPr>
        <p:spPr>
          <a:xfrm>
            <a:off x="1304090" y="4756098"/>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γ</a:t>
            </a:r>
            <a:endParaRPr lang="en-GB" dirty="0"/>
          </a:p>
        </p:txBody>
      </p:sp>
      <p:sp>
        <p:nvSpPr>
          <p:cNvPr id="37" name="TextBox 36">
            <a:extLst>
              <a:ext uri="{FF2B5EF4-FFF2-40B4-BE49-F238E27FC236}">
                <a16:creationId xmlns:a16="http://schemas.microsoft.com/office/drawing/2014/main" id="{DA77DAB7-6C1D-8E37-E304-47BB6F39A92D}"/>
              </a:ext>
            </a:extLst>
          </p:cNvPr>
          <p:cNvSpPr txBox="1"/>
          <p:nvPr/>
        </p:nvSpPr>
        <p:spPr>
          <a:xfrm>
            <a:off x="2076799" y="2002692"/>
            <a:ext cx="2698978" cy="369332"/>
          </a:xfrm>
          <a:prstGeom prst="rect">
            <a:avLst/>
          </a:prstGeom>
          <a:noFill/>
        </p:spPr>
        <p:txBody>
          <a:bodyPr wrap="square" rtlCol="0">
            <a:spAutoFit/>
          </a:bodyPr>
          <a:lstStyle/>
          <a:p>
            <a:r>
              <a:rPr lang="en-US" dirty="0">
                <a:latin typeface="Helvetica Neue" panose="02000803000000090004" pitchFamily="2" charset="0"/>
              </a:rPr>
              <a:t>Logistic growth model </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94EE9FF-FBFE-3FD3-5C71-B7D03DE8642A}"/>
                  </a:ext>
                </a:extLst>
              </p:cNvPr>
              <p:cNvSpPr txBox="1"/>
              <p:nvPr/>
            </p:nvSpPr>
            <p:spPr>
              <a:xfrm>
                <a:off x="3629440" y="3795030"/>
                <a:ext cx="2710294" cy="945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i="1">
                              <a:latin typeface="Cambria Math" panose="02040503050406030204" pitchFamily="18" charset="0"/>
                            </a:rPr>
                            <m:t>𝑥</m:t>
                          </m:r>
                        </m:num>
                        <m:den>
                          <m:r>
                            <a:rPr lang="en-US" sz="3600" i="1">
                              <a:latin typeface="Cambria Math" panose="02040503050406030204" pitchFamily="18" charset="0"/>
                            </a:rPr>
                            <m:t>𝐾</m:t>
                          </m:r>
                        </m:den>
                      </m:f>
                      <m:r>
                        <a:rPr lang="en-US" sz="3600" b="0" i="1" smtClean="0">
                          <a:latin typeface="Cambria Math" panose="02040503050406030204" pitchFamily="18" charset="0"/>
                        </a:rPr>
                        <m:t>)</m:t>
                      </m:r>
                    </m:oMath>
                  </m:oMathPara>
                </a14:m>
                <a:endParaRPr lang="en-GB" sz="3600" dirty="0"/>
              </a:p>
            </p:txBody>
          </p:sp>
        </mc:Choice>
        <mc:Fallback xmlns="">
          <p:sp>
            <p:nvSpPr>
              <p:cNvPr id="38" name="TextBox 37">
                <a:extLst>
                  <a:ext uri="{FF2B5EF4-FFF2-40B4-BE49-F238E27FC236}">
                    <a16:creationId xmlns:a16="http://schemas.microsoft.com/office/drawing/2014/main" id="{394EE9FF-FBFE-3FD3-5C71-B7D03DE8642A}"/>
                  </a:ext>
                </a:extLst>
              </p:cNvPr>
              <p:cNvSpPr txBox="1">
                <a:spLocks noRot="1" noChangeAspect="1" noMove="1" noResize="1" noEditPoints="1" noAdjustHandles="1" noChangeArrowheads="1" noChangeShapeType="1" noTextEdit="1"/>
              </p:cNvSpPr>
              <p:nvPr/>
            </p:nvSpPr>
            <p:spPr>
              <a:xfrm>
                <a:off x="3629440" y="3795030"/>
                <a:ext cx="2710294" cy="945195"/>
              </a:xfrm>
              <a:prstGeom prst="rect">
                <a:avLst/>
              </a:prstGeom>
              <a:blipFill>
                <a:blip r:embed="rId3"/>
                <a:stretch>
                  <a:fillRect/>
                </a:stretch>
              </a:blipFill>
            </p:spPr>
            <p:txBody>
              <a:bodyPr/>
              <a:lstStyle/>
              <a:p>
                <a:r>
                  <a:rPr lang="en-GB">
                    <a:noFill/>
                  </a:rPr>
                  <a:t> </a:t>
                </a:r>
              </a:p>
            </p:txBody>
          </p:sp>
        </mc:Fallback>
      </mc:AlternateContent>
      <p:pic>
        <p:nvPicPr>
          <p:cNvPr id="2" name="Picture 2" descr="Oryctolagus cuniculus">
            <a:extLst>
              <a:ext uri="{FF2B5EF4-FFF2-40B4-BE49-F238E27FC236}">
                <a16:creationId xmlns:a16="http://schemas.microsoft.com/office/drawing/2014/main" id="{AFE1F1A6-9B58-E77A-F6E9-4A92D56AA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46" y="4977533"/>
            <a:ext cx="284482" cy="242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05DCC7-6FC3-E455-6592-8DCF0B2D51E3}"/>
                  </a:ext>
                </a:extLst>
              </p:cNvPr>
              <p:cNvSpPr txBox="1"/>
              <p:nvPr/>
            </p:nvSpPr>
            <p:spPr>
              <a:xfrm>
                <a:off x="3106897" y="2935762"/>
                <a:ext cx="3986469"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population</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growth</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rate</m:t>
                      </m:r>
                    </m:oMath>
                  </m:oMathPara>
                </a14:m>
                <a:endParaRPr lang="en-US" sz="1800" b="0"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𝐾</m:t>
                    </m:r>
                  </m:oMath>
                </a14:m>
                <a:r>
                  <a:rPr lang="en-GB" dirty="0">
                    <a:latin typeface="Cambria Math" panose="02040503050406030204" pitchFamily="18" charset="0"/>
                    <a:ea typeface="Cambria Math" panose="02040503050406030204" pitchFamily="18" charset="0"/>
                  </a:rPr>
                  <a:t>: carrying capacity</a:t>
                </a:r>
              </a:p>
              <a:p>
                <a:pPr algn="ctr"/>
                <a:endParaRPr lang="en-GB"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2C05DCC7-6FC3-E455-6592-8DCF0B2D51E3}"/>
                  </a:ext>
                </a:extLst>
              </p:cNvPr>
              <p:cNvSpPr txBox="1">
                <a:spLocks noRot="1" noChangeAspect="1" noMove="1" noResize="1" noEditPoints="1" noAdjustHandles="1" noChangeArrowheads="1" noChangeShapeType="1" noTextEdit="1"/>
              </p:cNvSpPr>
              <p:nvPr/>
            </p:nvSpPr>
            <p:spPr>
              <a:xfrm>
                <a:off x="3106897" y="2935762"/>
                <a:ext cx="3986469" cy="92333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0741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93392-A2BA-1D2F-74D8-6D790FF7FDC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7DF705E-C09E-A4FC-5EFA-4DD2210B07B4}"/>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2. The problem with macroscopic descriptions</a:t>
            </a:r>
            <a:endParaRPr lang="en-GB" sz="3600" dirty="0"/>
          </a:p>
        </p:txBody>
      </p:sp>
      <p:sp>
        <p:nvSpPr>
          <p:cNvPr id="21" name="TextBox 20">
            <a:extLst>
              <a:ext uri="{FF2B5EF4-FFF2-40B4-BE49-F238E27FC236}">
                <a16:creationId xmlns:a16="http://schemas.microsoft.com/office/drawing/2014/main" id="{A4E2D4FD-669E-4217-82AB-4BA2FE02A32C}"/>
              </a:ext>
            </a:extLst>
          </p:cNvPr>
          <p:cNvSpPr txBox="1"/>
          <p:nvPr/>
        </p:nvSpPr>
        <p:spPr>
          <a:xfrm>
            <a:off x="6998907" y="1357347"/>
            <a:ext cx="4747904" cy="1477328"/>
          </a:xfrm>
          <a:prstGeom prst="rect">
            <a:avLst/>
          </a:prstGeom>
          <a:noFill/>
        </p:spPr>
        <p:txBody>
          <a:bodyPr wrap="square" rtlCol="0">
            <a:spAutoFit/>
          </a:bodyPr>
          <a:lstStyle/>
          <a:p>
            <a:r>
              <a:rPr lang="en-US" dirty="0">
                <a:latin typeface="Helvetica Neue" panose="02000803000000090004" pitchFamily="2" charset="0"/>
              </a:rPr>
              <a:t>By increasing the rate of clonal reproduction</a:t>
            </a:r>
            <a:r>
              <a:rPr lang="en-US" dirty="0">
                <a:latin typeface="Cambria Math" panose="02040503050406030204" pitchFamily="18" charset="0"/>
                <a:ea typeface="Cambria Math" panose="02040503050406030204" pitchFamily="18" charset="0"/>
              </a:rPr>
              <a:t>, </a:t>
            </a:r>
            <a:r>
              <a:rPr lang="en-US" dirty="0">
                <a:latin typeface="Helvetica Neue" panose="02000803000000090004" pitchFamily="2" charset="0"/>
              </a:rPr>
              <a:t>the population will increase:</a:t>
            </a:r>
          </a:p>
          <a:p>
            <a:pPr marL="342900" indent="-342900">
              <a:buAutoNum type="alphaLcParenR"/>
            </a:pPr>
            <a:r>
              <a:rPr lang="en-US" dirty="0">
                <a:latin typeface="Helvetica Neue" panose="02000803000000090004" pitchFamily="2" charset="0"/>
              </a:rPr>
              <a:t>Faster</a:t>
            </a:r>
          </a:p>
          <a:p>
            <a:pPr marL="342900" indent="-342900">
              <a:buAutoNum type="alphaLcParenR"/>
            </a:pPr>
            <a:r>
              <a:rPr lang="en-US" dirty="0">
                <a:latin typeface="Helvetica Neue" panose="02000803000000090004" pitchFamily="2" charset="0"/>
              </a:rPr>
              <a:t>Same speed</a:t>
            </a:r>
          </a:p>
          <a:p>
            <a:pPr marL="342900" indent="-342900">
              <a:buAutoNum type="alphaLcParenR"/>
            </a:pPr>
            <a:r>
              <a:rPr lang="en-US" dirty="0">
                <a:latin typeface="Helvetica Neue" panose="02000803000000090004" pitchFamily="2" charset="0"/>
              </a:rPr>
              <a:t>Slower</a:t>
            </a:r>
            <a:endParaRPr lang="en-GB" dirty="0">
              <a:latin typeface="Helvetica Neue" panose="02000803000000090004" pitchFamily="2" charset="0"/>
            </a:endParaRPr>
          </a:p>
        </p:txBody>
      </p:sp>
      <p:pic>
        <p:nvPicPr>
          <p:cNvPr id="22" name="Picture 2" descr="Oryctolagus cuniculus">
            <a:extLst>
              <a:ext uri="{FF2B5EF4-FFF2-40B4-BE49-F238E27FC236}">
                <a16:creationId xmlns:a16="http://schemas.microsoft.com/office/drawing/2014/main" id="{7C767C59-5B14-A3F1-D574-EF36E9460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3201133"/>
            <a:ext cx="284482" cy="2426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84808FA-12C1-428E-5607-D1F13219D18C}"/>
              </a:ext>
            </a:extLst>
          </p:cNvPr>
          <p:cNvSpPr txBox="1"/>
          <p:nvPr/>
        </p:nvSpPr>
        <p:spPr>
          <a:xfrm>
            <a:off x="445189" y="2637486"/>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Clonal reproduction</a:t>
            </a:r>
            <a:endParaRPr lang="en-GB" dirty="0">
              <a:latin typeface="Roboto Light" panose="02000000000000000000" pitchFamily="2" charset="0"/>
              <a:ea typeface="Roboto Light" panose="02000000000000000000" pitchFamily="2" charset="0"/>
            </a:endParaRPr>
          </a:p>
        </p:txBody>
      </p:sp>
      <p:sp>
        <p:nvSpPr>
          <p:cNvPr id="24" name="TextBox 23">
            <a:extLst>
              <a:ext uri="{FF2B5EF4-FFF2-40B4-BE49-F238E27FC236}">
                <a16:creationId xmlns:a16="http://schemas.microsoft.com/office/drawing/2014/main" id="{605BC1D6-DD4B-8832-2560-2A479E5B7D65}"/>
              </a:ext>
            </a:extLst>
          </p:cNvPr>
          <p:cNvSpPr txBox="1"/>
          <p:nvPr/>
        </p:nvSpPr>
        <p:spPr>
          <a:xfrm>
            <a:off x="445189" y="3537743"/>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Death</a:t>
            </a:r>
            <a:endParaRPr lang="en-GB" dirty="0">
              <a:latin typeface="Roboto Light" panose="02000000000000000000" pitchFamily="2" charset="0"/>
              <a:ea typeface="Roboto Light" panose="02000000000000000000" pitchFamily="2" charset="0"/>
            </a:endParaRPr>
          </a:p>
        </p:txBody>
      </p:sp>
      <p:sp>
        <p:nvSpPr>
          <p:cNvPr id="25" name="TextBox 24">
            <a:extLst>
              <a:ext uri="{FF2B5EF4-FFF2-40B4-BE49-F238E27FC236}">
                <a16:creationId xmlns:a16="http://schemas.microsoft.com/office/drawing/2014/main" id="{372D7053-F872-A2BE-6693-9EE4113E1516}"/>
              </a:ext>
            </a:extLst>
          </p:cNvPr>
          <p:cNvSpPr txBox="1"/>
          <p:nvPr/>
        </p:nvSpPr>
        <p:spPr>
          <a:xfrm>
            <a:off x="445189" y="4470813"/>
            <a:ext cx="2981099"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Density dependent death</a:t>
            </a:r>
            <a:endParaRPr lang="en-GB" dirty="0">
              <a:latin typeface="Roboto Light" panose="02000000000000000000" pitchFamily="2" charset="0"/>
              <a:ea typeface="Roboto Light" panose="02000000000000000000" pitchFamily="2" charset="0"/>
            </a:endParaRPr>
          </a:p>
        </p:txBody>
      </p:sp>
      <p:pic>
        <p:nvPicPr>
          <p:cNvPr id="26" name="Picture 2" descr="Oryctolagus cuniculus">
            <a:extLst>
              <a:ext uri="{FF2B5EF4-FFF2-40B4-BE49-F238E27FC236}">
                <a16:creationId xmlns:a16="http://schemas.microsoft.com/office/drawing/2014/main" id="{EA767B9F-7584-7022-886C-8DDE5013B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48" y="3205848"/>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Oryctolagus cuniculus">
            <a:extLst>
              <a:ext uri="{FF2B5EF4-FFF2-40B4-BE49-F238E27FC236}">
                <a16:creationId xmlns:a16="http://schemas.microsoft.com/office/drawing/2014/main" id="{AD3A56D5-E9A8-A31C-3179-8694DE9F5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02" y="3201133"/>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52B21378-BAD6-E604-81B7-51D87FF9BB56}"/>
              </a:ext>
            </a:extLst>
          </p:cNvPr>
          <p:cNvCxnSpPr>
            <a:cxnSpLocks/>
            <a:stCxn id="22" idx="3"/>
            <a:endCxn id="26" idx="1"/>
          </p:cNvCxnSpPr>
          <p:nvPr/>
        </p:nvCxnSpPr>
        <p:spPr>
          <a:xfrm>
            <a:off x="792169" y="33224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E9115FD-89EB-BD51-CFAC-3725A2075CF3}"/>
              </a:ext>
            </a:extLst>
          </p:cNvPr>
          <p:cNvSpPr txBox="1"/>
          <p:nvPr/>
        </p:nvSpPr>
        <p:spPr>
          <a:xfrm>
            <a:off x="1047529" y="2949199"/>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ρ</a:t>
            </a:r>
            <a:endParaRPr lang="en-GB" dirty="0"/>
          </a:p>
        </p:txBody>
      </p:sp>
      <p:pic>
        <p:nvPicPr>
          <p:cNvPr id="30" name="Picture 2" descr="Oryctolagus cuniculus">
            <a:extLst>
              <a:ext uri="{FF2B5EF4-FFF2-40B4-BE49-F238E27FC236}">
                <a16:creationId xmlns:a16="http://schemas.microsoft.com/office/drawing/2014/main" id="{126E144E-0E69-8DB3-00D5-7F1217835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15240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FCE73B20-CD8A-DDBA-18D9-78AD2765C016}"/>
              </a:ext>
            </a:extLst>
          </p:cNvPr>
          <p:cNvCxnSpPr>
            <a:cxnSpLocks/>
            <a:stCxn id="30" idx="3"/>
          </p:cNvCxnSpPr>
          <p:nvPr/>
        </p:nvCxnSpPr>
        <p:spPr>
          <a:xfrm>
            <a:off x="792169" y="427371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DA9C391-692E-805B-B702-369458D3A600}"/>
              </a:ext>
            </a:extLst>
          </p:cNvPr>
          <p:cNvSpPr txBox="1"/>
          <p:nvPr/>
        </p:nvSpPr>
        <p:spPr>
          <a:xfrm>
            <a:off x="1047529" y="3900466"/>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δ</a:t>
            </a:r>
            <a:endParaRPr lang="en-GB" dirty="0"/>
          </a:p>
        </p:txBody>
      </p:sp>
      <p:pic>
        <p:nvPicPr>
          <p:cNvPr id="33" name="Picture 2" descr="Oryctolagus cuniculus">
            <a:extLst>
              <a:ext uri="{FF2B5EF4-FFF2-40B4-BE49-F238E27FC236}">
                <a16:creationId xmlns:a16="http://schemas.microsoft.com/office/drawing/2014/main" id="{CDAEB14B-E89C-3259-DA7C-3D12F5E4F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 y="4977533"/>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ryctolagus cuniculus">
            <a:extLst>
              <a:ext uri="{FF2B5EF4-FFF2-40B4-BE49-F238E27FC236}">
                <a16:creationId xmlns:a16="http://schemas.microsoft.com/office/drawing/2014/main" id="{9DCB5927-6E0C-8AAC-9F57-665E4B624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97989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6E6BC341-C037-DEFB-EEA4-6AAA7D20B6CA}"/>
              </a:ext>
            </a:extLst>
          </p:cNvPr>
          <p:cNvCxnSpPr>
            <a:cxnSpLocks/>
            <a:stCxn id="33" idx="3"/>
          </p:cNvCxnSpPr>
          <p:nvPr/>
        </p:nvCxnSpPr>
        <p:spPr>
          <a:xfrm>
            <a:off x="1076651" y="50988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3025BFE1-2BDC-0D43-7619-181BE27DCE55}"/>
              </a:ext>
            </a:extLst>
          </p:cNvPr>
          <p:cNvSpPr txBox="1"/>
          <p:nvPr/>
        </p:nvSpPr>
        <p:spPr>
          <a:xfrm>
            <a:off x="1304090" y="4756098"/>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γ</a:t>
            </a:r>
            <a:endParaRPr lang="en-GB" dirty="0"/>
          </a:p>
        </p:txBody>
      </p:sp>
      <p:sp>
        <p:nvSpPr>
          <p:cNvPr id="37" name="TextBox 36">
            <a:extLst>
              <a:ext uri="{FF2B5EF4-FFF2-40B4-BE49-F238E27FC236}">
                <a16:creationId xmlns:a16="http://schemas.microsoft.com/office/drawing/2014/main" id="{8E64C49C-8A9B-5085-9D29-6D4070E28653}"/>
              </a:ext>
            </a:extLst>
          </p:cNvPr>
          <p:cNvSpPr txBox="1"/>
          <p:nvPr/>
        </p:nvSpPr>
        <p:spPr>
          <a:xfrm>
            <a:off x="2076799" y="2002692"/>
            <a:ext cx="2698978" cy="369332"/>
          </a:xfrm>
          <a:prstGeom prst="rect">
            <a:avLst/>
          </a:prstGeom>
          <a:noFill/>
        </p:spPr>
        <p:txBody>
          <a:bodyPr wrap="square" rtlCol="0">
            <a:spAutoFit/>
          </a:bodyPr>
          <a:lstStyle/>
          <a:p>
            <a:r>
              <a:rPr lang="en-US" dirty="0">
                <a:latin typeface="Helvetica Neue" panose="02000803000000090004" pitchFamily="2" charset="0"/>
              </a:rPr>
              <a:t>Logistic growth model </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4A7F1F3-CC8B-2FE7-F50F-F5A35EC1D3ED}"/>
                  </a:ext>
                </a:extLst>
              </p:cNvPr>
              <p:cNvSpPr txBox="1"/>
              <p:nvPr/>
            </p:nvSpPr>
            <p:spPr>
              <a:xfrm>
                <a:off x="3629440" y="3795030"/>
                <a:ext cx="2710294" cy="945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i="1">
                              <a:latin typeface="Cambria Math" panose="02040503050406030204" pitchFamily="18" charset="0"/>
                            </a:rPr>
                            <m:t>𝑥</m:t>
                          </m:r>
                        </m:num>
                        <m:den>
                          <m:r>
                            <a:rPr lang="en-US" sz="3600" i="1">
                              <a:latin typeface="Cambria Math" panose="02040503050406030204" pitchFamily="18" charset="0"/>
                            </a:rPr>
                            <m:t>𝐾</m:t>
                          </m:r>
                        </m:den>
                      </m:f>
                      <m:r>
                        <a:rPr lang="en-US" sz="3600" b="0" i="1" smtClean="0">
                          <a:latin typeface="Cambria Math" panose="02040503050406030204" pitchFamily="18" charset="0"/>
                        </a:rPr>
                        <m:t>)</m:t>
                      </m:r>
                    </m:oMath>
                  </m:oMathPara>
                </a14:m>
                <a:endParaRPr lang="en-GB" sz="3600" dirty="0"/>
              </a:p>
            </p:txBody>
          </p:sp>
        </mc:Choice>
        <mc:Fallback xmlns="">
          <p:sp>
            <p:nvSpPr>
              <p:cNvPr id="38" name="TextBox 37">
                <a:extLst>
                  <a:ext uri="{FF2B5EF4-FFF2-40B4-BE49-F238E27FC236}">
                    <a16:creationId xmlns:a16="http://schemas.microsoft.com/office/drawing/2014/main" id="{F4A7F1F3-CC8B-2FE7-F50F-F5A35EC1D3ED}"/>
                  </a:ext>
                </a:extLst>
              </p:cNvPr>
              <p:cNvSpPr txBox="1">
                <a:spLocks noRot="1" noChangeAspect="1" noMove="1" noResize="1" noEditPoints="1" noAdjustHandles="1" noChangeArrowheads="1" noChangeShapeType="1" noTextEdit="1"/>
              </p:cNvSpPr>
              <p:nvPr/>
            </p:nvSpPr>
            <p:spPr>
              <a:xfrm>
                <a:off x="3629440" y="3795030"/>
                <a:ext cx="2710294" cy="945195"/>
              </a:xfrm>
              <a:prstGeom prst="rect">
                <a:avLst/>
              </a:prstGeom>
              <a:blipFill>
                <a:blip r:embed="rId3"/>
                <a:stretch>
                  <a:fillRect/>
                </a:stretch>
              </a:blipFill>
            </p:spPr>
            <p:txBody>
              <a:bodyPr/>
              <a:lstStyle/>
              <a:p>
                <a:r>
                  <a:rPr lang="en-GB">
                    <a:noFill/>
                  </a:rPr>
                  <a:t> </a:t>
                </a:r>
              </a:p>
            </p:txBody>
          </p:sp>
        </mc:Fallback>
      </mc:AlternateContent>
      <p:pic>
        <p:nvPicPr>
          <p:cNvPr id="39" name="Picture 2" descr="Oryctolagus cuniculus">
            <a:extLst>
              <a:ext uri="{FF2B5EF4-FFF2-40B4-BE49-F238E27FC236}">
                <a16:creationId xmlns:a16="http://schemas.microsoft.com/office/drawing/2014/main" id="{9DA58937-00F1-07A6-0E61-239F6EC02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46" y="4977533"/>
            <a:ext cx="284482" cy="242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698122-6145-48E7-A99F-BD26E3311D30}"/>
                  </a:ext>
                </a:extLst>
              </p:cNvPr>
              <p:cNvSpPr txBox="1"/>
              <p:nvPr/>
            </p:nvSpPr>
            <p:spPr>
              <a:xfrm>
                <a:off x="3106897" y="2935762"/>
                <a:ext cx="3986469"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population</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growth</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rate</m:t>
                      </m:r>
                    </m:oMath>
                  </m:oMathPara>
                </a14:m>
                <a:endParaRPr lang="en-US" sz="1800" b="0"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𝐾</m:t>
                    </m:r>
                  </m:oMath>
                </a14:m>
                <a:r>
                  <a:rPr lang="en-GB" dirty="0">
                    <a:latin typeface="Cambria Math" panose="02040503050406030204" pitchFamily="18" charset="0"/>
                    <a:ea typeface="Cambria Math" panose="02040503050406030204" pitchFamily="18" charset="0"/>
                  </a:rPr>
                  <a:t>: carrying capacity</a:t>
                </a:r>
              </a:p>
              <a:p>
                <a:pPr algn="ctr"/>
                <a:endParaRPr lang="en-GB"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92698122-6145-48E7-A99F-BD26E3311D30}"/>
                  </a:ext>
                </a:extLst>
              </p:cNvPr>
              <p:cNvSpPr txBox="1">
                <a:spLocks noRot="1" noChangeAspect="1" noMove="1" noResize="1" noEditPoints="1" noAdjustHandles="1" noChangeArrowheads="1" noChangeShapeType="1" noTextEdit="1"/>
              </p:cNvSpPr>
              <p:nvPr/>
            </p:nvSpPr>
            <p:spPr>
              <a:xfrm>
                <a:off x="3106897" y="2935762"/>
                <a:ext cx="3986469" cy="92333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84974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A7926-EB3F-EBF1-3749-0C204816359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AE1BD91-1612-B57E-FDDE-97DF90DC1607}"/>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2. The problem with macroscopic descriptions</a:t>
            </a:r>
            <a:endParaRPr lang="en-GB" sz="3600" dirty="0"/>
          </a:p>
        </p:txBody>
      </p:sp>
      <p:pic>
        <p:nvPicPr>
          <p:cNvPr id="2" name="Picture 2" descr="Oryctolagus cuniculus">
            <a:extLst>
              <a:ext uri="{FF2B5EF4-FFF2-40B4-BE49-F238E27FC236}">
                <a16:creationId xmlns:a16="http://schemas.microsoft.com/office/drawing/2014/main" id="{B0FCCE9F-C32A-6065-6C54-6FF0D58BC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3201133"/>
            <a:ext cx="284482" cy="242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48B1E4-7A0D-50E4-198D-DF1D48D40083}"/>
              </a:ext>
            </a:extLst>
          </p:cNvPr>
          <p:cNvSpPr txBox="1"/>
          <p:nvPr/>
        </p:nvSpPr>
        <p:spPr>
          <a:xfrm>
            <a:off x="445189" y="2637486"/>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Clonal reproduction</a:t>
            </a:r>
            <a:endParaRPr lang="en-GB" dirty="0">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4B716818-4F6D-9393-79D1-F03527804E48}"/>
              </a:ext>
            </a:extLst>
          </p:cNvPr>
          <p:cNvSpPr txBox="1"/>
          <p:nvPr/>
        </p:nvSpPr>
        <p:spPr>
          <a:xfrm>
            <a:off x="445189" y="3537743"/>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Death</a:t>
            </a:r>
            <a:endParaRPr lang="en-GB"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21122A97-EDFD-5570-92EB-41CAE069CBA8}"/>
              </a:ext>
            </a:extLst>
          </p:cNvPr>
          <p:cNvSpPr txBox="1"/>
          <p:nvPr/>
        </p:nvSpPr>
        <p:spPr>
          <a:xfrm>
            <a:off x="445189" y="4470813"/>
            <a:ext cx="2981099"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Density dependent death</a:t>
            </a:r>
            <a:endParaRPr lang="en-GB" dirty="0">
              <a:latin typeface="Roboto Light" panose="02000000000000000000" pitchFamily="2" charset="0"/>
              <a:ea typeface="Roboto Light" panose="02000000000000000000" pitchFamily="2" charset="0"/>
            </a:endParaRPr>
          </a:p>
        </p:txBody>
      </p:sp>
      <p:pic>
        <p:nvPicPr>
          <p:cNvPr id="7" name="Picture 2" descr="Oryctolagus cuniculus">
            <a:extLst>
              <a:ext uri="{FF2B5EF4-FFF2-40B4-BE49-F238E27FC236}">
                <a16:creationId xmlns:a16="http://schemas.microsoft.com/office/drawing/2014/main" id="{9729CD03-4400-D221-1A53-002A7483C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48" y="3205848"/>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yctolagus cuniculus">
            <a:extLst>
              <a:ext uri="{FF2B5EF4-FFF2-40B4-BE49-F238E27FC236}">
                <a16:creationId xmlns:a16="http://schemas.microsoft.com/office/drawing/2014/main" id="{2299C502-3A9C-FA3D-EB0D-016FC3F54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02" y="3201133"/>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0820484-0975-E6D5-23C5-04D2900F5D0B}"/>
              </a:ext>
            </a:extLst>
          </p:cNvPr>
          <p:cNvCxnSpPr>
            <a:cxnSpLocks/>
            <a:stCxn id="2" idx="3"/>
            <a:endCxn id="7" idx="1"/>
          </p:cNvCxnSpPr>
          <p:nvPr/>
        </p:nvCxnSpPr>
        <p:spPr>
          <a:xfrm>
            <a:off x="792169" y="33224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EB2ABB2-4DBF-9F97-88EE-DE15E70C2C1F}"/>
              </a:ext>
            </a:extLst>
          </p:cNvPr>
          <p:cNvSpPr txBox="1"/>
          <p:nvPr/>
        </p:nvSpPr>
        <p:spPr>
          <a:xfrm>
            <a:off x="1047529" y="2949199"/>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ρ</a:t>
            </a:r>
            <a:endParaRPr lang="en-GB" dirty="0"/>
          </a:p>
        </p:txBody>
      </p:sp>
      <p:pic>
        <p:nvPicPr>
          <p:cNvPr id="11" name="Picture 2" descr="Oryctolagus cuniculus">
            <a:extLst>
              <a:ext uri="{FF2B5EF4-FFF2-40B4-BE49-F238E27FC236}">
                <a16:creationId xmlns:a16="http://schemas.microsoft.com/office/drawing/2014/main" id="{969900B0-13D8-ACB5-24AA-1BFCCE024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15240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223CD87D-FD38-2AEF-85B8-5EF11E346BB4}"/>
              </a:ext>
            </a:extLst>
          </p:cNvPr>
          <p:cNvCxnSpPr>
            <a:cxnSpLocks/>
            <a:stCxn id="11" idx="3"/>
          </p:cNvCxnSpPr>
          <p:nvPr/>
        </p:nvCxnSpPr>
        <p:spPr>
          <a:xfrm>
            <a:off x="792169" y="427371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EF59A8-7FEB-3477-D12E-65CEA66F5983}"/>
              </a:ext>
            </a:extLst>
          </p:cNvPr>
          <p:cNvSpPr txBox="1"/>
          <p:nvPr/>
        </p:nvSpPr>
        <p:spPr>
          <a:xfrm>
            <a:off x="1047529" y="3900466"/>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δ</a:t>
            </a:r>
            <a:endParaRPr lang="en-GB" dirty="0"/>
          </a:p>
        </p:txBody>
      </p:sp>
      <p:pic>
        <p:nvPicPr>
          <p:cNvPr id="14" name="Picture 2" descr="Oryctolagus cuniculus">
            <a:extLst>
              <a:ext uri="{FF2B5EF4-FFF2-40B4-BE49-F238E27FC236}">
                <a16:creationId xmlns:a16="http://schemas.microsoft.com/office/drawing/2014/main" id="{1735DF11-89C9-6260-4DDC-84B525986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 y="4977533"/>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ryctolagus cuniculus">
            <a:extLst>
              <a:ext uri="{FF2B5EF4-FFF2-40B4-BE49-F238E27FC236}">
                <a16:creationId xmlns:a16="http://schemas.microsoft.com/office/drawing/2014/main" id="{A4D2EA60-7F54-5C12-EE7F-2505BB526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97989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06159A57-02AF-8D51-C6C9-FC733B18805E}"/>
              </a:ext>
            </a:extLst>
          </p:cNvPr>
          <p:cNvCxnSpPr>
            <a:cxnSpLocks/>
            <a:stCxn id="14" idx="3"/>
          </p:cNvCxnSpPr>
          <p:nvPr/>
        </p:nvCxnSpPr>
        <p:spPr>
          <a:xfrm>
            <a:off x="1076651" y="50988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9FBBC49-B0C9-D2A8-BAC6-995F20A347D5}"/>
              </a:ext>
            </a:extLst>
          </p:cNvPr>
          <p:cNvSpPr txBox="1"/>
          <p:nvPr/>
        </p:nvSpPr>
        <p:spPr>
          <a:xfrm>
            <a:off x="1304090" y="4756098"/>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γ</a:t>
            </a:r>
            <a:endParaRPr lang="en-GB" dirty="0"/>
          </a:p>
        </p:txBody>
      </p:sp>
      <p:sp>
        <p:nvSpPr>
          <p:cNvPr id="18" name="TextBox 17">
            <a:extLst>
              <a:ext uri="{FF2B5EF4-FFF2-40B4-BE49-F238E27FC236}">
                <a16:creationId xmlns:a16="http://schemas.microsoft.com/office/drawing/2014/main" id="{F85EDCFB-CE18-08F6-6C33-7F4BAF1377DC}"/>
              </a:ext>
            </a:extLst>
          </p:cNvPr>
          <p:cNvSpPr txBox="1"/>
          <p:nvPr/>
        </p:nvSpPr>
        <p:spPr>
          <a:xfrm>
            <a:off x="2076799" y="2002692"/>
            <a:ext cx="2698978" cy="369332"/>
          </a:xfrm>
          <a:prstGeom prst="rect">
            <a:avLst/>
          </a:prstGeom>
          <a:noFill/>
        </p:spPr>
        <p:txBody>
          <a:bodyPr wrap="square" rtlCol="0">
            <a:spAutoFit/>
          </a:bodyPr>
          <a:lstStyle/>
          <a:p>
            <a:r>
              <a:rPr lang="en-US" dirty="0">
                <a:latin typeface="Helvetica Neue" panose="02000803000000090004" pitchFamily="2" charset="0"/>
              </a:rPr>
              <a:t>Logistic growth model </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B3EEEF-BAC3-8460-905E-47942D2637F9}"/>
                  </a:ext>
                </a:extLst>
              </p:cNvPr>
              <p:cNvSpPr txBox="1"/>
              <p:nvPr/>
            </p:nvSpPr>
            <p:spPr>
              <a:xfrm>
                <a:off x="3629440" y="3795030"/>
                <a:ext cx="2710294" cy="945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i="1">
                              <a:latin typeface="Cambria Math" panose="02040503050406030204" pitchFamily="18" charset="0"/>
                            </a:rPr>
                            <m:t>𝑥</m:t>
                          </m:r>
                        </m:num>
                        <m:den>
                          <m:r>
                            <a:rPr lang="en-US" sz="3600" i="1">
                              <a:latin typeface="Cambria Math" panose="02040503050406030204" pitchFamily="18" charset="0"/>
                            </a:rPr>
                            <m:t>𝐾</m:t>
                          </m:r>
                        </m:den>
                      </m:f>
                      <m:r>
                        <a:rPr lang="en-US" sz="3600" b="0" i="1" smtClean="0">
                          <a:latin typeface="Cambria Math" panose="02040503050406030204" pitchFamily="18" charset="0"/>
                        </a:rPr>
                        <m:t>)</m:t>
                      </m:r>
                    </m:oMath>
                  </m:oMathPara>
                </a14:m>
                <a:endParaRPr lang="en-GB" sz="3600" dirty="0"/>
              </a:p>
            </p:txBody>
          </p:sp>
        </mc:Choice>
        <mc:Fallback xmlns="">
          <p:sp>
            <p:nvSpPr>
              <p:cNvPr id="19" name="TextBox 18">
                <a:extLst>
                  <a:ext uri="{FF2B5EF4-FFF2-40B4-BE49-F238E27FC236}">
                    <a16:creationId xmlns:a16="http://schemas.microsoft.com/office/drawing/2014/main" id="{87B3EEEF-BAC3-8460-905E-47942D2637F9}"/>
                  </a:ext>
                </a:extLst>
              </p:cNvPr>
              <p:cNvSpPr txBox="1">
                <a:spLocks noRot="1" noChangeAspect="1" noMove="1" noResize="1" noEditPoints="1" noAdjustHandles="1" noChangeArrowheads="1" noChangeShapeType="1" noTextEdit="1"/>
              </p:cNvSpPr>
              <p:nvPr/>
            </p:nvSpPr>
            <p:spPr>
              <a:xfrm>
                <a:off x="3629440" y="3795030"/>
                <a:ext cx="2710294" cy="945195"/>
              </a:xfrm>
              <a:prstGeom prst="rect">
                <a:avLst/>
              </a:prstGeom>
              <a:blipFill>
                <a:blip r:embed="rId3"/>
                <a:stretch>
                  <a:fillRect/>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BDF63755-744A-FF01-33B4-0766D0FF8CE4}"/>
              </a:ext>
            </a:extLst>
          </p:cNvPr>
          <p:cNvSpPr txBox="1"/>
          <p:nvPr/>
        </p:nvSpPr>
        <p:spPr>
          <a:xfrm>
            <a:off x="6998907" y="1357347"/>
            <a:ext cx="4747904" cy="1477328"/>
          </a:xfrm>
          <a:prstGeom prst="rect">
            <a:avLst/>
          </a:prstGeom>
          <a:noFill/>
        </p:spPr>
        <p:txBody>
          <a:bodyPr wrap="square" rtlCol="0">
            <a:spAutoFit/>
          </a:bodyPr>
          <a:lstStyle/>
          <a:p>
            <a:r>
              <a:rPr lang="en-US" dirty="0">
                <a:latin typeface="Helvetica Neue" panose="02000803000000090004" pitchFamily="2" charset="0"/>
              </a:rPr>
              <a:t>By increasing the rate of clonal reproduction</a:t>
            </a:r>
            <a:r>
              <a:rPr lang="en-US" dirty="0">
                <a:latin typeface="Cambria Math" panose="02040503050406030204" pitchFamily="18" charset="0"/>
                <a:ea typeface="Cambria Math" panose="02040503050406030204" pitchFamily="18" charset="0"/>
              </a:rPr>
              <a:t>, </a:t>
            </a:r>
            <a:r>
              <a:rPr lang="en-US" dirty="0">
                <a:latin typeface="Helvetica Neue" panose="02000803000000090004" pitchFamily="2" charset="0"/>
              </a:rPr>
              <a:t>the population will increase:</a:t>
            </a:r>
          </a:p>
          <a:p>
            <a:pPr marL="342900" indent="-342900">
              <a:buAutoNum type="alphaLcParenR"/>
            </a:pPr>
            <a:r>
              <a:rPr lang="en-US" dirty="0">
                <a:solidFill>
                  <a:schemeClr val="accent6">
                    <a:lumMod val="75000"/>
                  </a:schemeClr>
                </a:solidFill>
                <a:latin typeface="Helvetica Neue" panose="02000803000000090004" pitchFamily="2" charset="0"/>
              </a:rPr>
              <a:t>Faster</a:t>
            </a:r>
          </a:p>
          <a:p>
            <a:pPr marL="342900" indent="-342900">
              <a:buAutoNum type="alphaLcParenR"/>
            </a:pPr>
            <a:r>
              <a:rPr lang="en-US" dirty="0">
                <a:latin typeface="Helvetica Neue" panose="02000803000000090004" pitchFamily="2" charset="0"/>
              </a:rPr>
              <a:t>Same speed</a:t>
            </a:r>
          </a:p>
          <a:p>
            <a:pPr marL="342900" indent="-342900">
              <a:buAutoNum type="alphaLcParenR"/>
            </a:pPr>
            <a:r>
              <a:rPr lang="en-US" dirty="0">
                <a:latin typeface="Helvetica Neue" panose="02000803000000090004" pitchFamily="2" charset="0"/>
              </a:rPr>
              <a:t>Slower</a:t>
            </a:r>
            <a:endParaRPr lang="en-GB" dirty="0">
              <a:latin typeface="Helvetica Neue" panose="02000803000000090004" pitchFamily="2" charset="0"/>
            </a:endParaRPr>
          </a:p>
        </p:txBody>
      </p:sp>
      <p:pic>
        <p:nvPicPr>
          <p:cNvPr id="23" name="Picture 22" descr="A graph of different colored lines&#10;&#10;AI-generated content may be incorrect.">
            <a:extLst>
              <a:ext uri="{FF2B5EF4-FFF2-40B4-BE49-F238E27FC236}">
                <a16:creationId xmlns:a16="http://schemas.microsoft.com/office/drawing/2014/main" id="{A0A1023B-2A58-3362-A2F6-E9ABC09AA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543" y="3344748"/>
            <a:ext cx="4572009" cy="2743206"/>
          </a:xfrm>
          <a:prstGeom prst="rect">
            <a:avLst/>
          </a:prstGeom>
        </p:spPr>
      </p:pic>
      <p:pic>
        <p:nvPicPr>
          <p:cNvPr id="25" name="Picture 2" descr="Oryctolagus cuniculus">
            <a:extLst>
              <a:ext uri="{FF2B5EF4-FFF2-40B4-BE49-F238E27FC236}">
                <a16:creationId xmlns:a16="http://schemas.microsoft.com/office/drawing/2014/main" id="{2E2D1E7F-BD0C-6641-8E28-BEB0B5A81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46" y="4977533"/>
            <a:ext cx="284482" cy="242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02A31A-D840-A302-B33B-45786D5B9B21}"/>
                  </a:ext>
                </a:extLst>
              </p:cNvPr>
              <p:cNvSpPr txBox="1"/>
              <p:nvPr/>
            </p:nvSpPr>
            <p:spPr>
              <a:xfrm>
                <a:off x="3106897" y="2935762"/>
                <a:ext cx="3986469"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population</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growth</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rate</m:t>
                      </m:r>
                    </m:oMath>
                  </m:oMathPara>
                </a14:m>
                <a:endParaRPr lang="en-US" sz="1800" b="0"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𝐾</m:t>
                    </m:r>
                  </m:oMath>
                </a14:m>
                <a:r>
                  <a:rPr lang="en-GB" dirty="0">
                    <a:latin typeface="Cambria Math" panose="02040503050406030204" pitchFamily="18" charset="0"/>
                    <a:ea typeface="Cambria Math" panose="02040503050406030204" pitchFamily="18" charset="0"/>
                  </a:rPr>
                  <a:t>: carrying capacity</a:t>
                </a:r>
              </a:p>
              <a:p>
                <a:pPr algn="ctr"/>
                <a:endParaRPr lang="en-GB" dirty="0">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F02A31A-D840-A302-B33B-45786D5B9B21}"/>
                  </a:ext>
                </a:extLst>
              </p:cNvPr>
              <p:cNvSpPr txBox="1">
                <a:spLocks noRot="1" noChangeAspect="1" noMove="1" noResize="1" noEditPoints="1" noAdjustHandles="1" noChangeArrowheads="1" noChangeShapeType="1" noTextEdit="1"/>
              </p:cNvSpPr>
              <p:nvPr/>
            </p:nvSpPr>
            <p:spPr>
              <a:xfrm>
                <a:off x="3106897" y="2935762"/>
                <a:ext cx="3986469" cy="923330"/>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0025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2F470-A58F-90F5-B953-0B9B2163824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28FF4F6-763F-1F2C-FC4A-3AB5D8B83755}"/>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2. The problem with macroscopic descriptions</a:t>
            </a:r>
            <a:endParaRPr lang="en-GB" sz="3600" dirty="0"/>
          </a:p>
        </p:txBody>
      </p:sp>
      <p:pic>
        <p:nvPicPr>
          <p:cNvPr id="2" name="Picture 2" descr="Oryctolagus cuniculus">
            <a:extLst>
              <a:ext uri="{FF2B5EF4-FFF2-40B4-BE49-F238E27FC236}">
                <a16:creationId xmlns:a16="http://schemas.microsoft.com/office/drawing/2014/main" id="{8A56A381-649F-0240-B055-8329AF517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3201133"/>
            <a:ext cx="284482" cy="242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5F24DE-1334-60BB-F21A-EE2DF30E13F0}"/>
              </a:ext>
            </a:extLst>
          </p:cNvPr>
          <p:cNvSpPr txBox="1"/>
          <p:nvPr/>
        </p:nvSpPr>
        <p:spPr>
          <a:xfrm>
            <a:off x="445189" y="2637486"/>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Clonal reproduction</a:t>
            </a:r>
            <a:endParaRPr lang="en-GB" dirty="0">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F7AFED0D-182D-D130-F054-E0F7BB201303}"/>
              </a:ext>
            </a:extLst>
          </p:cNvPr>
          <p:cNvSpPr txBox="1"/>
          <p:nvPr/>
        </p:nvSpPr>
        <p:spPr>
          <a:xfrm>
            <a:off x="445189" y="3537743"/>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Death</a:t>
            </a:r>
            <a:endParaRPr lang="en-GB"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07F55AAF-5105-0E3A-26E6-442002EB31F5}"/>
              </a:ext>
            </a:extLst>
          </p:cNvPr>
          <p:cNvSpPr txBox="1"/>
          <p:nvPr/>
        </p:nvSpPr>
        <p:spPr>
          <a:xfrm>
            <a:off x="445189" y="4470813"/>
            <a:ext cx="2981099"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Density dependent death</a:t>
            </a:r>
            <a:endParaRPr lang="en-GB" dirty="0">
              <a:latin typeface="Roboto Light" panose="02000000000000000000" pitchFamily="2" charset="0"/>
              <a:ea typeface="Roboto Light" panose="02000000000000000000" pitchFamily="2" charset="0"/>
            </a:endParaRPr>
          </a:p>
        </p:txBody>
      </p:sp>
      <p:pic>
        <p:nvPicPr>
          <p:cNvPr id="7" name="Picture 2" descr="Oryctolagus cuniculus">
            <a:extLst>
              <a:ext uri="{FF2B5EF4-FFF2-40B4-BE49-F238E27FC236}">
                <a16:creationId xmlns:a16="http://schemas.microsoft.com/office/drawing/2014/main" id="{8AECB4DC-6860-FD1C-029C-D07E70ED3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48" y="3205848"/>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yctolagus cuniculus">
            <a:extLst>
              <a:ext uri="{FF2B5EF4-FFF2-40B4-BE49-F238E27FC236}">
                <a16:creationId xmlns:a16="http://schemas.microsoft.com/office/drawing/2014/main" id="{D42C6158-0861-72B4-BD7D-A5B53E11C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02" y="3201133"/>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818D76B-91AA-02B3-C42A-1FE33E9EA2D2}"/>
              </a:ext>
            </a:extLst>
          </p:cNvPr>
          <p:cNvCxnSpPr>
            <a:cxnSpLocks/>
            <a:stCxn id="2" idx="3"/>
            <a:endCxn id="7" idx="1"/>
          </p:cNvCxnSpPr>
          <p:nvPr/>
        </p:nvCxnSpPr>
        <p:spPr>
          <a:xfrm>
            <a:off x="792169" y="33224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73CC47D-7C9B-F172-BC85-A8497FA94442}"/>
              </a:ext>
            </a:extLst>
          </p:cNvPr>
          <p:cNvSpPr txBox="1"/>
          <p:nvPr/>
        </p:nvSpPr>
        <p:spPr>
          <a:xfrm>
            <a:off x="1047529" y="2949199"/>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ρ</a:t>
            </a:r>
            <a:endParaRPr lang="en-GB" dirty="0"/>
          </a:p>
        </p:txBody>
      </p:sp>
      <p:pic>
        <p:nvPicPr>
          <p:cNvPr id="11" name="Picture 2" descr="Oryctolagus cuniculus">
            <a:extLst>
              <a:ext uri="{FF2B5EF4-FFF2-40B4-BE49-F238E27FC236}">
                <a16:creationId xmlns:a16="http://schemas.microsoft.com/office/drawing/2014/main" id="{A84F4CB8-1EC5-7617-9AE6-16C388819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15240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7B8848A4-357E-AB6E-0446-B8BB9FF7F8CB}"/>
              </a:ext>
            </a:extLst>
          </p:cNvPr>
          <p:cNvCxnSpPr>
            <a:cxnSpLocks/>
            <a:stCxn id="11" idx="3"/>
          </p:cNvCxnSpPr>
          <p:nvPr/>
        </p:nvCxnSpPr>
        <p:spPr>
          <a:xfrm>
            <a:off x="792169" y="427371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F468173-C427-D41A-D61F-6681B466C0DB}"/>
              </a:ext>
            </a:extLst>
          </p:cNvPr>
          <p:cNvSpPr txBox="1"/>
          <p:nvPr/>
        </p:nvSpPr>
        <p:spPr>
          <a:xfrm>
            <a:off x="1047529" y="3900466"/>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δ</a:t>
            </a:r>
            <a:endParaRPr lang="en-GB" dirty="0"/>
          </a:p>
        </p:txBody>
      </p:sp>
      <p:pic>
        <p:nvPicPr>
          <p:cNvPr id="14" name="Picture 2" descr="Oryctolagus cuniculus">
            <a:extLst>
              <a:ext uri="{FF2B5EF4-FFF2-40B4-BE49-F238E27FC236}">
                <a16:creationId xmlns:a16="http://schemas.microsoft.com/office/drawing/2014/main" id="{EB625B0E-3E3D-6A15-4BDF-A6E56E427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 y="4977533"/>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ryctolagus cuniculus">
            <a:extLst>
              <a:ext uri="{FF2B5EF4-FFF2-40B4-BE49-F238E27FC236}">
                <a16:creationId xmlns:a16="http://schemas.microsoft.com/office/drawing/2014/main" id="{FE107730-F694-2727-BC41-753D43715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97989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E385A6-8FBE-FF34-EEE3-8A79BAFAD35B}"/>
              </a:ext>
            </a:extLst>
          </p:cNvPr>
          <p:cNvCxnSpPr>
            <a:cxnSpLocks/>
            <a:stCxn id="14" idx="3"/>
          </p:cNvCxnSpPr>
          <p:nvPr/>
        </p:nvCxnSpPr>
        <p:spPr>
          <a:xfrm>
            <a:off x="1076651" y="50988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1161209-862E-E30D-B230-B1F5481CE9E0}"/>
              </a:ext>
            </a:extLst>
          </p:cNvPr>
          <p:cNvSpPr txBox="1"/>
          <p:nvPr/>
        </p:nvSpPr>
        <p:spPr>
          <a:xfrm>
            <a:off x="1304090" y="4756098"/>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γ</a:t>
            </a:r>
            <a:endParaRPr lang="en-GB" dirty="0"/>
          </a:p>
        </p:txBody>
      </p:sp>
      <p:sp>
        <p:nvSpPr>
          <p:cNvPr id="18" name="TextBox 17">
            <a:extLst>
              <a:ext uri="{FF2B5EF4-FFF2-40B4-BE49-F238E27FC236}">
                <a16:creationId xmlns:a16="http://schemas.microsoft.com/office/drawing/2014/main" id="{69B793B3-A91D-2CD0-6656-89C640102443}"/>
              </a:ext>
            </a:extLst>
          </p:cNvPr>
          <p:cNvSpPr txBox="1"/>
          <p:nvPr/>
        </p:nvSpPr>
        <p:spPr>
          <a:xfrm>
            <a:off x="2076799" y="2002692"/>
            <a:ext cx="2698978" cy="369332"/>
          </a:xfrm>
          <a:prstGeom prst="rect">
            <a:avLst/>
          </a:prstGeom>
          <a:noFill/>
        </p:spPr>
        <p:txBody>
          <a:bodyPr wrap="square" rtlCol="0">
            <a:spAutoFit/>
          </a:bodyPr>
          <a:lstStyle/>
          <a:p>
            <a:r>
              <a:rPr lang="en-US" dirty="0">
                <a:latin typeface="Helvetica Neue" panose="02000803000000090004" pitchFamily="2" charset="0"/>
              </a:rPr>
              <a:t>Logistic growth model </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359AA75-A634-2C25-58E1-D41A62C91F92}"/>
                  </a:ext>
                </a:extLst>
              </p:cNvPr>
              <p:cNvSpPr txBox="1"/>
              <p:nvPr/>
            </p:nvSpPr>
            <p:spPr>
              <a:xfrm>
                <a:off x="3629440" y="3795030"/>
                <a:ext cx="2710294" cy="945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i="1">
                              <a:latin typeface="Cambria Math" panose="02040503050406030204" pitchFamily="18" charset="0"/>
                            </a:rPr>
                            <m:t>𝑥</m:t>
                          </m:r>
                        </m:num>
                        <m:den>
                          <m:r>
                            <a:rPr lang="en-US" sz="3600" i="1">
                              <a:latin typeface="Cambria Math" panose="02040503050406030204" pitchFamily="18" charset="0"/>
                            </a:rPr>
                            <m:t>𝐾</m:t>
                          </m:r>
                        </m:den>
                      </m:f>
                      <m:r>
                        <a:rPr lang="en-US" sz="3600" b="0" i="1" smtClean="0">
                          <a:latin typeface="Cambria Math" panose="02040503050406030204" pitchFamily="18" charset="0"/>
                        </a:rPr>
                        <m:t>)</m:t>
                      </m:r>
                    </m:oMath>
                  </m:oMathPara>
                </a14:m>
                <a:endParaRPr lang="en-GB" sz="3600" dirty="0"/>
              </a:p>
            </p:txBody>
          </p:sp>
        </mc:Choice>
        <mc:Fallback xmlns="">
          <p:sp>
            <p:nvSpPr>
              <p:cNvPr id="19" name="TextBox 18">
                <a:extLst>
                  <a:ext uri="{FF2B5EF4-FFF2-40B4-BE49-F238E27FC236}">
                    <a16:creationId xmlns:a16="http://schemas.microsoft.com/office/drawing/2014/main" id="{0359AA75-A634-2C25-58E1-D41A62C91F92}"/>
                  </a:ext>
                </a:extLst>
              </p:cNvPr>
              <p:cNvSpPr txBox="1">
                <a:spLocks noRot="1" noChangeAspect="1" noMove="1" noResize="1" noEditPoints="1" noAdjustHandles="1" noChangeArrowheads="1" noChangeShapeType="1" noTextEdit="1"/>
              </p:cNvSpPr>
              <p:nvPr/>
            </p:nvSpPr>
            <p:spPr>
              <a:xfrm>
                <a:off x="3629440" y="3795030"/>
                <a:ext cx="2710294" cy="945195"/>
              </a:xfrm>
              <a:prstGeom prst="rect">
                <a:avLst/>
              </a:prstGeom>
              <a:blipFill>
                <a:blip r:embed="rId3"/>
                <a:stretch>
                  <a:fillRect/>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D20BE03C-74DF-8430-77AB-559F864722E0}"/>
              </a:ext>
            </a:extLst>
          </p:cNvPr>
          <p:cNvSpPr txBox="1"/>
          <p:nvPr/>
        </p:nvSpPr>
        <p:spPr>
          <a:xfrm>
            <a:off x="6998907" y="1357347"/>
            <a:ext cx="4747904" cy="1477328"/>
          </a:xfrm>
          <a:prstGeom prst="rect">
            <a:avLst/>
          </a:prstGeom>
          <a:noFill/>
        </p:spPr>
        <p:txBody>
          <a:bodyPr wrap="square" rtlCol="0">
            <a:spAutoFit/>
          </a:bodyPr>
          <a:lstStyle/>
          <a:p>
            <a:r>
              <a:rPr lang="en-US" dirty="0">
                <a:latin typeface="Helvetica Neue" panose="02000803000000090004" pitchFamily="2" charset="0"/>
              </a:rPr>
              <a:t>By increasing the rate of clonal reproduction</a:t>
            </a:r>
            <a:r>
              <a:rPr lang="en-US" dirty="0">
                <a:latin typeface="Cambria Math" panose="02040503050406030204" pitchFamily="18" charset="0"/>
                <a:ea typeface="Cambria Math" panose="02040503050406030204" pitchFamily="18" charset="0"/>
              </a:rPr>
              <a:t>, </a:t>
            </a:r>
            <a:r>
              <a:rPr lang="en-US" dirty="0">
                <a:latin typeface="Helvetica Neue" panose="02000803000000090004" pitchFamily="2" charset="0"/>
              </a:rPr>
              <a:t>the population will saturate:</a:t>
            </a:r>
          </a:p>
          <a:p>
            <a:pPr marL="342900" indent="-342900">
              <a:buAutoNum type="alphaLcParenR"/>
            </a:pPr>
            <a:r>
              <a:rPr lang="en-US" dirty="0">
                <a:latin typeface="Helvetica Neue" panose="02000803000000090004" pitchFamily="2" charset="0"/>
              </a:rPr>
              <a:t>At a lower number</a:t>
            </a:r>
          </a:p>
          <a:p>
            <a:pPr marL="342900" indent="-342900">
              <a:buAutoNum type="alphaLcParenR"/>
            </a:pPr>
            <a:r>
              <a:rPr lang="en-US" dirty="0">
                <a:latin typeface="Helvetica Neue" panose="02000803000000090004" pitchFamily="2" charset="0"/>
              </a:rPr>
              <a:t>At the same number</a:t>
            </a:r>
          </a:p>
          <a:p>
            <a:pPr marL="342900" indent="-342900">
              <a:buAutoNum type="alphaLcParenR"/>
            </a:pPr>
            <a:r>
              <a:rPr lang="en-US" dirty="0">
                <a:latin typeface="Helvetica Neue" panose="02000803000000090004" pitchFamily="2" charset="0"/>
              </a:rPr>
              <a:t>At a higher number</a:t>
            </a:r>
            <a:endParaRPr lang="en-GB" dirty="0">
              <a:latin typeface="Helvetica Neue" panose="02000803000000090004" pitchFamily="2" charset="0"/>
            </a:endParaRPr>
          </a:p>
        </p:txBody>
      </p:sp>
      <p:pic>
        <p:nvPicPr>
          <p:cNvPr id="21" name="Picture 2" descr="Oryctolagus cuniculus">
            <a:extLst>
              <a:ext uri="{FF2B5EF4-FFF2-40B4-BE49-F238E27FC236}">
                <a16:creationId xmlns:a16="http://schemas.microsoft.com/office/drawing/2014/main" id="{FC030D34-B6A3-E782-E595-D078DDABF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46" y="4984257"/>
            <a:ext cx="284482" cy="242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593DA2-DE92-B3AF-B6BE-BF724D05EA1C}"/>
                  </a:ext>
                </a:extLst>
              </p:cNvPr>
              <p:cNvSpPr txBox="1"/>
              <p:nvPr/>
            </p:nvSpPr>
            <p:spPr>
              <a:xfrm>
                <a:off x="3106897" y="2935762"/>
                <a:ext cx="3986469"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population</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growth</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rate</m:t>
                      </m:r>
                    </m:oMath>
                  </m:oMathPara>
                </a14:m>
                <a:endParaRPr lang="en-US" sz="1800" b="0"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𝐾</m:t>
                    </m:r>
                  </m:oMath>
                </a14:m>
                <a:r>
                  <a:rPr lang="en-GB" dirty="0">
                    <a:latin typeface="Cambria Math" panose="02040503050406030204" pitchFamily="18" charset="0"/>
                    <a:ea typeface="Cambria Math" panose="02040503050406030204" pitchFamily="18" charset="0"/>
                  </a:rPr>
                  <a:t>: carrying capacity</a:t>
                </a:r>
              </a:p>
              <a:p>
                <a:pPr algn="ctr"/>
                <a:endParaRPr lang="en-GB"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8593DA2-DE92-B3AF-B6BE-BF724D05EA1C}"/>
                  </a:ext>
                </a:extLst>
              </p:cNvPr>
              <p:cNvSpPr txBox="1">
                <a:spLocks noRot="1" noChangeAspect="1" noMove="1" noResize="1" noEditPoints="1" noAdjustHandles="1" noChangeArrowheads="1" noChangeShapeType="1" noTextEdit="1"/>
              </p:cNvSpPr>
              <p:nvPr/>
            </p:nvSpPr>
            <p:spPr>
              <a:xfrm>
                <a:off x="3106897" y="2935762"/>
                <a:ext cx="3986469" cy="92333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9096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99B33-48B2-31CD-585E-C5B951618AF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03AD49-1040-569A-7CC7-4A256F23B9A3}"/>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61C15BA1-45E2-CEBD-47FA-868EF781B9EF}"/>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Introduce a baseline model of decision-making</a:t>
            </a:r>
          </a:p>
          <a:p>
            <a:pPr marL="342900" indent="-342900">
              <a:buFont typeface="+mj-lt"/>
              <a:buAutoNum type="arabicPeriod"/>
            </a:pPr>
            <a:endParaRPr lang="en-US" sz="1800" dirty="0">
              <a:latin typeface="Helvetica Neue" panose="02000803000000090004" pitchFamily="2" charset="0"/>
            </a:endParaRPr>
          </a:p>
        </p:txBody>
      </p:sp>
    </p:spTree>
    <p:extLst>
      <p:ext uri="{BB962C8B-B14F-4D97-AF65-F5344CB8AC3E}">
        <p14:creationId xmlns:p14="http://schemas.microsoft.com/office/powerpoint/2010/main" val="382128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14597-58F1-610F-CB8E-FE7FEC133CB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A753633-9B0C-A9FD-88A6-45A4429B6E83}"/>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2. The problem with macroscopic descriptions</a:t>
            </a:r>
            <a:endParaRPr lang="en-GB" sz="3600" dirty="0"/>
          </a:p>
        </p:txBody>
      </p:sp>
      <p:pic>
        <p:nvPicPr>
          <p:cNvPr id="2" name="Picture 2" descr="Oryctolagus cuniculus">
            <a:extLst>
              <a:ext uri="{FF2B5EF4-FFF2-40B4-BE49-F238E27FC236}">
                <a16:creationId xmlns:a16="http://schemas.microsoft.com/office/drawing/2014/main" id="{CAFC2696-8DE9-56E8-E490-F66EBA01B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3201133"/>
            <a:ext cx="284482" cy="242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84561-E245-569F-E8ED-6C53E9215343}"/>
              </a:ext>
            </a:extLst>
          </p:cNvPr>
          <p:cNvSpPr txBox="1"/>
          <p:nvPr/>
        </p:nvSpPr>
        <p:spPr>
          <a:xfrm>
            <a:off x="445189" y="2637486"/>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Clonal reproduction</a:t>
            </a:r>
            <a:endParaRPr lang="en-GB" dirty="0">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36F639D2-CEB7-68F4-9FBF-08BFCDE4146F}"/>
              </a:ext>
            </a:extLst>
          </p:cNvPr>
          <p:cNvSpPr txBox="1"/>
          <p:nvPr/>
        </p:nvSpPr>
        <p:spPr>
          <a:xfrm>
            <a:off x="445189" y="3537743"/>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Death</a:t>
            </a:r>
            <a:endParaRPr lang="en-GB"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C83BC574-BBE9-D920-9B74-0792425C6787}"/>
              </a:ext>
            </a:extLst>
          </p:cNvPr>
          <p:cNvSpPr txBox="1"/>
          <p:nvPr/>
        </p:nvSpPr>
        <p:spPr>
          <a:xfrm>
            <a:off x="445189" y="4470813"/>
            <a:ext cx="2981099"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Density dependent death</a:t>
            </a:r>
            <a:endParaRPr lang="en-GB" dirty="0">
              <a:latin typeface="Roboto Light" panose="02000000000000000000" pitchFamily="2" charset="0"/>
              <a:ea typeface="Roboto Light" panose="02000000000000000000" pitchFamily="2" charset="0"/>
            </a:endParaRPr>
          </a:p>
        </p:txBody>
      </p:sp>
      <p:pic>
        <p:nvPicPr>
          <p:cNvPr id="7" name="Picture 2" descr="Oryctolagus cuniculus">
            <a:extLst>
              <a:ext uri="{FF2B5EF4-FFF2-40B4-BE49-F238E27FC236}">
                <a16:creationId xmlns:a16="http://schemas.microsoft.com/office/drawing/2014/main" id="{D5DC489C-5D7D-A386-CEA5-2AB1970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48" y="3205848"/>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yctolagus cuniculus">
            <a:extLst>
              <a:ext uri="{FF2B5EF4-FFF2-40B4-BE49-F238E27FC236}">
                <a16:creationId xmlns:a16="http://schemas.microsoft.com/office/drawing/2014/main" id="{05C99E80-6028-625E-C829-622BC1C8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02" y="3201133"/>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B2228491-F351-BA17-F606-1589B73AA5A2}"/>
              </a:ext>
            </a:extLst>
          </p:cNvPr>
          <p:cNvCxnSpPr>
            <a:cxnSpLocks/>
            <a:stCxn id="2" idx="3"/>
            <a:endCxn id="7" idx="1"/>
          </p:cNvCxnSpPr>
          <p:nvPr/>
        </p:nvCxnSpPr>
        <p:spPr>
          <a:xfrm>
            <a:off x="792169" y="33224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2862A9-269C-9E4C-4651-8A4199941A77}"/>
              </a:ext>
            </a:extLst>
          </p:cNvPr>
          <p:cNvSpPr txBox="1"/>
          <p:nvPr/>
        </p:nvSpPr>
        <p:spPr>
          <a:xfrm>
            <a:off x="1047529" y="2949199"/>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ρ</a:t>
            </a:r>
            <a:endParaRPr lang="en-GB" dirty="0"/>
          </a:p>
        </p:txBody>
      </p:sp>
      <p:pic>
        <p:nvPicPr>
          <p:cNvPr id="11" name="Picture 2" descr="Oryctolagus cuniculus">
            <a:extLst>
              <a:ext uri="{FF2B5EF4-FFF2-40B4-BE49-F238E27FC236}">
                <a16:creationId xmlns:a16="http://schemas.microsoft.com/office/drawing/2014/main" id="{B95537D5-D932-78D8-CF24-F7A01FE2E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15240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2FE863A3-E4CC-2309-59D7-898E43E093F6}"/>
              </a:ext>
            </a:extLst>
          </p:cNvPr>
          <p:cNvCxnSpPr>
            <a:cxnSpLocks/>
            <a:stCxn id="11" idx="3"/>
          </p:cNvCxnSpPr>
          <p:nvPr/>
        </p:nvCxnSpPr>
        <p:spPr>
          <a:xfrm>
            <a:off x="792169" y="427371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B7132E8-71D9-DAA8-E694-F1839EE1D169}"/>
              </a:ext>
            </a:extLst>
          </p:cNvPr>
          <p:cNvSpPr txBox="1"/>
          <p:nvPr/>
        </p:nvSpPr>
        <p:spPr>
          <a:xfrm>
            <a:off x="1047529" y="3900466"/>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δ</a:t>
            </a:r>
            <a:endParaRPr lang="en-GB" dirty="0"/>
          </a:p>
        </p:txBody>
      </p:sp>
      <p:pic>
        <p:nvPicPr>
          <p:cNvPr id="14" name="Picture 2" descr="Oryctolagus cuniculus">
            <a:extLst>
              <a:ext uri="{FF2B5EF4-FFF2-40B4-BE49-F238E27FC236}">
                <a16:creationId xmlns:a16="http://schemas.microsoft.com/office/drawing/2014/main" id="{1BAC80BB-E376-876F-A231-C3AD2865C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 y="4977533"/>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ryctolagus cuniculus">
            <a:extLst>
              <a:ext uri="{FF2B5EF4-FFF2-40B4-BE49-F238E27FC236}">
                <a16:creationId xmlns:a16="http://schemas.microsoft.com/office/drawing/2014/main" id="{419134F0-361D-311B-332B-4E97E1A8D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97989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E3CB3CB0-788D-E93C-BA38-0375913D2F3B}"/>
              </a:ext>
            </a:extLst>
          </p:cNvPr>
          <p:cNvCxnSpPr>
            <a:cxnSpLocks/>
            <a:stCxn id="14" idx="3"/>
          </p:cNvCxnSpPr>
          <p:nvPr/>
        </p:nvCxnSpPr>
        <p:spPr>
          <a:xfrm>
            <a:off x="1076651" y="50988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FBDAAFC-AFB5-799C-0529-CEFF2EF8E262}"/>
              </a:ext>
            </a:extLst>
          </p:cNvPr>
          <p:cNvSpPr txBox="1"/>
          <p:nvPr/>
        </p:nvSpPr>
        <p:spPr>
          <a:xfrm>
            <a:off x="1304090" y="4756098"/>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γ</a:t>
            </a:r>
            <a:endParaRPr lang="en-GB" dirty="0"/>
          </a:p>
        </p:txBody>
      </p:sp>
      <p:sp>
        <p:nvSpPr>
          <p:cNvPr id="18" name="TextBox 17">
            <a:extLst>
              <a:ext uri="{FF2B5EF4-FFF2-40B4-BE49-F238E27FC236}">
                <a16:creationId xmlns:a16="http://schemas.microsoft.com/office/drawing/2014/main" id="{0CFC101E-35FB-FD7B-0701-3ACCFE7BED35}"/>
              </a:ext>
            </a:extLst>
          </p:cNvPr>
          <p:cNvSpPr txBox="1"/>
          <p:nvPr/>
        </p:nvSpPr>
        <p:spPr>
          <a:xfrm>
            <a:off x="2076799" y="2002692"/>
            <a:ext cx="2698978" cy="369332"/>
          </a:xfrm>
          <a:prstGeom prst="rect">
            <a:avLst/>
          </a:prstGeom>
          <a:noFill/>
        </p:spPr>
        <p:txBody>
          <a:bodyPr wrap="square" rtlCol="0">
            <a:spAutoFit/>
          </a:bodyPr>
          <a:lstStyle/>
          <a:p>
            <a:r>
              <a:rPr lang="en-US" dirty="0">
                <a:latin typeface="Helvetica Neue" panose="02000803000000090004" pitchFamily="2" charset="0"/>
              </a:rPr>
              <a:t>Logistic growth model </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BEF52B-58D6-D67B-3CFE-94941597F100}"/>
                  </a:ext>
                </a:extLst>
              </p:cNvPr>
              <p:cNvSpPr txBox="1"/>
              <p:nvPr/>
            </p:nvSpPr>
            <p:spPr>
              <a:xfrm>
                <a:off x="3629440" y="3795030"/>
                <a:ext cx="2710294" cy="945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i="1">
                              <a:latin typeface="Cambria Math" panose="02040503050406030204" pitchFamily="18" charset="0"/>
                            </a:rPr>
                            <m:t>𝑥</m:t>
                          </m:r>
                        </m:num>
                        <m:den>
                          <m:r>
                            <a:rPr lang="en-US" sz="3600" i="1">
                              <a:latin typeface="Cambria Math" panose="02040503050406030204" pitchFamily="18" charset="0"/>
                            </a:rPr>
                            <m:t>𝐾</m:t>
                          </m:r>
                        </m:den>
                      </m:f>
                      <m:r>
                        <a:rPr lang="en-US" sz="3600" b="0" i="1" smtClean="0">
                          <a:latin typeface="Cambria Math" panose="02040503050406030204" pitchFamily="18" charset="0"/>
                        </a:rPr>
                        <m:t>)</m:t>
                      </m:r>
                    </m:oMath>
                  </m:oMathPara>
                </a14:m>
                <a:endParaRPr lang="en-GB" sz="3600" dirty="0"/>
              </a:p>
            </p:txBody>
          </p:sp>
        </mc:Choice>
        <mc:Fallback xmlns="">
          <p:sp>
            <p:nvSpPr>
              <p:cNvPr id="19" name="TextBox 18">
                <a:extLst>
                  <a:ext uri="{FF2B5EF4-FFF2-40B4-BE49-F238E27FC236}">
                    <a16:creationId xmlns:a16="http://schemas.microsoft.com/office/drawing/2014/main" id="{F9BEF52B-58D6-D67B-3CFE-94941597F100}"/>
                  </a:ext>
                </a:extLst>
              </p:cNvPr>
              <p:cNvSpPr txBox="1">
                <a:spLocks noRot="1" noChangeAspect="1" noMove="1" noResize="1" noEditPoints="1" noAdjustHandles="1" noChangeArrowheads="1" noChangeShapeType="1" noTextEdit="1"/>
              </p:cNvSpPr>
              <p:nvPr/>
            </p:nvSpPr>
            <p:spPr>
              <a:xfrm>
                <a:off x="3629440" y="3795030"/>
                <a:ext cx="2710294" cy="945195"/>
              </a:xfrm>
              <a:prstGeom prst="rect">
                <a:avLst/>
              </a:prstGeom>
              <a:blipFill>
                <a:blip r:embed="rId3"/>
                <a:stretch>
                  <a:fillRect/>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8A2888B5-EC84-F668-D6FE-22A237490EBF}"/>
              </a:ext>
            </a:extLst>
          </p:cNvPr>
          <p:cNvSpPr txBox="1"/>
          <p:nvPr/>
        </p:nvSpPr>
        <p:spPr>
          <a:xfrm>
            <a:off x="6998907" y="1357347"/>
            <a:ext cx="4747904" cy="1477328"/>
          </a:xfrm>
          <a:prstGeom prst="rect">
            <a:avLst/>
          </a:prstGeom>
          <a:noFill/>
        </p:spPr>
        <p:txBody>
          <a:bodyPr wrap="square" rtlCol="0">
            <a:spAutoFit/>
          </a:bodyPr>
          <a:lstStyle/>
          <a:p>
            <a:r>
              <a:rPr lang="en-US" dirty="0">
                <a:latin typeface="Helvetica Neue" panose="02000803000000090004" pitchFamily="2" charset="0"/>
              </a:rPr>
              <a:t>By increasing the rate of clonal reproduction</a:t>
            </a:r>
            <a:r>
              <a:rPr lang="en-US" dirty="0">
                <a:latin typeface="Cambria Math" panose="02040503050406030204" pitchFamily="18" charset="0"/>
                <a:ea typeface="Cambria Math" panose="02040503050406030204" pitchFamily="18" charset="0"/>
              </a:rPr>
              <a:t>, </a:t>
            </a:r>
            <a:r>
              <a:rPr lang="en-US" dirty="0">
                <a:latin typeface="Helvetica Neue" panose="02000803000000090004" pitchFamily="2" charset="0"/>
              </a:rPr>
              <a:t>the population will saturate:</a:t>
            </a:r>
          </a:p>
          <a:p>
            <a:pPr marL="342900" indent="-342900">
              <a:buAutoNum type="alphaLcParenR"/>
            </a:pPr>
            <a:r>
              <a:rPr lang="en-US" dirty="0">
                <a:latin typeface="Helvetica Neue" panose="02000803000000090004" pitchFamily="2" charset="0"/>
              </a:rPr>
              <a:t>At a lower number</a:t>
            </a:r>
          </a:p>
          <a:p>
            <a:pPr marL="342900" indent="-342900">
              <a:buAutoNum type="alphaLcParenR"/>
            </a:pPr>
            <a:r>
              <a:rPr lang="en-US" dirty="0">
                <a:latin typeface="Helvetica Neue" panose="02000803000000090004" pitchFamily="2" charset="0"/>
              </a:rPr>
              <a:t>At the same number</a:t>
            </a:r>
          </a:p>
          <a:p>
            <a:pPr marL="342900" indent="-342900">
              <a:buAutoNum type="alphaLcParenR"/>
            </a:pPr>
            <a:r>
              <a:rPr lang="en-US" dirty="0">
                <a:solidFill>
                  <a:schemeClr val="accent6">
                    <a:lumMod val="75000"/>
                  </a:schemeClr>
                </a:solidFill>
                <a:latin typeface="Helvetica Neue" panose="02000803000000090004" pitchFamily="2" charset="0"/>
              </a:rPr>
              <a:t>At a higher number</a:t>
            </a:r>
            <a:endParaRPr lang="en-GB" dirty="0">
              <a:solidFill>
                <a:schemeClr val="accent6">
                  <a:lumMod val="75000"/>
                </a:schemeClr>
              </a:solidFill>
              <a:latin typeface="Helvetica Neue" panose="02000803000000090004" pitchFamily="2" charset="0"/>
            </a:endParaRPr>
          </a:p>
        </p:txBody>
      </p:sp>
      <p:pic>
        <p:nvPicPr>
          <p:cNvPr id="24" name="Picture 23" descr="A graph of different colored lines&#10;&#10;AI-generated content may be incorrect.">
            <a:extLst>
              <a:ext uri="{FF2B5EF4-FFF2-40B4-BE49-F238E27FC236}">
                <a16:creationId xmlns:a16="http://schemas.microsoft.com/office/drawing/2014/main" id="{108A02FD-4FFD-D163-57C5-9825794FF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542" y="3344748"/>
            <a:ext cx="4572009" cy="2743205"/>
          </a:xfrm>
          <a:prstGeom prst="rect">
            <a:avLst/>
          </a:prstGeom>
        </p:spPr>
      </p:pic>
      <p:pic>
        <p:nvPicPr>
          <p:cNvPr id="25" name="Picture 2" descr="Oryctolagus cuniculus">
            <a:extLst>
              <a:ext uri="{FF2B5EF4-FFF2-40B4-BE49-F238E27FC236}">
                <a16:creationId xmlns:a16="http://schemas.microsoft.com/office/drawing/2014/main" id="{C970AC07-F740-DACD-370E-2DBDDCA35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46" y="4977533"/>
            <a:ext cx="284482" cy="242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820AAB-286B-FBB4-6BF6-2FFD898099E2}"/>
                  </a:ext>
                </a:extLst>
              </p:cNvPr>
              <p:cNvSpPr txBox="1"/>
              <p:nvPr/>
            </p:nvSpPr>
            <p:spPr>
              <a:xfrm>
                <a:off x="3106897" y="2935762"/>
                <a:ext cx="3986469"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population</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growth</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rate</m:t>
                      </m:r>
                    </m:oMath>
                  </m:oMathPara>
                </a14:m>
                <a:endParaRPr lang="en-US" sz="1800" b="0"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𝐾</m:t>
                    </m:r>
                  </m:oMath>
                </a14:m>
                <a:r>
                  <a:rPr lang="en-GB" dirty="0">
                    <a:latin typeface="Cambria Math" panose="02040503050406030204" pitchFamily="18" charset="0"/>
                    <a:ea typeface="Cambria Math" panose="02040503050406030204" pitchFamily="18" charset="0"/>
                  </a:rPr>
                  <a:t>: carrying capacity</a:t>
                </a:r>
              </a:p>
              <a:p>
                <a:pPr algn="ctr"/>
                <a:endParaRPr lang="en-GB" dirty="0">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B8820AAB-286B-FBB4-6BF6-2FFD898099E2}"/>
                  </a:ext>
                </a:extLst>
              </p:cNvPr>
              <p:cNvSpPr txBox="1">
                <a:spLocks noRot="1" noChangeAspect="1" noMove="1" noResize="1" noEditPoints="1" noAdjustHandles="1" noChangeArrowheads="1" noChangeShapeType="1" noTextEdit="1"/>
              </p:cNvSpPr>
              <p:nvPr/>
            </p:nvSpPr>
            <p:spPr>
              <a:xfrm>
                <a:off x="3106897" y="2935762"/>
                <a:ext cx="3986469" cy="923330"/>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89443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81212-414A-4FE2-3C93-3E62E21E981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B82D79-5D43-3716-48BE-898215BE1F39}"/>
              </a:ext>
            </a:extLst>
          </p:cNvPr>
          <p:cNvSpPr>
            <a:spLocks noGrp="1"/>
          </p:cNvSpPr>
          <p:nvPr>
            <p:ph type="title"/>
          </p:nvPr>
        </p:nvSpPr>
        <p:spPr>
          <a:xfrm>
            <a:off x="838200" y="22215"/>
            <a:ext cx="10515600" cy="1325563"/>
          </a:xfrm>
        </p:spPr>
        <p:txBody>
          <a:bodyPr>
            <a:normAutofit/>
          </a:bodyPr>
          <a:lstStyle/>
          <a:p>
            <a:pPr algn="ctr"/>
            <a:r>
              <a:rPr lang="en-US" sz="3600" dirty="0">
                <a:latin typeface="Helvetica Neue" panose="02000803000000090004" pitchFamily="2" charset="0"/>
              </a:rPr>
              <a:t>2. The problem with macroscopic descriptions</a:t>
            </a:r>
            <a:endParaRPr lang="en-GB" sz="3600" dirty="0"/>
          </a:p>
        </p:txBody>
      </p:sp>
      <p:pic>
        <p:nvPicPr>
          <p:cNvPr id="2" name="Picture 2" descr="Oryctolagus cuniculus">
            <a:extLst>
              <a:ext uri="{FF2B5EF4-FFF2-40B4-BE49-F238E27FC236}">
                <a16:creationId xmlns:a16="http://schemas.microsoft.com/office/drawing/2014/main" id="{45D010E5-B47B-7B5A-0BDC-2E0557F27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3201133"/>
            <a:ext cx="284482" cy="242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F2ED06-0ED4-23A1-8B80-4B70CB253486}"/>
              </a:ext>
            </a:extLst>
          </p:cNvPr>
          <p:cNvSpPr txBox="1"/>
          <p:nvPr/>
        </p:nvSpPr>
        <p:spPr>
          <a:xfrm>
            <a:off x="445189" y="2637486"/>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Clonal reproduction</a:t>
            </a:r>
            <a:endParaRPr lang="en-GB" dirty="0">
              <a:latin typeface="Roboto Light" panose="02000000000000000000" pitchFamily="2" charset="0"/>
              <a:ea typeface="Roboto Light" panose="02000000000000000000" pitchFamily="2" charset="0"/>
            </a:endParaRPr>
          </a:p>
        </p:txBody>
      </p:sp>
      <p:sp>
        <p:nvSpPr>
          <p:cNvPr id="4" name="TextBox 3">
            <a:extLst>
              <a:ext uri="{FF2B5EF4-FFF2-40B4-BE49-F238E27FC236}">
                <a16:creationId xmlns:a16="http://schemas.microsoft.com/office/drawing/2014/main" id="{F9CFDBDE-B4C5-636C-E637-B3E9A8CF7B45}"/>
              </a:ext>
            </a:extLst>
          </p:cNvPr>
          <p:cNvSpPr txBox="1"/>
          <p:nvPr/>
        </p:nvSpPr>
        <p:spPr>
          <a:xfrm>
            <a:off x="445189" y="3537743"/>
            <a:ext cx="2377226"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Death</a:t>
            </a:r>
            <a:endParaRPr lang="en-GB"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AB15BC60-FF2B-3458-61A1-A3AFD79EB021}"/>
              </a:ext>
            </a:extLst>
          </p:cNvPr>
          <p:cNvSpPr txBox="1"/>
          <p:nvPr/>
        </p:nvSpPr>
        <p:spPr>
          <a:xfrm>
            <a:off x="445189" y="4470813"/>
            <a:ext cx="2981099" cy="369332"/>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Density dependent death</a:t>
            </a:r>
            <a:endParaRPr lang="en-GB" dirty="0">
              <a:latin typeface="Roboto Light" panose="02000000000000000000" pitchFamily="2" charset="0"/>
              <a:ea typeface="Roboto Light" panose="02000000000000000000" pitchFamily="2" charset="0"/>
            </a:endParaRPr>
          </a:p>
        </p:txBody>
      </p:sp>
      <p:pic>
        <p:nvPicPr>
          <p:cNvPr id="7" name="Picture 2" descr="Oryctolagus cuniculus">
            <a:extLst>
              <a:ext uri="{FF2B5EF4-FFF2-40B4-BE49-F238E27FC236}">
                <a16:creationId xmlns:a16="http://schemas.microsoft.com/office/drawing/2014/main" id="{1F804E23-F25C-1B07-994E-6A7BCEC06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448" y="3205848"/>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ryctolagus cuniculus">
            <a:extLst>
              <a:ext uri="{FF2B5EF4-FFF2-40B4-BE49-F238E27FC236}">
                <a16:creationId xmlns:a16="http://schemas.microsoft.com/office/drawing/2014/main" id="{38CFA055-5174-B12A-CF97-E3D52C76A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02" y="3201133"/>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A3F1688-9CEB-E62B-AD1D-6DCCA39D3618}"/>
              </a:ext>
            </a:extLst>
          </p:cNvPr>
          <p:cNvCxnSpPr>
            <a:cxnSpLocks/>
            <a:stCxn id="2" idx="3"/>
            <a:endCxn id="7" idx="1"/>
          </p:cNvCxnSpPr>
          <p:nvPr/>
        </p:nvCxnSpPr>
        <p:spPr>
          <a:xfrm>
            <a:off x="792169" y="33224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B782600-02B0-5E89-A6A7-8708F3B86160}"/>
              </a:ext>
            </a:extLst>
          </p:cNvPr>
          <p:cNvSpPr txBox="1"/>
          <p:nvPr/>
        </p:nvSpPr>
        <p:spPr>
          <a:xfrm>
            <a:off x="1047529" y="2949199"/>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ρ</a:t>
            </a:r>
            <a:endParaRPr lang="en-GB" dirty="0"/>
          </a:p>
        </p:txBody>
      </p:sp>
      <p:pic>
        <p:nvPicPr>
          <p:cNvPr id="11" name="Picture 2" descr="Oryctolagus cuniculus">
            <a:extLst>
              <a:ext uri="{FF2B5EF4-FFF2-40B4-BE49-F238E27FC236}">
                <a16:creationId xmlns:a16="http://schemas.microsoft.com/office/drawing/2014/main" id="{5536B97D-E060-61C6-ED6A-783C7E87F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15240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3514B46B-745F-F109-3AB3-B1BBCB49AFC2}"/>
              </a:ext>
            </a:extLst>
          </p:cNvPr>
          <p:cNvCxnSpPr>
            <a:cxnSpLocks/>
            <a:stCxn id="11" idx="3"/>
          </p:cNvCxnSpPr>
          <p:nvPr/>
        </p:nvCxnSpPr>
        <p:spPr>
          <a:xfrm>
            <a:off x="792169" y="4273719"/>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6907E95-5583-367A-3A7A-94928C34403A}"/>
              </a:ext>
            </a:extLst>
          </p:cNvPr>
          <p:cNvSpPr txBox="1"/>
          <p:nvPr/>
        </p:nvSpPr>
        <p:spPr>
          <a:xfrm>
            <a:off x="1047529" y="3900466"/>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δ</a:t>
            </a:r>
            <a:endParaRPr lang="en-GB" dirty="0"/>
          </a:p>
        </p:txBody>
      </p:sp>
      <p:pic>
        <p:nvPicPr>
          <p:cNvPr id="14" name="Picture 2" descr="Oryctolagus cuniculus">
            <a:extLst>
              <a:ext uri="{FF2B5EF4-FFF2-40B4-BE49-F238E27FC236}">
                <a16:creationId xmlns:a16="http://schemas.microsoft.com/office/drawing/2014/main" id="{4969B99A-489F-C1F2-273C-FDF67A051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9" y="4977533"/>
            <a:ext cx="284482" cy="2426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ryctolagus cuniculus">
            <a:extLst>
              <a:ext uri="{FF2B5EF4-FFF2-40B4-BE49-F238E27FC236}">
                <a16:creationId xmlns:a16="http://schemas.microsoft.com/office/drawing/2014/main" id="{36FBCEE3-D2F8-453C-6D7A-944205E44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7" y="4979890"/>
            <a:ext cx="284482" cy="24263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0D9128C3-FDB8-303B-E4DA-8D6D9FA4745E}"/>
              </a:ext>
            </a:extLst>
          </p:cNvPr>
          <p:cNvCxnSpPr>
            <a:cxnSpLocks/>
            <a:stCxn id="14" idx="3"/>
          </p:cNvCxnSpPr>
          <p:nvPr/>
        </p:nvCxnSpPr>
        <p:spPr>
          <a:xfrm>
            <a:off x="1076651" y="5098852"/>
            <a:ext cx="734279" cy="471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B5F4011-D1D5-F570-BF54-A3726135DDE2}"/>
              </a:ext>
            </a:extLst>
          </p:cNvPr>
          <p:cNvSpPr txBox="1"/>
          <p:nvPr/>
        </p:nvSpPr>
        <p:spPr>
          <a:xfrm>
            <a:off x="1304090" y="4756098"/>
            <a:ext cx="279400" cy="369332"/>
          </a:xfrm>
          <a:prstGeom prst="rect">
            <a:avLst/>
          </a:prstGeom>
          <a:noFill/>
        </p:spPr>
        <p:txBody>
          <a:bodyPr wrap="square">
            <a:spAutoFit/>
          </a:bodyPr>
          <a:lstStyle/>
          <a:p>
            <a:r>
              <a:rPr lang="el-GR" dirty="0">
                <a:latin typeface="Cambria Math" panose="02040503050406030204" pitchFamily="18" charset="0"/>
                <a:ea typeface="Cambria Math" panose="02040503050406030204" pitchFamily="18" charset="0"/>
              </a:rPr>
              <a:t>γ</a:t>
            </a:r>
            <a:endParaRPr lang="en-GB" dirty="0"/>
          </a:p>
        </p:txBody>
      </p:sp>
      <p:sp>
        <p:nvSpPr>
          <p:cNvPr id="18" name="TextBox 17">
            <a:extLst>
              <a:ext uri="{FF2B5EF4-FFF2-40B4-BE49-F238E27FC236}">
                <a16:creationId xmlns:a16="http://schemas.microsoft.com/office/drawing/2014/main" id="{972A315B-F500-B2F3-01ED-165AC74963E6}"/>
              </a:ext>
            </a:extLst>
          </p:cNvPr>
          <p:cNvSpPr txBox="1"/>
          <p:nvPr/>
        </p:nvSpPr>
        <p:spPr>
          <a:xfrm>
            <a:off x="2076799" y="2002692"/>
            <a:ext cx="2698978" cy="369332"/>
          </a:xfrm>
          <a:prstGeom prst="rect">
            <a:avLst/>
          </a:prstGeom>
          <a:noFill/>
        </p:spPr>
        <p:txBody>
          <a:bodyPr wrap="square" rtlCol="0">
            <a:spAutoFit/>
          </a:bodyPr>
          <a:lstStyle/>
          <a:p>
            <a:r>
              <a:rPr lang="en-US" dirty="0">
                <a:latin typeface="Helvetica Neue" panose="02000803000000090004" pitchFamily="2" charset="0"/>
              </a:rPr>
              <a:t>Logistic growth model </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8A2B4B7-1C1A-BCB2-9DF6-C8F50B59D76F}"/>
                  </a:ext>
                </a:extLst>
              </p:cNvPr>
              <p:cNvSpPr txBox="1"/>
              <p:nvPr/>
            </p:nvSpPr>
            <p:spPr>
              <a:xfrm>
                <a:off x="3629440" y="3795030"/>
                <a:ext cx="2710294" cy="9451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US" sz="3600" b="0" i="1" smtClean="0">
                              <a:latin typeface="Cambria Math" panose="02040503050406030204" pitchFamily="18" charset="0"/>
                            </a:rPr>
                            <m:t>𝑥</m:t>
                          </m:r>
                        </m:e>
                      </m:acc>
                      <m:r>
                        <a:rPr lang="en-US" sz="3600" b="0" i="1" smtClean="0">
                          <a:latin typeface="Cambria Math" panose="02040503050406030204" pitchFamily="18" charset="0"/>
                        </a:rPr>
                        <m:t>=</m:t>
                      </m:r>
                      <m:r>
                        <a:rPr lang="en-US" sz="3600" b="0" i="1" smtClean="0">
                          <a:solidFill>
                            <a:srgbClr val="FF0000"/>
                          </a:solidFill>
                          <a:latin typeface="Cambria Math" panose="02040503050406030204" pitchFamily="18" charset="0"/>
                        </a:rPr>
                        <m:t>𝑟</m:t>
                      </m:r>
                      <m:r>
                        <a:rPr lang="en-US" sz="3600" b="0" i="1" smtClean="0">
                          <a:latin typeface="Cambria Math" panose="02040503050406030204" pitchFamily="18" charset="0"/>
                        </a:rPr>
                        <m:t>(1−</m:t>
                      </m:r>
                      <m:f>
                        <m:fPr>
                          <m:ctrlPr>
                            <a:rPr lang="en-US" sz="3600" i="1">
                              <a:latin typeface="Cambria Math" panose="02040503050406030204" pitchFamily="18" charset="0"/>
                            </a:rPr>
                          </m:ctrlPr>
                        </m:fPr>
                        <m:num>
                          <m:r>
                            <a:rPr lang="en-US" sz="3600" i="1">
                              <a:latin typeface="Cambria Math" panose="02040503050406030204" pitchFamily="18" charset="0"/>
                            </a:rPr>
                            <m:t>𝑥</m:t>
                          </m:r>
                        </m:num>
                        <m:den>
                          <m:r>
                            <a:rPr lang="en-US" sz="3600" i="1" smtClean="0">
                              <a:solidFill>
                                <a:srgbClr val="FF0000"/>
                              </a:solidFill>
                              <a:latin typeface="Cambria Math" panose="02040503050406030204" pitchFamily="18" charset="0"/>
                            </a:rPr>
                            <m:t>𝐾</m:t>
                          </m:r>
                        </m:den>
                      </m:f>
                      <m:r>
                        <a:rPr lang="en-US" sz="3600" b="0" i="1" smtClean="0">
                          <a:latin typeface="Cambria Math" panose="02040503050406030204" pitchFamily="18" charset="0"/>
                        </a:rPr>
                        <m:t>)</m:t>
                      </m:r>
                    </m:oMath>
                  </m:oMathPara>
                </a14:m>
                <a:endParaRPr lang="en-GB" sz="3600" dirty="0"/>
              </a:p>
            </p:txBody>
          </p:sp>
        </mc:Choice>
        <mc:Fallback xmlns="">
          <p:sp>
            <p:nvSpPr>
              <p:cNvPr id="19" name="TextBox 18">
                <a:extLst>
                  <a:ext uri="{FF2B5EF4-FFF2-40B4-BE49-F238E27FC236}">
                    <a16:creationId xmlns:a16="http://schemas.microsoft.com/office/drawing/2014/main" id="{48A2B4B7-1C1A-BCB2-9DF6-C8F50B59D76F}"/>
                  </a:ext>
                </a:extLst>
              </p:cNvPr>
              <p:cNvSpPr txBox="1">
                <a:spLocks noRot="1" noChangeAspect="1" noMove="1" noResize="1" noEditPoints="1" noAdjustHandles="1" noChangeArrowheads="1" noChangeShapeType="1" noTextEdit="1"/>
              </p:cNvSpPr>
              <p:nvPr/>
            </p:nvSpPr>
            <p:spPr>
              <a:xfrm>
                <a:off x="3629440" y="3795030"/>
                <a:ext cx="2710294" cy="945195"/>
              </a:xfrm>
              <a:prstGeom prst="rect">
                <a:avLst/>
              </a:prstGeom>
              <a:blipFill>
                <a:blip r:embed="rId3"/>
                <a:stretch>
                  <a:fillRect/>
                </a:stretch>
              </a:blipFill>
            </p:spPr>
            <p:txBody>
              <a:bodyPr/>
              <a:lstStyle/>
              <a:p>
                <a:r>
                  <a:rPr lang="en-GB">
                    <a:noFill/>
                  </a:rPr>
                  <a:t> </a:t>
                </a:r>
              </a:p>
            </p:txBody>
          </p:sp>
        </mc:Fallback>
      </mc:AlternateContent>
      <p:pic>
        <p:nvPicPr>
          <p:cNvPr id="24" name="Picture 23" descr="A graph of different colored lines&#10;&#10;AI-generated content may be incorrect.">
            <a:extLst>
              <a:ext uri="{FF2B5EF4-FFF2-40B4-BE49-F238E27FC236}">
                <a16:creationId xmlns:a16="http://schemas.microsoft.com/office/drawing/2014/main" id="{42DA209A-0073-BA8B-70A0-29BA67680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542" y="3344748"/>
            <a:ext cx="4572009" cy="2743205"/>
          </a:xfrm>
          <a:prstGeom prst="rect">
            <a:avLst/>
          </a:prstGeom>
        </p:spPr>
      </p:pic>
      <p:sp>
        <p:nvSpPr>
          <p:cNvPr id="22" name="TextBox 21">
            <a:extLst>
              <a:ext uri="{FF2B5EF4-FFF2-40B4-BE49-F238E27FC236}">
                <a16:creationId xmlns:a16="http://schemas.microsoft.com/office/drawing/2014/main" id="{96ABA0BA-DEAD-825B-322A-D3FEE6CE6925}"/>
              </a:ext>
            </a:extLst>
          </p:cNvPr>
          <p:cNvSpPr txBox="1"/>
          <p:nvPr/>
        </p:nvSpPr>
        <p:spPr>
          <a:xfrm>
            <a:off x="1935738" y="6280332"/>
            <a:ext cx="8309916" cy="369332"/>
          </a:xfrm>
          <a:prstGeom prst="rect">
            <a:avLst/>
          </a:prstGeom>
          <a:solidFill>
            <a:srgbClr val="FF0000"/>
          </a:solidFill>
          <a:ln>
            <a:noFill/>
          </a:ln>
        </p:spPr>
        <p:txBody>
          <a:bodyPr wrap="square" rtlCol="0">
            <a:spAutoFit/>
          </a:bodyPr>
          <a:lstStyle/>
          <a:p>
            <a:pPr algn="ctr"/>
            <a:r>
              <a:rPr lang="en-US" dirty="0">
                <a:solidFill>
                  <a:schemeClr val="bg1"/>
                </a:solidFill>
                <a:latin typeface="Helvetica Neue" panose="02000803000000090004" pitchFamily="2" charset="0"/>
              </a:rPr>
              <a:t>Population growth rate and carrying capacity are NOT independent</a:t>
            </a:r>
            <a:endParaRPr lang="en-GB" dirty="0">
              <a:solidFill>
                <a:schemeClr val="bg1"/>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A08A54-E48E-7922-8046-0C06996CCBC6}"/>
                  </a:ext>
                </a:extLst>
              </p:cNvPr>
              <p:cNvSpPr txBox="1"/>
              <p:nvPr/>
            </p:nvSpPr>
            <p:spPr>
              <a:xfrm>
                <a:off x="3119407" y="4956280"/>
                <a:ext cx="3312740" cy="815416"/>
              </a:xfrm>
              <a:prstGeom prst="rect">
                <a:avLst/>
              </a:prstGeom>
              <a:noFill/>
            </p:spPr>
            <p:txBody>
              <a:bodyPr wrap="square">
                <a:spAutoFit/>
              </a:bodyPr>
              <a:lstStyle/>
              <a:p>
                <a:pPr algn="ctr"/>
                <a14:m>
                  <m:oMath xmlns:m="http://schemas.openxmlformats.org/officeDocument/2006/math">
                    <m:r>
                      <a:rPr lang="en-US" sz="1800" b="0" i="1" smtClean="0">
                        <a:solidFill>
                          <a:srgbClr val="FF0000"/>
                        </a:solidFill>
                        <a:latin typeface="Cambria Math" panose="02040503050406030204" pitchFamily="18" charset="0"/>
                      </a:rPr>
                      <m:t>𝐾</m:t>
                    </m:r>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m:rPr>
                            <m:nor/>
                          </m:rPr>
                          <a:rPr lang="el-GR" dirty="0">
                            <a:solidFill>
                              <a:srgbClr val="FF0000"/>
                            </a:solidFill>
                            <a:latin typeface="Cambria Math" panose="02040503050406030204" pitchFamily="18" charset="0"/>
                            <a:ea typeface="Cambria Math" panose="02040503050406030204" pitchFamily="18" charset="0"/>
                          </a:rPr>
                          <m:t>γ</m:t>
                        </m:r>
                      </m:num>
                      <m:den>
                        <m:r>
                          <m:rPr>
                            <m:nor/>
                          </m:rPr>
                          <a:rPr lang="el-GR" dirty="0">
                            <a:solidFill>
                              <a:srgbClr val="FF0000"/>
                            </a:solidFill>
                            <a:latin typeface="Cambria Math" panose="02040503050406030204" pitchFamily="18" charset="0"/>
                            <a:ea typeface="Cambria Math" panose="02040503050406030204" pitchFamily="18" charset="0"/>
                          </a:rPr>
                          <m:t>ρ</m:t>
                        </m:r>
                        <m:r>
                          <a:rPr lang="en-US" i="1" dirty="0">
                            <a:solidFill>
                              <a:srgbClr val="FF0000"/>
                            </a:solidFill>
                            <a:latin typeface="Cambria Math" panose="02040503050406030204" pitchFamily="18" charset="0"/>
                            <a:ea typeface="Cambria Math" panose="02040503050406030204" pitchFamily="18" charset="0"/>
                          </a:rPr>
                          <m:t>−</m:t>
                        </m:r>
                        <m:r>
                          <m:rPr>
                            <m:nor/>
                          </m:rPr>
                          <a:rPr lang="el-GR" dirty="0">
                            <a:solidFill>
                              <a:srgbClr val="FF0000"/>
                            </a:solidFill>
                            <a:latin typeface="Cambria Math" panose="02040503050406030204" pitchFamily="18" charset="0"/>
                            <a:ea typeface="Cambria Math" panose="02040503050406030204" pitchFamily="18" charset="0"/>
                          </a:rPr>
                          <m:t>δ</m:t>
                        </m:r>
                      </m:den>
                    </m:f>
                  </m:oMath>
                </a14:m>
                <a:r>
                  <a:rPr lang="en-US" dirty="0">
                    <a:solidFill>
                      <a:srgbClr val="FF0000"/>
                    </a:solidFill>
                  </a:rPr>
                  <a:t> </a:t>
                </a:r>
                <a:endParaRPr lang="en-US" i="1" dirty="0">
                  <a:solidFill>
                    <a:srgbClr val="FF000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𝑟</m:t>
                      </m:r>
                      <m:r>
                        <a:rPr lang="en-US" b="0" i="1" smtClean="0">
                          <a:solidFill>
                            <a:srgbClr val="FF0000"/>
                          </a:solidFill>
                          <a:latin typeface="Cambria Math" panose="02040503050406030204" pitchFamily="18" charset="0"/>
                        </a:rPr>
                        <m:t>=</m:t>
                      </m:r>
                      <m:r>
                        <m:rPr>
                          <m:nor/>
                        </m:rPr>
                        <a:rPr lang="el-GR" dirty="0">
                          <a:solidFill>
                            <a:srgbClr val="FF0000"/>
                          </a:solidFill>
                          <a:latin typeface="Cambria Math" panose="02040503050406030204" pitchFamily="18" charset="0"/>
                          <a:ea typeface="Cambria Math" panose="02040503050406030204" pitchFamily="18" charset="0"/>
                        </a:rPr>
                        <m:t>ρ</m:t>
                      </m:r>
                      <m:r>
                        <a:rPr lang="en-US" b="0" i="1" dirty="0" smtClean="0">
                          <a:solidFill>
                            <a:srgbClr val="FF0000"/>
                          </a:solidFill>
                          <a:latin typeface="Cambria Math" panose="02040503050406030204" pitchFamily="18" charset="0"/>
                          <a:ea typeface="Cambria Math" panose="02040503050406030204" pitchFamily="18" charset="0"/>
                        </a:rPr>
                        <m:t>−</m:t>
                      </m:r>
                      <m:r>
                        <m:rPr>
                          <m:nor/>
                        </m:rPr>
                        <a:rPr lang="el-GR" dirty="0">
                          <a:solidFill>
                            <a:srgbClr val="FF0000"/>
                          </a:solidFill>
                          <a:latin typeface="Cambria Math" panose="02040503050406030204" pitchFamily="18" charset="0"/>
                          <a:ea typeface="Cambria Math" panose="02040503050406030204" pitchFamily="18" charset="0"/>
                        </a:rPr>
                        <m:t>δ</m:t>
                      </m:r>
                    </m:oMath>
                  </m:oMathPara>
                </a14:m>
                <a:endParaRPr lang="en-GB" dirty="0"/>
              </a:p>
            </p:txBody>
          </p:sp>
        </mc:Choice>
        <mc:Fallback xmlns="">
          <p:sp>
            <p:nvSpPr>
              <p:cNvPr id="23" name="TextBox 22">
                <a:extLst>
                  <a:ext uri="{FF2B5EF4-FFF2-40B4-BE49-F238E27FC236}">
                    <a16:creationId xmlns:a16="http://schemas.microsoft.com/office/drawing/2014/main" id="{12A08A54-E48E-7922-8046-0C06996CCBC6}"/>
                  </a:ext>
                </a:extLst>
              </p:cNvPr>
              <p:cNvSpPr txBox="1">
                <a:spLocks noRot="1" noChangeAspect="1" noMove="1" noResize="1" noEditPoints="1" noAdjustHandles="1" noChangeArrowheads="1" noChangeShapeType="1" noTextEdit="1"/>
              </p:cNvSpPr>
              <p:nvPr/>
            </p:nvSpPr>
            <p:spPr>
              <a:xfrm>
                <a:off x="3119407" y="4956280"/>
                <a:ext cx="3312740" cy="815416"/>
              </a:xfrm>
              <a:prstGeom prst="rect">
                <a:avLst/>
              </a:prstGeom>
              <a:blipFill>
                <a:blip r:embed="rId5"/>
                <a:stretch>
                  <a:fillRect b="-2239"/>
                </a:stretch>
              </a:blipFill>
            </p:spPr>
            <p:txBody>
              <a:bodyPr/>
              <a:lstStyle/>
              <a:p>
                <a:r>
                  <a:rPr lang="en-GB">
                    <a:noFill/>
                  </a:rPr>
                  <a:t> </a:t>
                </a:r>
              </a:p>
            </p:txBody>
          </p:sp>
        </mc:Fallback>
      </mc:AlternateContent>
      <p:pic>
        <p:nvPicPr>
          <p:cNvPr id="25" name="Picture 2" descr="Oryctolagus cuniculus">
            <a:extLst>
              <a:ext uri="{FF2B5EF4-FFF2-40B4-BE49-F238E27FC236}">
                <a16:creationId xmlns:a16="http://schemas.microsoft.com/office/drawing/2014/main" id="{4B3BD82B-E106-5F73-2A28-6E974C254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46" y="4977533"/>
            <a:ext cx="284482" cy="242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91F754F-2A6C-EBDD-F794-DAA1FC2FAFD9}"/>
                  </a:ext>
                </a:extLst>
              </p:cNvPr>
              <p:cNvSpPr txBox="1"/>
              <p:nvPr/>
            </p:nvSpPr>
            <p:spPr>
              <a:xfrm>
                <a:off x="3106897" y="2935762"/>
                <a:ext cx="3986469"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population</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growth</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rate</m:t>
                      </m:r>
                    </m:oMath>
                  </m:oMathPara>
                </a14:m>
                <a:endParaRPr lang="en-US" sz="1800" b="0"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𝐾</m:t>
                    </m:r>
                  </m:oMath>
                </a14:m>
                <a:r>
                  <a:rPr lang="en-GB" dirty="0">
                    <a:latin typeface="Cambria Math" panose="02040503050406030204" pitchFamily="18" charset="0"/>
                    <a:ea typeface="Cambria Math" panose="02040503050406030204" pitchFamily="18" charset="0"/>
                  </a:rPr>
                  <a:t>: carrying capacity</a:t>
                </a:r>
              </a:p>
              <a:p>
                <a:pPr algn="ctr"/>
                <a:endParaRPr lang="en-GB" dirty="0">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F91F754F-2A6C-EBDD-F794-DAA1FC2FAFD9}"/>
                  </a:ext>
                </a:extLst>
              </p:cNvPr>
              <p:cNvSpPr txBox="1">
                <a:spLocks noRot="1" noChangeAspect="1" noMove="1" noResize="1" noEditPoints="1" noAdjustHandles="1" noChangeArrowheads="1" noChangeShapeType="1" noTextEdit="1"/>
              </p:cNvSpPr>
              <p:nvPr/>
            </p:nvSpPr>
            <p:spPr>
              <a:xfrm>
                <a:off x="3106897" y="2935762"/>
                <a:ext cx="3986469" cy="923330"/>
              </a:xfrm>
              <a:prstGeom prst="rect">
                <a:avLst/>
              </a:prstGeom>
              <a:blipFill>
                <a:blip r:embed="rId6"/>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34FED93A-302D-B899-087E-76FAFD09C788}"/>
              </a:ext>
            </a:extLst>
          </p:cNvPr>
          <p:cNvSpPr txBox="1"/>
          <p:nvPr/>
        </p:nvSpPr>
        <p:spPr>
          <a:xfrm>
            <a:off x="6998907" y="1357347"/>
            <a:ext cx="4747904" cy="1477328"/>
          </a:xfrm>
          <a:prstGeom prst="rect">
            <a:avLst/>
          </a:prstGeom>
          <a:noFill/>
        </p:spPr>
        <p:txBody>
          <a:bodyPr wrap="square" rtlCol="0">
            <a:spAutoFit/>
          </a:bodyPr>
          <a:lstStyle/>
          <a:p>
            <a:r>
              <a:rPr lang="en-US" dirty="0">
                <a:latin typeface="Helvetica Neue" panose="02000803000000090004" pitchFamily="2" charset="0"/>
              </a:rPr>
              <a:t>By increasing the rate of clonal reproduction</a:t>
            </a:r>
            <a:r>
              <a:rPr lang="en-US" dirty="0">
                <a:latin typeface="Cambria Math" panose="02040503050406030204" pitchFamily="18" charset="0"/>
                <a:ea typeface="Cambria Math" panose="02040503050406030204" pitchFamily="18" charset="0"/>
              </a:rPr>
              <a:t>, </a:t>
            </a:r>
            <a:r>
              <a:rPr lang="en-US" dirty="0">
                <a:latin typeface="Helvetica Neue" panose="02000803000000090004" pitchFamily="2" charset="0"/>
              </a:rPr>
              <a:t>the population will saturate:</a:t>
            </a:r>
          </a:p>
          <a:p>
            <a:pPr marL="342900" indent="-342900">
              <a:buAutoNum type="alphaLcParenR"/>
            </a:pPr>
            <a:r>
              <a:rPr lang="en-US" dirty="0">
                <a:latin typeface="Helvetica Neue" panose="02000803000000090004" pitchFamily="2" charset="0"/>
              </a:rPr>
              <a:t>At a lower number</a:t>
            </a:r>
          </a:p>
          <a:p>
            <a:pPr marL="342900" indent="-342900">
              <a:buAutoNum type="alphaLcParenR"/>
            </a:pPr>
            <a:r>
              <a:rPr lang="en-US" dirty="0">
                <a:latin typeface="Helvetica Neue" panose="02000803000000090004" pitchFamily="2" charset="0"/>
              </a:rPr>
              <a:t>At the same number</a:t>
            </a:r>
          </a:p>
          <a:p>
            <a:pPr marL="342900" indent="-342900">
              <a:buAutoNum type="alphaLcParenR"/>
            </a:pPr>
            <a:r>
              <a:rPr lang="en-US" dirty="0">
                <a:solidFill>
                  <a:schemeClr val="accent6">
                    <a:lumMod val="75000"/>
                  </a:schemeClr>
                </a:solidFill>
                <a:latin typeface="Helvetica Neue" panose="02000803000000090004" pitchFamily="2" charset="0"/>
              </a:rPr>
              <a:t>At a higher number</a:t>
            </a:r>
            <a:endParaRPr lang="en-GB" dirty="0">
              <a:solidFill>
                <a:schemeClr val="accent6">
                  <a:lumMod val="75000"/>
                </a:schemeClr>
              </a:solidFill>
              <a:latin typeface="Helvetica Neue" panose="02000803000000090004" pitchFamily="2" charset="0"/>
            </a:endParaRPr>
          </a:p>
        </p:txBody>
      </p:sp>
    </p:spTree>
    <p:extLst>
      <p:ext uri="{BB962C8B-B14F-4D97-AF65-F5344CB8AC3E}">
        <p14:creationId xmlns:p14="http://schemas.microsoft.com/office/powerpoint/2010/main" val="2276412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B1D4-F6B7-B793-77F4-B13B885BE34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09FD918-FBBC-EB40-FDE6-A16DA1683F39}"/>
              </a:ext>
            </a:extLst>
          </p:cNvPr>
          <p:cNvSpPr>
            <a:spLocks noGrp="1"/>
          </p:cNvSpPr>
          <p:nvPr>
            <p:ph type="title"/>
          </p:nvPr>
        </p:nvSpPr>
        <p:spPr>
          <a:xfrm>
            <a:off x="51547" y="0"/>
            <a:ext cx="12088906" cy="1325563"/>
          </a:xfrm>
        </p:spPr>
        <p:txBody>
          <a:bodyPr>
            <a:normAutofit/>
          </a:bodyPr>
          <a:lstStyle/>
          <a:p>
            <a:pPr algn="ctr"/>
            <a:r>
              <a:rPr lang="en-US" sz="3200" dirty="0">
                <a:latin typeface="Helvetica Neue" panose="02000803000000090004" pitchFamily="2" charset="0"/>
              </a:rPr>
              <a:t>3. The problem with deterministic evolution of state variables</a:t>
            </a:r>
            <a:endParaRPr lang="en-GB" sz="3200" dirty="0"/>
          </a:p>
        </p:txBody>
      </p:sp>
      <p:sp>
        <p:nvSpPr>
          <p:cNvPr id="21" name="Content Placeholder 2">
            <a:extLst>
              <a:ext uri="{FF2B5EF4-FFF2-40B4-BE49-F238E27FC236}">
                <a16:creationId xmlns:a16="http://schemas.microsoft.com/office/drawing/2014/main" id="{91C638DE-832B-4B93-3138-D68C85A439D2}"/>
              </a:ext>
            </a:extLst>
          </p:cNvPr>
          <p:cNvSpPr txBox="1">
            <a:spLocks/>
          </p:cNvSpPr>
          <p:nvPr/>
        </p:nvSpPr>
        <p:spPr>
          <a:xfrm>
            <a:off x="579062" y="2629935"/>
            <a:ext cx="11033874" cy="58882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Helvetica Neue" panose="02000803000000090004" pitchFamily="2" charset="0"/>
              </a:rPr>
              <a:t>Accuracy (probability of choosing best option) is stochastic!</a:t>
            </a:r>
          </a:p>
        </p:txBody>
      </p:sp>
      <p:sp>
        <p:nvSpPr>
          <p:cNvPr id="25" name="Content Placeholder 2">
            <a:extLst>
              <a:ext uri="{FF2B5EF4-FFF2-40B4-BE49-F238E27FC236}">
                <a16:creationId xmlns:a16="http://schemas.microsoft.com/office/drawing/2014/main" id="{E3FF8038-F8AD-A3D5-E687-7F9405D3C75A}"/>
              </a:ext>
            </a:extLst>
          </p:cNvPr>
          <p:cNvSpPr txBox="1">
            <a:spLocks/>
          </p:cNvSpPr>
          <p:nvPr/>
        </p:nvSpPr>
        <p:spPr>
          <a:xfrm>
            <a:off x="51546" y="1555056"/>
            <a:ext cx="12088906" cy="421198"/>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Helvetica Neue" panose="02000803000000090004" pitchFamily="2" charset="0"/>
              </a:rPr>
              <a:t>Everything that is stochastic will be missed</a:t>
            </a:r>
          </a:p>
        </p:txBody>
      </p:sp>
    </p:spTree>
    <p:extLst>
      <p:ext uri="{BB962C8B-B14F-4D97-AF65-F5344CB8AC3E}">
        <p14:creationId xmlns:p14="http://schemas.microsoft.com/office/powerpoint/2010/main" val="2017094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6164-1FEB-121B-AE6E-BDA6189FB9A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ED30270-6C87-6029-41F5-985F53CFF4FB}"/>
              </a:ext>
            </a:extLst>
          </p:cNvPr>
          <p:cNvSpPr>
            <a:spLocks noGrp="1"/>
          </p:cNvSpPr>
          <p:nvPr>
            <p:ph type="title"/>
          </p:nvPr>
        </p:nvSpPr>
        <p:spPr>
          <a:xfrm>
            <a:off x="51547" y="0"/>
            <a:ext cx="12088906" cy="1325563"/>
          </a:xfrm>
        </p:spPr>
        <p:txBody>
          <a:bodyPr>
            <a:normAutofit/>
          </a:bodyPr>
          <a:lstStyle/>
          <a:p>
            <a:pPr algn="ctr"/>
            <a:r>
              <a:rPr lang="en-US" sz="3200" dirty="0">
                <a:latin typeface="Helvetica Neue" panose="02000803000000090004" pitchFamily="2" charset="0"/>
              </a:rPr>
              <a:t>3. The problem with deterministic evolution of state variables</a:t>
            </a:r>
            <a:endParaRPr lang="en-GB" sz="3200" dirty="0"/>
          </a:p>
        </p:txBody>
      </p:sp>
      <p:sp>
        <p:nvSpPr>
          <p:cNvPr id="21" name="Content Placeholder 2">
            <a:extLst>
              <a:ext uri="{FF2B5EF4-FFF2-40B4-BE49-F238E27FC236}">
                <a16:creationId xmlns:a16="http://schemas.microsoft.com/office/drawing/2014/main" id="{CF56113A-4680-0298-F7BB-1D2D11A27CC3}"/>
              </a:ext>
            </a:extLst>
          </p:cNvPr>
          <p:cNvSpPr txBox="1">
            <a:spLocks/>
          </p:cNvSpPr>
          <p:nvPr/>
        </p:nvSpPr>
        <p:spPr>
          <a:xfrm>
            <a:off x="579062" y="2629935"/>
            <a:ext cx="11033874" cy="58882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Helvetica Neue" panose="02000803000000090004" pitchFamily="2" charset="0"/>
              </a:rPr>
              <a:t>Accuracy (probability of choosing best option) is stochastic!</a:t>
            </a:r>
          </a:p>
        </p:txBody>
      </p:sp>
      <p:pic>
        <p:nvPicPr>
          <p:cNvPr id="23" name="Picture 2" descr="Schematic “adaptive” or “fitness” landscape. | Download Scientific Diagram">
            <a:extLst>
              <a:ext uri="{FF2B5EF4-FFF2-40B4-BE49-F238E27FC236}">
                <a16:creationId xmlns:a16="http://schemas.microsoft.com/office/drawing/2014/main" id="{D0963DDA-A08F-63D2-8192-DF07822ED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795" y="3640278"/>
            <a:ext cx="4843343" cy="2416574"/>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2A09B450-59B3-E1B3-E8E3-CA49503F2A5F}"/>
              </a:ext>
            </a:extLst>
          </p:cNvPr>
          <p:cNvSpPr txBox="1">
            <a:spLocks/>
          </p:cNvSpPr>
          <p:nvPr/>
        </p:nvSpPr>
        <p:spPr>
          <a:xfrm>
            <a:off x="51546" y="1555056"/>
            <a:ext cx="12088906" cy="421198"/>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Helvetica Neue" panose="02000803000000090004" pitchFamily="2" charset="0"/>
              </a:rPr>
              <a:t>Everything that is stochastic will be missed</a:t>
            </a:r>
          </a:p>
        </p:txBody>
      </p:sp>
      <p:sp>
        <p:nvSpPr>
          <p:cNvPr id="26" name="Content Placeholder 2">
            <a:extLst>
              <a:ext uri="{FF2B5EF4-FFF2-40B4-BE49-F238E27FC236}">
                <a16:creationId xmlns:a16="http://schemas.microsoft.com/office/drawing/2014/main" id="{53BF32EB-CBA6-B47C-A4C2-96CE963076AF}"/>
              </a:ext>
            </a:extLst>
          </p:cNvPr>
          <p:cNvSpPr txBox="1">
            <a:spLocks/>
          </p:cNvSpPr>
          <p:nvPr/>
        </p:nvSpPr>
        <p:spPr>
          <a:xfrm>
            <a:off x="454959" y="6332477"/>
            <a:ext cx="11282082" cy="346796"/>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i="1" dirty="0">
                <a:latin typeface="Helvetica Neue" panose="02000803000000090004" pitchFamily="2" charset="0"/>
              </a:rPr>
              <a:t>Dynamical systems “describe the landscape” over which decisions “move” … </a:t>
            </a:r>
          </a:p>
        </p:txBody>
      </p:sp>
      <p:sp>
        <p:nvSpPr>
          <p:cNvPr id="27" name="Freeform: Shape 26">
            <a:extLst>
              <a:ext uri="{FF2B5EF4-FFF2-40B4-BE49-F238E27FC236}">
                <a16:creationId xmlns:a16="http://schemas.microsoft.com/office/drawing/2014/main" id="{76C1BFD4-570C-A413-38C5-341FBAEDB2DB}"/>
              </a:ext>
            </a:extLst>
          </p:cNvPr>
          <p:cNvSpPr/>
          <p:nvPr/>
        </p:nvSpPr>
        <p:spPr>
          <a:xfrm>
            <a:off x="4625785" y="4483317"/>
            <a:ext cx="1129556" cy="848442"/>
          </a:xfrm>
          <a:custGeom>
            <a:avLst/>
            <a:gdLst>
              <a:gd name="connsiteX0" fmla="*/ 6727 w 1129556"/>
              <a:gd name="connsiteY0" fmla="*/ 465201 h 848442"/>
              <a:gd name="connsiteX1" fmla="*/ 33621 w 1129556"/>
              <a:gd name="connsiteY1" fmla="*/ 418136 h 848442"/>
              <a:gd name="connsiteX2" fmla="*/ 53791 w 1129556"/>
              <a:gd name="connsiteY2" fmla="*/ 458477 h 848442"/>
              <a:gd name="connsiteX3" fmla="*/ 80686 w 1129556"/>
              <a:gd name="connsiteY3" fmla="*/ 478648 h 848442"/>
              <a:gd name="connsiteX4" fmla="*/ 114303 w 1129556"/>
              <a:gd name="connsiteY4" fmla="*/ 391242 h 848442"/>
              <a:gd name="connsiteX5" fmla="*/ 107580 w 1129556"/>
              <a:gd name="connsiteY5" fmla="*/ 350901 h 848442"/>
              <a:gd name="connsiteX6" fmla="*/ 87409 w 1129556"/>
              <a:gd name="connsiteY6" fmla="*/ 344177 h 848442"/>
              <a:gd name="connsiteX7" fmla="*/ 60515 w 1129556"/>
              <a:gd name="connsiteY7" fmla="*/ 317283 h 848442"/>
              <a:gd name="connsiteX8" fmla="*/ 26897 w 1129556"/>
              <a:gd name="connsiteY8" fmla="*/ 290389 h 848442"/>
              <a:gd name="connsiteX9" fmla="*/ 80686 w 1129556"/>
              <a:gd name="connsiteY9" fmla="*/ 283665 h 848442"/>
              <a:gd name="connsiteX10" fmla="*/ 134474 w 1129556"/>
              <a:gd name="connsiteY10" fmla="*/ 324007 h 848442"/>
              <a:gd name="connsiteX11" fmla="*/ 174815 w 1129556"/>
              <a:gd name="connsiteY11" fmla="*/ 337454 h 848442"/>
              <a:gd name="connsiteX12" fmla="*/ 181539 w 1129556"/>
              <a:gd name="connsiteY12" fmla="*/ 357624 h 848442"/>
              <a:gd name="connsiteX13" fmla="*/ 201709 w 1129556"/>
              <a:gd name="connsiteY13" fmla="*/ 350901 h 848442"/>
              <a:gd name="connsiteX14" fmla="*/ 221880 w 1129556"/>
              <a:gd name="connsiteY14" fmla="*/ 283665 h 848442"/>
              <a:gd name="connsiteX15" fmla="*/ 248774 w 1129556"/>
              <a:gd name="connsiteY15" fmla="*/ 303836 h 848442"/>
              <a:gd name="connsiteX16" fmla="*/ 289115 w 1129556"/>
              <a:gd name="connsiteY16" fmla="*/ 364348 h 848442"/>
              <a:gd name="connsiteX17" fmla="*/ 322733 w 1129556"/>
              <a:gd name="connsiteY17" fmla="*/ 357624 h 848442"/>
              <a:gd name="connsiteX18" fmla="*/ 329456 w 1129556"/>
              <a:gd name="connsiteY18" fmla="*/ 324007 h 848442"/>
              <a:gd name="connsiteX19" fmla="*/ 349627 w 1129556"/>
              <a:gd name="connsiteY19" fmla="*/ 229877 h 848442"/>
              <a:gd name="connsiteX20" fmla="*/ 410139 w 1129556"/>
              <a:gd name="connsiteY20" fmla="*/ 236601 h 848442"/>
              <a:gd name="connsiteX21" fmla="*/ 437033 w 1129556"/>
              <a:gd name="connsiteY21" fmla="*/ 243324 h 848442"/>
              <a:gd name="connsiteX22" fmla="*/ 443756 w 1129556"/>
              <a:gd name="connsiteY22" fmla="*/ 310559 h 848442"/>
              <a:gd name="connsiteX23" fmla="*/ 490821 w 1129556"/>
              <a:gd name="connsiteY23" fmla="*/ 297112 h 848442"/>
              <a:gd name="connsiteX24" fmla="*/ 517715 w 1129556"/>
              <a:gd name="connsiteY24" fmla="*/ 223154 h 848442"/>
              <a:gd name="connsiteX25" fmla="*/ 524439 w 1129556"/>
              <a:gd name="connsiteY25" fmla="*/ 202983 h 848442"/>
              <a:gd name="connsiteX26" fmla="*/ 571503 w 1129556"/>
              <a:gd name="connsiteY26" fmla="*/ 250048 h 848442"/>
              <a:gd name="connsiteX27" fmla="*/ 551333 w 1129556"/>
              <a:gd name="connsiteY27" fmla="*/ 283665 h 848442"/>
              <a:gd name="connsiteX28" fmla="*/ 571503 w 1129556"/>
              <a:gd name="connsiteY28" fmla="*/ 303836 h 848442"/>
              <a:gd name="connsiteX29" fmla="*/ 584950 w 1129556"/>
              <a:gd name="connsiteY29" fmla="*/ 283665 h 848442"/>
              <a:gd name="connsiteX30" fmla="*/ 591674 w 1129556"/>
              <a:gd name="connsiteY30" fmla="*/ 216430 h 848442"/>
              <a:gd name="connsiteX31" fmla="*/ 564780 w 1129556"/>
              <a:gd name="connsiteY31" fmla="*/ 176089 h 848442"/>
              <a:gd name="connsiteX32" fmla="*/ 551333 w 1129556"/>
              <a:gd name="connsiteY32" fmla="*/ 149195 h 848442"/>
              <a:gd name="connsiteX33" fmla="*/ 457203 w 1129556"/>
              <a:gd name="connsiteY33" fmla="*/ 176089 h 848442"/>
              <a:gd name="connsiteX34" fmla="*/ 410139 w 1129556"/>
              <a:gd name="connsiteY34" fmla="*/ 216430 h 848442"/>
              <a:gd name="connsiteX35" fmla="*/ 336180 w 1129556"/>
              <a:gd name="connsiteY35" fmla="*/ 270218 h 848442"/>
              <a:gd name="connsiteX36" fmla="*/ 416862 w 1129556"/>
              <a:gd name="connsiteY36" fmla="*/ 344177 h 848442"/>
              <a:gd name="connsiteX37" fmla="*/ 450480 w 1129556"/>
              <a:gd name="connsiteY37" fmla="*/ 310559 h 848442"/>
              <a:gd name="connsiteX38" fmla="*/ 457203 w 1129556"/>
              <a:gd name="connsiteY38" fmla="*/ 290389 h 848442"/>
              <a:gd name="connsiteX39" fmla="*/ 477374 w 1129556"/>
              <a:gd name="connsiteY39" fmla="*/ 283665 h 848442"/>
              <a:gd name="connsiteX40" fmla="*/ 517715 w 1129556"/>
              <a:gd name="connsiteY40" fmla="*/ 256771 h 848442"/>
              <a:gd name="connsiteX41" fmla="*/ 584950 w 1129556"/>
              <a:gd name="connsiteY41" fmla="*/ 216430 h 848442"/>
              <a:gd name="connsiteX42" fmla="*/ 598397 w 1129556"/>
              <a:gd name="connsiteY42" fmla="*/ 182812 h 848442"/>
              <a:gd name="connsiteX43" fmla="*/ 605121 w 1129556"/>
              <a:gd name="connsiteY43" fmla="*/ 142471 h 848442"/>
              <a:gd name="connsiteX44" fmla="*/ 618568 w 1129556"/>
              <a:gd name="connsiteY44" fmla="*/ 55065 h 848442"/>
              <a:gd name="connsiteX45" fmla="*/ 652186 w 1129556"/>
              <a:gd name="connsiteY45" fmla="*/ 75236 h 848442"/>
              <a:gd name="connsiteX46" fmla="*/ 712697 w 1129556"/>
              <a:gd name="connsiteY46" fmla="*/ 95407 h 848442"/>
              <a:gd name="connsiteX47" fmla="*/ 672356 w 1129556"/>
              <a:gd name="connsiteY47" fmla="*/ 135748 h 848442"/>
              <a:gd name="connsiteX48" fmla="*/ 652186 w 1129556"/>
              <a:gd name="connsiteY48" fmla="*/ 155918 h 848442"/>
              <a:gd name="connsiteX49" fmla="*/ 719421 w 1129556"/>
              <a:gd name="connsiteY49" fmla="*/ 229877 h 848442"/>
              <a:gd name="connsiteX50" fmla="*/ 773209 w 1129556"/>
              <a:gd name="connsiteY50" fmla="*/ 250048 h 848442"/>
              <a:gd name="connsiteX51" fmla="*/ 793380 w 1129556"/>
              <a:gd name="connsiteY51" fmla="*/ 216430 h 848442"/>
              <a:gd name="connsiteX52" fmla="*/ 806827 w 1129556"/>
              <a:gd name="connsiteY52" fmla="*/ 155918 h 848442"/>
              <a:gd name="connsiteX53" fmla="*/ 840444 w 1129556"/>
              <a:gd name="connsiteY53" fmla="*/ 122301 h 848442"/>
              <a:gd name="connsiteX54" fmla="*/ 820274 w 1129556"/>
              <a:gd name="connsiteY54" fmla="*/ 1277 h 848442"/>
              <a:gd name="connsiteX55" fmla="*/ 779933 w 1129556"/>
              <a:gd name="connsiteY55" fmla="*/ 34895 h 848442"/>
              <a:gd name="connsiteX56" fmla="*/ 773209 w 1129556"/>
              <a:gd name="connsiteY56" fmla="*/ 95407 h 848442"/>
              <a:gd name="connsiteX57" fmla="*/ 766486 w 1129556"/>
              <a:gd name="connsiteY57" fmla="*/ 115577 h 848442"/>
              <a:gd name="connsiteX58" fmla="*/ 833721 w 1129556"/>
              <a:gd name="connsiteY58" fmla="*/ 135748 h 848442"/>
              <a:gd name="connsiteX59" fmla="*/ 853891 w 1129556"/>
              <a:gd name="connsiteY59" fmla="*/ 142471 h 848442"/>
              <a:gd name="connsiteX60" fmla="*/ 840444 w 1129556"/>
              <a:gd name="connsiteY60" fmla="*/ 229877 h 848442"/>
              <a:gd name="connsiteX61" fmla="*/ 779933 w 1129556"/>
              <a:gd name="connsiteY61" fmla="*/ 283665 h 848442"/>
              <a:gd name="connsiteX62" fmla="*/ 739591 w 1129556"/>
              <a:gd name="connsiteY62" fmla="*/ 324007 h 848442"/>
              <a:gd name="connsiteX63" fmla="*/ 719421 w 1129556"/>
              <a:gd name="connsiteY63" fmla="*/ 344177 h 848442"/>
              <a:gd name="connsiteX64" fmla="*/ 712697 w 1129556"/>
              <a:gd name="connsiteY64" fmla="*/ 364348 h 848442"/>
              <a:gd name="connsiteX65" fmla="*/ 732868 w 1129556"/>
              <a:gd name="connsiteY65" fmla="*/ 397965 h 848442"/>
              <a:gd name="connsiteX66" fmla="*/ 813550 w 1129556"/>
              <a:gd name="connsiteY66" fmla="*/ 418136 h 848442"/>
              <a:gd name="connsiteX67" fmla="*/ 867339 w 1129556"/>
              <a:gd name="connsiteY67" fmla="*/ 384518 h 848442"/>
              <a:gd name="connsiteX68" fmla="*/ 914403 w 1129556"/>
              <a:gd name="connsiteY68" fmla="*/ 391242 h 848442"/>
              <a:gd name="connsiteX69" fmla="*/ 907680 w 1129556"/>
              <a:gd name="connsiteY69" fmla="*/ 411412 h 848442"/>
              <a:gd name="connsiteX70" fmla="*/ 853891 w 1129556"/>
              <a:gd name="connsiteY70" fmla="*/ 438307 h 848442"/>
              <a:gd name="connsiteX71" fmla="*/ 786656 w 1129556"/>
              <a:gd name="connsiteY71" fmla="*/ 465201 h 848442"/>
              <a:gd name="connsiteX72" fmla="*/ 719421 w 1129556"/>
              <a:gd name="connsiteY72" fmla="*/ 478648 h 848442"/>
              <a:gd name="connsiteX73" fmla="*/ 605121 w 1129556"/>
              <a:gd name="connsiteY73" fmla="*/ 498818 h 848442"/>
              <a:gd name="connsiteX74" fmla="*/ 598397 w 1129556"/>
              <a:gd name="connsiteY74" fmla="*/ 518989 h 848442"/>
              <a:gd name="connsiteX75" fmla="*/ 605121 w 1129556"/>
              <a:gd name="connsiteY75" fmla="*/ 545883 h 848442"/>
              <a:gd name="connsiteX76" fmla="*/ 665633 w 1129556"/>
              <a:gd name="connsiteY76" fmla="*/ 579501 h 848442"/>
              <a:gd name="connsiteX77" fmla="*/ 652186 w 1129556"/>
              <a:gd name="connsiteY77" fmla="*/ 626565 h 848442"/>
              <a:gd name="connsiteX78" fmla="*/ 638739 w 1129556"/>
              <a:gd name="connsiteY78" fmla="*/ 687077 h 848442"/>
              <a:gd name="connsiteX79" fmla="*/ 537886 w 1129556"/>
              <a:gd name="connsiteY79" fmla="*/ 653459 h 848442"/>
              <a:gd name="connsiteX80" fmla="*/ 531162 w 1129556"/>
              <a:gd name="connsiteY80" fmla="*/ 532436 h 848442"/>
              <a:gd name="connsiteX81" fmla="*/ 558056 w 1129556"/>
              <a:gd name="connsiteY81" fmla="*/ 518989 h 848442"/>
              <a:gd name="connsiteX82" fmla="*/ 685803 w 1129556"/>
              <a:gd name="connsiteY82" fmla="*/ 505542 h 848442"/>
              <a:gd name="connsiteX83" fmla="*/ 692527 w 1129556"/>
              <a:gd name="connsiteY83" fmla="*/ 478648 h 848442"/>
              <a:gd name="connsiteX84" fmla="*/ 679080 w 1129556"/>
              <a:gd name="connsiteY84" fmla="*/ 438307 h 848442"/>
              <a:gd name="connsiteX85" fmla="*/ 638739 w 1129556"/>
              <a:gd name="connsiteY85" fmla="*/ 397965 h 848442"/>
              <a:gd name="connsiteX86" fmla="*/ 618568 w 1129556"/>
              <a:gd name="connsiteY86" fmla="*/ 431583 h 848442"/>
              <a:gd name="connsiteX87" fmla="*/ 632015 w 1129556"/>
              <a:gd name="connsiteY87" fmla="*/ 552607 h 848442"/>
              <a:gd name="connsiteX88" fmla="*/ 652186 w 1129556"/>
              <a:gd name="connsiteY88" fmla="*/ 566054 h 848442"/>
              <a:gd name="connsiteX89" fmla="*/ 652186 w 1129556"/>
              <a:gd name="connsiteY89" fmla="*/ 626565 h 848442"/>
              <a:gd name="connsiteX90" fmla="*/ 591674 w 1129556"/>
              <a:gd name="connsiteY90" fmla="*/ 646736 h 848442"/>
              <a:gd name="connsiteX91" fmla="*/ 537886 w 1129556"/>
              <a:gd name="connsiteY91" fmla="*/ 673630 h 848442"/>
              <a:gd name="connsiteX92" fmla="*/ 510991 w 1129556"/>
              <a:gd name="connsiteY92" fmla="*/ 660183 h 848442"/>
              <a:gd name="connsiteX93" fmla="*/ 490821 w 1129556"/>
              <a:gd name="connsiteY93" fmla="*/ 646736 h 848442"/>
              <a:gd name="connsiteX94" fmla="*/ 537886 w 1129556"/>
              <a:gd name="connsiteY94" fmla="*/ 660183 h 848442"/>
              <a:gd name="connsiteX95" fmla="*/ 544609 w 1129556"/>
              <a:gd name="connsiteY95" fmla="*/ 720695 h 848442"/>
              <a:gd name="connsiteX96" fmla="*/ 632015 w 1129556"/>
              <a:gd name="connsiteY96" fmla="*/ 700524 h 848442"/>
              <a:gd name="connsiteX97" fmla="*/ 658909 w 1129556"/>
              <a:gd name="connsiteY97" fmla="*/ 713971 h 848442"/>
              <a:gd name="connsiteX98" fmla="*/ 665633 w 1129556"/>
              <a:gd name="connsiteY98" fmla="*/ 834995 h 848442"/>
              <a:gd name="connsiteX99" fmla="*/ 705974 w 1129556"/>
              <a:gd name="connsiteY99" fmla="*/ 814824 h 848442"/>
              <a:gd name="connsiteX100" fmla="*/ 759762 w 1129556"/>
              <a:gd name="connsiteY100" fmla="*/ 787930 h 848442"/>
              <a:gd name="connsiteX101" fmla="*/ 813550 w 1129556"/>
              <a:gd name="connsiteY101" fmla="*/ 794654 h 848442"/>
              <a:gd name="connsiteX102" fmla="*/ 833721 w 1129556"/>
              <a:gd name="connsiteY102" fmla="*/ 808101 h 848442"/>
              <a:gd name="connsiteX103" fmla="*/ 847168 w 1129556"/>
              <a:gd name="connsiteY103" fmla="*/ 774483 h 848442"/>
              <a:gd name="connsiteX104" fmla="*/ 840444 w 1129556"/>
              <a:gd name="connsiteY104" fmla="*/ 673630 h 848442"/>
              <a:gd name="connsiteX105" fmla="*/ 874062 w 1129556"/>
              <a:gd name="connsiteY105" fmla="*/ 666907 h 848442"/>
              <a:gd name="connsiteX106" fmla="*/ 961468 w 1129556"/>
              <a:gd name="connsiteY106" fmla="*/ 687077 h 848442"/>
              <a:gd name="connsiteX107" fmla="*/ 1001809 w 1129556"/>
              <a:gd name="connsiteY107" fmla="*/ 700524 h 848442"/>
              <a:gd name="connsiteX108" fmla="*/ 941297 w 1129556"/>
              <a:gd name="connsiteY108" fmla="*/ 693801 h 848442"/>
              <a:gd name="connsiteX109" fmla="*/ 927850 w 1129556"/>
              <a:gd name="connsiteY109" fmla="*/ 720695 h 848442"/>
              <a:gd name="connsiteX110" fmla="*/ 988362 w 1129556"/>
              <a:gd name="connsiteY110" fmla="*/ 761036 h 848442"/>
              <a:gd name="connsiteX111" fmla="*/ 1001809 w 1129556"/>
              <a:gd name="connsiteY111" fmla="*/ 740865 h 848442"/>
              <a:gd name="connsiteX112" fmla="*/ 995086 w 1129556"/>
              <a:gd name="connsiteY112" fmla="*/ 673630 h 848442"/>
              <a:gd name="connsiteX113" fmla="*/ 1021980 w 1129556"/>
              <a:gd name="connsiteY113" fmla="*/ 619842 h 848442"/>
              <a:gd name="connsiteX114" fmla="*/ 1055597 w 1129556"/>
              <a:gd name="connsiteY114" fmla="*/ 640012 h 848442"/>
              <a:gd name="connsiteX115" fmla="*/ 1129556 w 1129556"/>
              <a:gd name="connsiteY115" fmla="*/ 700524 h 848442"/>
              <a:gd name="connsiteX116" fmla="*/ 1102662 w 1129556"/>
              <a:gd name="connsiteY116" fmla="*/ 727418 h 848442"/>
              <a:gd name="connsiteX117" fmla="*/ 1048874 w 1129556"/>
              <a:gd name="connsiteY117" fmla="*/ 767759 h 848442"/>
              <a:gd name="connsiteX118" fmla="*/ 1095939 w 1129556"/>
              <a:gd name="connsiteY118" fmla="*/ 794654 h 848442"/>
              <a:gd name="connsiteX119" fmla="*/ 1109386 w 1129556"/>
              <a:gd name="connsiteY119" fmla="*/ 814824 h 848442"/>
              <a:gd name="connsiteX120" fmla="*/ 1129556 w 1129556"/>
              <a:gd name="connsiteY120" fmla="*/ 848442 h 84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129556" h="848442">
                <a:moveTo>
                  <a:pt x="6727" y="465201"/>
                </a:moveTo>
                <a:cubicBezTo>
                  <a:pt x="6012" y="461627"/>
                  <a:pt x="-19454" y="391599"/>
                  <a:pt x="33621" y="418136"/>
                </a:cubicBezTo>
                <a:cubicBezTo>
                  <a:pt x="47068" y="424859"/>
                  <a:pt x="44561" y="446610"/>
                  <a:pt x="53791" y="458477"/>
                </a:cubicBezTo>
                <a:cubicBezTo>
                  <a:pt x="60671" y="467323"/>
                  <a:pt x="71721" y="471924"/>
                  <a:pt x="80686" y="478648"/>
                </a:cubicBezTo>
                <a:cubicBezTo>
                  <a:pt x="101496" y="442231"/>
                  <a:pt x="114303" y="432443"/>
                  <a:pt x="114303" y="391242"/>
                </a:cubicBezTo>
                <a:cubicBezTo>
                  <a:pt x="114303" y="377610"/>
                  <a:pt x="114344" y="362737"/>
                  <a:pt x="107580" y="350901"/>
                </a:cubicBezTo>
                <a:cubicBezTo>
                  <a:pt x="104064" y="344747"/>
                  <a:pt x="94133" y="346418"/>
                  <a:pt x="87409" y="344177"/>
                </a:cubicBezTo>
                <a:cubicBezTo>
                  <a:pt x="78444" y="335212"/>
                  <a:pt x="69991" y="325706"/>
                  <a:pt x="60515" y="317283"/>
                </a:cubicBezTo>
                <a:cubicBezTo>
                  <a:pt x="49789" y="307749"/>
                  <a:pt x="19514" y="302695"/>
                  <a:pt x="26897" y="290389"/>
                </a:cubicBezTo>
                <a:cubicBezTo>
                  <a:pt x="36194" y="274895"/>
                  <a:pt x="62756" y="285906"/>
                  <a:pt x="80686" y="283665"/>
                </a:cubicBezTo>
                <a:cubicBezTo>
                  <a:pt x="180897" y="300368"/>
                  <a:pt x="73499" y="270654"/>
                  <a:pt x="134474" y="324007"/>
                </a:cubicBezTo>
                <a:cubicBezTo>
                  <a:pt x="145141" y="333341"/>
                  <a:pt x="161368" y="332972"/>
                  <a:pt x="174815" y="337454"/>
                </a:cubicBezTo>
                <a:cubicBezTo>
                  <a:pt x="177056" y="344177"/>
                  <a:pt x="175200" y="354455"/>
                  <a:pt x="181539" y="357624"/>
                </a:cubicBezTo>
                <a:cubicBezTo>
                  <a:pt x="187878" y="360793"/>
                  <a:pt x="198315" y="357123"/>
                  <a:pt x="201709" y="350901"/>
                </a:cubicBezTo>
                <a:cubicBezTo>
                  <a:pt x="212914" y="330359"/>
                  <a:pt x="215156" y="306077"/>
                  <a:pt x="221880" y="283665"/>
                </a:cubicBezTo>
                <a:cubicBezTo>
                  <a:pt x="230845" y="290389"/>
                  <a:pt x="240850" y="295912"/>
                  <a:pt x="248774" y="303836"/>
                </a:cubicBezTo>
                <a:cubicBezTo>
                  <a:pt x="262778" y="317840"/>
                  <a:pt x="279514" y="348346"/>
                  <a:pt x="289115" y="364348"/>
                </a:cubicBezTo>
                <a:cubicBezTo>
                  <a:pt x="300321" y="362107"/>
                  <a:pt x="314652" y="365705"/>
                  <a:pt x="322733" y="357624"/>
                </a:cubicBezTo>
                <a:cubicBezTo>
                  <a:pt x="330814" y="349543"/>
                  <a:pt x="327062" y="335181"/>
                  <a:pt x="329456" y="324007"/>
                </a:cubicBezTo>
                <a:cubicBezTo>
                  <a:pt x="353359" y="212458"/>
                  <a:pt x="334439" y="305813"/>
                  <a:pt x="349627" y="229877"/>
                </a:cubicBezTo>
                <a:cubicBezTo>
                  <a:pt x="369798" y="232118"/>
                  <a:pt x="390080" y="233515"/>
                  <a:pt x="410139" y="236601"/>
                </a:cubicBezTo>
                <a:cubicBezTo>
                  <a:pt x="419272" y="238006"/>
                  <a:pt x="433209" y="234912"/>
                  <a:pt x="437033" y="243324"/>
                </a:cubicBezTo>
                <a:cubicBezTo>
                  <a:pt x="446353" y="263829"/>
                  <a:pt x="441515" y="288147"/>
                  <a:pt x="443756" y="310559"/>
                </a:cubicBezTo>
                <a:cubicBezTo>
                  <a:pt x="459444" y="306077"/>
                  <a:pt x="477454" y="306469"/>
                  <a:pt x="490821" y="297112"/>
                </a:cubicBezTo>
                <a:cubicBezTo>
                  <a:pt x="514446" y="280575"/>
                  <a:pt x="512555" y="246373"/>
                  <a:pt x="517715" y="223154"/>
                </a:cubicBezTo>
                <a:cubicBezTo>
                  <a:pt x="519253" y="216235"/>
                  <a:pt x="522198" y="209707"/>
                  <a:pt x="524439" y="202983"/>
                </a:cubicBezTo>
                <a:cubicBezTo>
                  <a:pt x="537830" y="211018"/>
                  <a:pt x="574316" y="224729"/>
                  <a:pt x="571503" y="250048"/>
                </a:cubicBezTo>
                <a:cubicBezTo>
                  <a:pt x="570060" y="263036"/>
                  <a:pt x="558056" y="272459"/>
                  <a:pt x="551333" y="283665"/>
                </a:cubicBezTo>
                <a:cubicBezTo>
                  <a:pt x="558056" y="290389"/>
                  <a:pt x="561995" y="303836"/>
                  <a:pt x="571503" y="303836"/>
                </a:cubicBezTo>
                <a:cubicBezTo>
                  <a:pt x="579584" y="303836"/>
                  <a:pt x="583133" y="291539"/>
                  <a:pt x="584950" y="283665"/>
                </a:cubicBezTo>
                <a:cubicBezTo>
                  <a:pt x="590015" y="261718"/>
                  <a:pt x="589433" y="238842"/>
                  <a:pt x="591674" y="216430"/>
                </a:cubicBezTo>
                <a:cubicBezTo>
                  <a:pt x="577250" y="173160"/>
                  <a:pt x="596258" y="220158"/>
                  <a:pt x="564780" y="176089"/>
                </a:cubicBezTo>
                <a:cubicBezTo>
                  <a:pt x="558954" y="167933"/>
                  <a:pt x="555815" y="158160"/>
                  <a:pt x="551333" y="149195"/>
                </a:cubicBezTo>
                <a:cubicBezTo>
                  <a:pt x="498815" y="156697"/>
                  <a:pt x="506508" y="151436"/>
                  <a:pt x="457203" y="176089"/>
                </a:cubicBezTo>
                <a:cubicBezTo>
                  <a:pt x="433712" y="187835"/>
                  <a:pt x="431407" y="197525"/>
                  <a:pt x="410139" y="216430"/>
                </a:cubicBezTo>
                <a:cubicBezTo>
                  <a:pt x="382398" y="241089"/>
                  <a:pt x="367631" y="249251"/>
                  <a:pt x="336180" y="270218"/>
                </a:cubicBezTo>
                <a:cubicBezTo>
                  <a:pt x="349007" y="285611"/>
                  <a:pt x="392046" y="344177"/>
                  <a:pt x="416862" y="344177"/>
                </a:cubicBezTo>
                <a:cubicBezTo>
                  <a:pt x="432710" y="344177"/>
                  <a:pt x="439274" y="321765"/>
                  <a:pt x="450480" y="310559"/>
                </a:cubicBezTo>
                <a:cubicBezTo>
                  <a:pt x="452721" y="303836"/>
                  <a:pt x="452192" y="295400"/>
                  <a:pt x="457203" y="290389"/>
                </a:cubicBezTo>
                <a:cubicBezTo>
                  <a:pt x="462215" y="285377"/>
                  <a:pt x="471179" y="287107"/>
                  <a:pt x="477374" y="283665"/>
                </a:cubicBezTo>
                <a:cubicBezTo>
                  <a:pt x="491501" y="275816"/>
                  <a:pt x="504958" y="266693"/>
                  <a:pt x="517715" y="256771"/>
                </a:cubicBezTo>
                <a:cubicBezTo>
                  <a:pt x="570470" y="215740"/>
                  <a:pt x="492321" y="256130"/>
                  <a:pt x="584950" y="216430"/>
                </a:cubicBezTo>
                <a:cubicBezTo>
                  <a:pt x="589432" y="205224"/>
                  <a:pt x="595221" y="194456"/>
                  <a:pt x="598397" y="182812"/>
                </a:cubicBezTo>
                <a:cubicBezTo>
                  <a:pt x="601984" y="169660"/>
                  <a:pt x="603048" y="155945"/>
                  <a:pt x="605121" y="142471"/>
                </a:cubicBezTo>
                <a:cubicBezTo>
                  <a:pt x="622427" y="29985"/>
                  <a:pt x="601793" y="155708"/>
                  <a:pt x="618568" y="55065"/>
                </a:cubicBezTo>
                <a:cubicBezTo>
                  <a:pt x="629774" y="61789"/>
                  <a:pt x="639904" y="70770"/>
                  <a:pt x="652186" y="75236"/>
                </a:cubicBezTo>
                <a:cubicBezTo>
                  <a:pt x="731895" y="104221"/>
                  <a:pt x="662574" y="61988"/>
                  <a:pt x="712697" y="95407"/>
                </a:cubicBezTo>
                <a:lnTo>
                  <a:pt x="672356" y="135748"/>
                </a:lnTo>
                <a:lnTo>
                  <a:pt x="652186" y="155918"/>
                </a:lnTo>
                <a:cubicBezTo>
                  <a:pt x="671782" y="182047"/>
                  <a:pt x="691925" y="211546"/>
                  <a:pt x="719421" y="229877"/>
                </a:cubicBezTo>
                <a:cubicBezTo>
                  <a:pt x="735354" y="240499"/>
                  <a:pt x="755280" y="243324"/>
                  <a:pt x="773209" y="250048"/>
                </a:cubicBezTo>
                <a:cubicBezTo>
                  <a:pt x="779933" y="238842"/>
                  <a:pt x="788914" y="228712"/>
                  <a:pt x="793380" y="216430"/>
                </a:cubicBezTo>
                <a:cubicBezTo>
                  <a:pt x="794397" y="213632"/>
                  <a:pt x="799364" y="165869"/>
                  <a:pt x="806827" y="155918"/>
                </a:cubicBezTo>
                <a:cubicBezTo>
                  <a:pt x="816335" y="143240"/>
                  <a:pt x="829238" y="133507"/>
                  <a:pt x="840444" y="122301"/>
                </a:cubicBezTo>
                <a:cubicBezTo>
                  <a:pt x="844243" y="91912"/>
                  <a:pt x="861786" y="22033"/>
                  <a:pt x="820274" y="1277"/>
                </a:cubicBezTo>
                <a:cubicBezTo>
                  <a:pt x="804618" y="-6551"/>
                  <a:pt x="793380" y="23689"/>
                  <a:pt x="779933" y="34895"/>
                </a:cubicBezTo>
                <a:cubicBezTo>
                  <a:pt x="777692" y="55066"/>
                  <a:pt x="776545" y="75388"/>
                  <a:pt x="773209" y="95407"/>
                </a:cubicBezTo>
                <a:cubicBezTo>
                  <a:pt x="772044" y="102398"/>
                  <a:pt x="760589" y="111646"/>
                  <a:pt x="766486" y="115577"/>
                </a:cubicBezTo>
                <a:cubicBezTo>
                  <a:pt x="785955" y="128556"/>
                  <a:pt x="811357" y="128867"/>
                  <a:pt x="833721" y="135748"/>
                </a:cubicBezTo>
                <a:cubicBezTo>
                  <a:pt x="840495" y="137832"/>
                  <a:pt x="847168" y="140230"/>
                  <a:pt x="853891" y="142471"/>
                </a:cubicBezTo>
                <a:cubicBezTo>
                  <a:pt x="849409" y="171606"/>
                  <a:pt x="851128" y="202403"/>
                  <a:pt x="840444" y="229877"/>
                </a:cubicBezTo>
                <a:cubicBezTo>
                  <a:pt x="832935" y="249186"/>
                  <a:pt x="795441" y="269708"/>
                  <a:pt x="779933" y="283665"/>
                </a:cubicBezTo>
                <a:cubicBezTo>
                  <a:pt x="765797" y="296387"/>
                  <a:pt x="753038" y="310560"/>
                  <a:pt x="739591" y="324007"/>
                </a:cubicBezTo>
                <a:lnTo>
                  <a:pt x="719421" y="344177"/>
                </a:lnTo>
                <a:cubicBezTo>
                  <a:pt x="717180" y="350901"/>
                  <a:pt x="710978" y="357472"/>
                  <a:pt x="712697" y="364348"/>
                </a:cubicBezTo>
                <a:cubicBezTo>
                  <a:pt x="715866" y="377026"/>
                  <a:pt x="722553" y="389942"/>
                  <a:pt x="732868" y="397965"/>
                </a:cubicBezTo>
                <a:cubicBezTo>
                  <a:pt x="747397" y="409265"/>
                  <a:pt x="796491" y="415293"/>
                  <a:pt x="813550" y="418136"/>
                </a:cubicBezTo>
                <a:cubicBezTo>
                  <a:pt x="831480" y="406930"/>
                  <a:pt x="846909" y="389966"/>
                  <a:pt x="867339" y="384518"/>
                </a:cubicBezTo>
                <a:cubicBezTo>
                  <a:pt x="882651" y="380435"/>
                  <a:pt x="901217" y="382451"/>
                  <a:pt x="914403" y="391242"/>
                </a:cubicBezTo>
                <a:cubicBezTo>
                  <a:pt x="920300" y="395173"/>
                  <a:pt x="913274" y="407061"/>
                  <a:pt x="907680" y="411412"/>
                </a:cubicBezTo>
                <a:cubicBezTo>
                  <a:pt x="891857" y="423719"/>
                  <a:pt x="872209" y="430165"/>
                  <a:pt x="853891" y="438307"/>
                </a:cubicBezTo>
                <a:cubicBezTo>
                  <a:pt x="831833" y="448110"/>
                  <a:pt x="809776" y="458265"/>
                  <a:pt x="786656" y="465201"/>
                </a:cubicBezTo>
                <a:cubicBezTo>
                  <a:pt x="764764" y="471768"/>
                  <a:pt x="741894" y="474486"/>
                  <a:pt x="719421" y="478648"/>
                </a:cubicBezTo>
                <a:lnTo>
                  <a:pt x="605121" y="498818"/>
                </a:lnTo>
                <a:cubicBezTo>
                  <a:pt x="602880" y="505542"/>
                  <a:pt x="598397" y="511902"/>
                  <a:pt x="598397" y="518989"/>
                </a:cubicBezTo>
                <a:cubicBezTo>
                  <a:pt x="598397" y="528230"/>
                  <a:pt x="599750" y="538364"/>
                  <a:pt x="605121" y="545883"/>
                </a:cubicBezTo>
                <a:cubicBezTo>
                  <a:pt x="617914" y="563793"/>
                  <a:pt x="647197" y="572127"/>
                  <a:pt x="665633" y="579501"/>
                </a:cubicBezTo>
                <a:cubicBezTo>
                  <a:pt x="679321" y="647946"/>
                  <a:pt x="678060" y="587755"/>
                  <a:pt x="652186" y="626565"/>
                </a:cubicBezTo>
                <a:cubicBezTo>
                  <a:pt x="649471" y="630637"/>
                  <a:pt x="638888" y="686332"/>
                  <a:pt x="638739" y="687077"/>
                </a:cubicBezTo>
                <a:cubicBezTo>
                  <a:pt x="605121" y="675871"/>
                  <a:pt x="565240" y="675986"/>
                  <a:pt x="537886" y="653459"/>
                </a:cubicBezTo>
                <a:cubicBezTo>
                  <a:pt x="518953" y="637867"/>
                  <a:pt x="523222" y="549905"/>
                  <a:pt x="531162" y="532436"/>
                </a:cubicBezTo>
                <a:cubicBezTo>
                  <a:pt x="535309" y="523312"/>
                  <a:pt x="549091" y="523471"/>
                  <a:pt x="558056" y="518989"/>
                </a:cubicBezTo>
                <a:cubicBezTo>
                  <a:pt x="607975" y="531468"/>
                  <a:pt x="613860" y="537016"/>
                  <a:pt x="685803" y="505542"/>
                </a:cubicBezTo>
                <a:cubicBezTo>
                  <a:pt x="694269" y="501838"/>
                  <a:pt x="690286" y="487613"/>
                  <a:pt x="692527" y="478648"/>
                </a:cubicBezTo>
                <a:cubicBezTo>
                  <a:pt x="688045" y="465201"/>
                  <a:pt x="686942" y="450101"/>
                  <a:pt x="679080" y="438307"/>
                </a:cubicBezTo>
                <a:cubicBezTo>
                  <a:pt x="668531" y="422484"/>
                  <a:pt x="638739" y="397965"/>
                  <a:pt x="638739" y="397965"/>
                </a:cubicBezTo>
                <a:cubicBezTo>
                  <a:pt x="632015" y="409171"/>
                  <a:pt x="622701" y="419185"/>
                  <a:pt x="618568" y="431583"/>
                </a:cubicBezTo>
                <a:cubicBezTo>
                  <a:pt x="604610" y="473457"/>
                  <a:pt x="613512" y="512518"/>
                  <a:pt x="632015" y="552607"/>
                </a:cubicBezTo>
                <a:cubicBezTo>
                  <a:pt x="635401" y="559944"/>
                  <a:pt x="645462" y="561572"/>
                  <a:pt x="652186" y="566054"/>
                </a:cubicBezTo>
                <a:cubicBezTo>
                  <a:pt x="653923" y="574740"/>
                  <a:pt x="667177" y="616071"/>
                  <a:pt x="652186" y="626565"/>
                </a:cubicBezTo>
                <a:cubicBezTo>
                  <a:pt x="634768" y="638758"/>
                  <a:pt x="611334" y="638641"/>
                  <a:pt x="591674" y="646736"/>
                </a:cubicBezTo>
                <a:cubicBezTo>
                  <a:pt x="573138" y="654368"/>
                  <a:pt x="555815" y="664665"/>
                  <a:pt x="537886" y="673630"/>
                </a:cubicBezTo>
                <a:cubicBezTo>
                  <a:pt x="528921" y="669148"/>
                  <a:pt x="519694" y="665156"/>
                  <a:pt x="510991" y="660183"/>
                </a:cubicBezTo>
                <a:cubicBezTo>
                  <a:pt x="503975" y="656174"/>
                  <a:pt x="482740" y="646736"/>
                  <a:pt x="490821" y="646736"/>
                </a:cubicBezTo>
                <a:cubicBezTo>
                  <a:pt x="507137" y="646736"/>
                  <a:pt x="522198" y="655701"/>
                  <a:pt x="537886" y="660183"/>
                </a:cubicBezTo>
                <a:cubicBezTo>
                  <a:pt x="540127" y="680354"/>
                  <a:pt x="525955" y="712700"/>
                  <a:pt x="544609" y="720695"/>
                </a:cubicBezTo>
                <a:cubicBezTo>
                  <a:pt x="572092" y="732474"/>
                  <a:pt x="602166" y="702280"/>
                  <a:pt x="632015" y="700524"/>
                </a:cubicBezTo>
                <a:cubicBezTo>
                  <a:pt x="642021" y="699935"/>
                  <a:pt x="649944" y="709489"/>
                  <a:pt x="658909" y="713971"/>
                </a:cubicBezTo>
                <a:cubicBezTo>
                  <a:pt x="661150" y="754312"/>
                  <a:pt x="648547" y="798382"/>
                  <a:pt x="665633" y="834995"/>
                </a:cubicBezTo>
                <a:cubicBezTo>
                  <a:pt x="671991" y="848619"/>
                  <a:pt x="693082" y="822559"/>
                  <a:pt x="705974" y="814824"/>
                </a:cubicBezTo>
                <a:cubicBezTo>
                  <a:pt x="754954" y="785436"/>
                  <a:pt x="709880" y="800401"/>
                  <a:pt x="759762" y="787930"/>
                </a:cubicBezTo>
                <a:cubicBezTo>
                  <a:pt x="777691" y="790171"/>
                  <a:pt x="796118" y="789900"/>
                  <a:pt x="813550" y="794654"/>
                </a:cubicBezTo>
                <a:cubicBezTo>
                  <a:pt x="821346" y="796780"/>
                  <a:pt x="826792" y="812259"/>
                  <a:pt x="833721" y="808101"/>
                </a:cubicBezTo>
                <a:cubicBezTo>
                  <a:pt x="844070" y="801891"/>
                  <a:pt x="842686" y="785689"/>
                  <a:pt x="847168" y="774483"/>
                </a:cubicBezTo>
                <a:cubicBezTo>
                  <a:pt x="837643" y="745909"/>
                  <a:pt x="810188" y="703885"/>
                  <a:pt x="840444" y="673630"/>
                </a:cubicBezTo>
                <a:cubicBezTo>
                  <a:pt x="848525" y="665549"/>
                  <a:pt x="862856" y="669148"/>
                  <a:pt x="874062" y="666907"/>
                </a:cubicBezTo>
                <a:cubicBezTo>
                  <a:pt x="903197" y="673630"/>
                  <a:pt x="933706" y="675972"/>
                  <a:pt x="961468" y="687077"/>
                </a:cubicBezTo>
                <a:cubicBezTo>
                  <a:pt x="1011472" y="707078"/>
                  <a:pt x="931133" y="718194"/>
                  <a:pt x="1001809" y="700524"/>
                </a:cubicBezTo>
                <a:cubicBezTo>
                  <a:pt x="980831" y="690035"/>
                  <a:pt x="966343" y="675911"/>
                  <a:pt x="941297" y="693801"/>
                </a:cubicBezTo>
                <a:cubicBezTo>
                  <a:pt x="933141" y="699627"/>
                  <a:pt x="932332" y="711730"/>
                  <a:pt x="927850" y="720695"/>
                </a:cubicBezTo>
                <a:cubicBezTo>
                  <a:pt x="943205" y="736049"/>
                  <a:pt x="963941" y="761036"/>
                  <a:pt x="988362" y="761036"/>
                </a:cubicBezTo>
                <a:cubicBezTo>
                  <a:pt x="996443" y="761036"/>
                  <a:pt x="997327" y="747589"/>
                  <a:pt x="1001809" y="740865"/>
                </a:cubicBezTo>
                <a:cubicBezTo>
                  <a:pt x="999568" y="718453"/>
                  <a:pt x="991383" y="695847"/>
                  <a:pt x="995086" y="673630"/>
                </a:cubicBezTo>
                <a:cubicBezTo>
                  <a:pt x="998382" y="653857"/>
                  <a:pt x="1004457" y="629577"/>
                  <a:pt x="1021980" y="619842"/>
                </a:cubicBezTo>
                <a:cubicBezTo>
                  <a:pt x="1033403" y="613496"/>
                  <a:pt x="1044853" y="632574"/>
                  <a:pt x="1055597" y="640012"/>
                </a:cubicBezTo>
                <a:cubicBezTo>
                  <a:pt x="1105480" y="674547"/>
                  <a:pt x="1098422" y="669390"/>
                  <a:pt x="1129556" y="700524"/>
                </a:cubicBezTo>
                <a:cubicBezTo>
                  <a:pt x="1120591" y="709489"/>
                  <a:pt x="1113048" y="720148"/>
                  <a:pt x="1102662" y="727418"/>
                </a:cubicBezTo>
                <a:cubicBezTo>
                  <a:pt x="1043201" y="769041"/>
                  <a:pt x="1077053" y="725492"/>
                  <a:pt x="1048874" y="767759"/>
                </a:cubicBezTo>
                <a:cubicBezTo>
                  <a:pt x="1064562" y="776724"/>
                  <a:pt x="1081676" y="783561"/>
                  <a:pt x="1095939" y="794654"/>
                </a:cubicBezTo>
                <a:cubicBezTo>
                  <a:pt x="1102317" y="799615"/>
                  <a:pt x="1105377" y="807808"/>
                  <a:pt x="1109386" y="814824"/>
                </a:cubicBezTo>
                <a:cubicBezTo>
                  <a:pt x="1129207" y="849510"/>
                  <a:pt x="1114179" y="833063"/>
                  <a:pt x="1129556" y="848442"/>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86139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CAA2-B2B6-8CA4-FB2B-D1887B71C38D}"/>
              </a:ext>
            </a:extLst>
          </p:cNvPr>
          <p:cNvSpPr>
            <a:spLocks noGrp="1"/>
          </p:cNvSpPr>
          <p:nvPr>
            <p:ph type="title"/>
          </p:nvPr>
        </p:nvSpPr>
        <p:spPr>
          <a:xfrm>
            <a:off x="1132914" y="1144818"/>
            <a:ext cx="9926171" cy="1798265"/>
          </a:xfrm>
        </p:spPr>
        <p:txBody>
          <a:bodyPr>
            <a:normAutofit fontScale="90000"/>
          </a:bodyPr>
          <a:lstStyle/>
          <a:p>
            <a:pPr algn="ctr"/>
            <a:r>
              <a:rPr lang="en-US" dirty="0">
                <a:latin typeface="Helvetica Neue" panose="02000803000000090004" pitchFamily="2" charset="0"/>
              </a:rPr>
              <a:t>Part 2 </a:t>
            </a:r>
            <a:br>
              <a:rPr lang="en-US" dirty="0">
                <a:latin typeface="Helvetica Neue" panose="02000803000000090004" pitchFamily="2" charset="0"/>
              </a:rPr>
            </a:br>
            <a:r>
              <a:rPr lang="en-US" dirty="0">
                <a:latin typeface="Helvetica Neue" panose="02000803000000090004" pitchFamily="2" charset="0"/>
              </a:rPr>
              <a:t>A baseline model of decision-making</a:t>
            </a:r>
            <a:endParaRPr lang="en-GB" dirty="0"/>
          </a:p>
        </p:txBody>
      </p:sp>
      <p:sp>
        <p:nvSpPr>
          <p:cNvPr id="4" name="Rectangle 3">
            <a:extLst>
              <a:ext uri="{FF2B5EF4-FFF2-40B4-BE49-F238E27FC236}">
                <a16:creationId xmlns:a16="http://schemas.microsoft.com/office/drawing/2014/main" id="{365AD488-971C-FB1C-A347-E03F50672860}"/>
              </a:ext>
            </a:extLst>
          </p:cNvPr>
          <p:cNvSpPr/>
          <p:nvPr/>
        </p:nvSpPr>
        <p:spPr>
          <a:xfrm>
            <a:off x="3352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1</a:t>
            </a:r>
            <a:endParaRPr lang="en-GB" sz="3600" dirty="0">
              <a:solidFill>
                <a:schemeClr val="tx1"/>
              </a:solidFill>
              <a:latin typeface="Helvetica Neue" panose="02000803000000090004" pitchFamily="2" charset="0"/>
            </a:endParaRPr>
          </a:p>
        </p:txBody>
      </p:sp>
      <p:sp>
        <p:nvSpPr>
          <p:cNvPr id="5" name="Rectangle 4">
            <a:extLst>
              <a:ext uri="{FF2B5EF4-FFF2-40B4-BE49-F238E27FC236}">
                <a16:creationId xmlns:a16="http://schemas.microsoft.com/office/drawing/2014/main" id="{3AFE8CD3-AE09-B478-73F8-C8866BED5E8E}"/>
              </a:ext>
            </a:extLst>
          </p:cNvPr>
          <p:cNvSpPr/>
          <p:nvPr/>
        </p:nvSpPr>
        <p:spPr>
          <a:xfrm>
            <a:off x="42671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2</a:t>
            </a:r>
            <a:endParaRPr lang="en-GB" sz="3600" dirty="0">
              <a:solidFill>
                <a:schemeClr val="tx1"/>
              </a:solidFill>
              <a:latin typeface="Helvetica Neue" panose="02000803000000090004" pitchFamily="2" charset="0"/>
            </a:endParaRPr>
          </a:p>
        </p:txBody>
      </p:sp>
      <p:sp>
        <p:nvSpPr>
          <p:cNvPr id="6" name="Rectangle 5">
            <a:extLst>
              <a:ext uri="{FF2B5EF4-FFF2-40B4-BE49-F238E27FC236}">
                <a16:creationId xmlns:a16="http://schemas.microsoft.com/office/drawing/2014/main" id="{2DA19824-F326-2DCB-3FC4-BF3B83CDBEF7}"/>
              </a:ext>
            </a:extLst>
          </p:cNvPr>
          <p:cNvSpPr/>
          <p:nvPr/>
        </p:nvSpPr>
        <p:spPr>
          <a:xfrm>
            <a:off x="51815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3</a:t>
            </a:r>
            <a:endParaRPr lang="en-GB" sz="3600" dirty="0">
              <a:solidFill>
                <a:schemeClr val="tx1"/>
              </a:solidFill>
              <a:latin typeface="Helvetica Neue" panose="02000803000000090004" pitchFamily="2" charset="0"/>
            </a:endParaRPr>
          </a:p>
        </p:txBody>
      </p:sp>
      <p:sp>
        <p:nvSpPr>
          <p:cNvPr id="7" name="Rectangle 6">
            <a:extLst>
              <a:ext uri="{FF2B5EF4-FFF2-40B4-BE49-F238E27FC236}">
                <a16:creationId xmlns:a16="http://schemas.microsoft.com/office/drawing/2014/main" id="{7850F78A-B444-247D-735F-662878F51EA8}"/>
              </a:ext>
            </a:extLst>
          </p:cNvPr>
          <p:cNvSpPr/>
          <p:nvPr/>
        </p:nvSpPr>
        <p:spPr>
          <a:xfrm>
            <a:off x="60959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4</a:t>
            </a:r>
            <a:endParaRPr lang="en-GB" sz="3600" dirty="0">
              <a:solidFill>
                <a:schemeClr val="tx1"/>
              </a:solidFill>
              <a:latin typeface="Helvetica Neue" panose="02000803000000090004" pitchFamily="2" charset="0"/>
            </a:endParaRPr>
          </a:p>
        </p:txBody>
      </p:sp>
      <p:sp>
        <p:nvSpPr>
          <p:cNvPr id="8" name="Rectangle 7">
            <a:extLst>
              <a:ext uri="{FF2B5EF4-FFF2-40B4-BE49-F238E27FC236}">
                <a16:creationId xmlns:a16="http://schemas.microsoft.com/office/drawing/2014/main" id="{F6345B20-17E3-302C-59BE-3FD3CBE9CB2D}"/>
              </a:ext>
            </a:extLst>
          </p:cNvPr>
          <p:cNvSpPr/>
          <p:nvPr/>
        </p:nvSpPr>
        <p:spPr>
          <a:xfrm>
            <a:off x="70103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5</a:t>
            </a:r>
            <a:endParaRPr lang="en-GB" sz="3600" dirty="0">
              <a:solidFill>
                <a:schemeClr val="tx1"/>
              </a:solidFill>
              <a:latin typeface="Helvetica Neue" panose="02000803000000090004" pitchFamily="2" charset="0"/>
            </a:endParaRPr>
          </a:p>
        </p:txBody>
      </p:sp>
      <p:sp>
        <p:nvSpPr>
          <p:cNvPr id="9" name="Rectangle 8">
            <a:extLst>
              <a:ext uri="{FF2B5EF4-FFF2-40B4-BE49-F238E27FC236}">
                <a16:creationId xmlns:a16="http://schemas.microsoft.com/office/drawing/2014/main" id="{36AFC9CD-E956-9C49-CBD8-F558B27BE73C}"/>
              </a:ext>
            </a:extLst>
          </p:cNvPr>
          <p:cNvSpPr/>
          <p:nvPr/>
        </p:nvSpPr>
        <p:spPr>
          <a:xfrm>
            <a:off x="79247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6</a:t>
            </a:r>
            <a:endParaRPr lang="en-GB" sz="36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24997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4F7ABF-3FF9-C4EF-671E-CF405867A1BD}"/>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Non-linear opinion dynamics model (NOD)</a:t>
            </a:r>
            <a:endParaRPr lang="en-GB"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06594A-2343-BD74-0E25-13EB7A9B3C98}"/>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US" sz="4000" b="0" i="1" smtClean="0">
                              <a:solidFill>
                                <a:schemeClr val="accent3">
                                  <a:lumMod val="60000"/>
                                  <a:lumOff val="40000"/>
                                </a:schemeClr>
                              </a:solidFill>
                              <a:latin typeface="Cambria Math" panose="02040503050406030204" pitchFamily="18" charset="0"/>
                            </a:rPr>
                            <m:t>𝑥</m:t>
                          </m:r>
                        </m:e>
                      </m:acc>
                      <m:r>
                        <a:rPr lang="en-US" sz="4000" b="0" i="1" smtClean="0">
                          <a:latin typeface="Cambria Math" panose="02040503050406030204" pitchFamily="18" charset="0"/>
                        </a:rPr>
                        <m:t>=−</m:t>
                      </m:r>
                      <m:r>
                        <a:rPr lang="en-US" sz="4000" b="0" i="1" smtClean="0">
                          <a:solidFill>
                            <a:srgbClr val="7030A0"/>
                          </a:solidFill>
                          <a:latin typeface="Cambria Math" panose="02040503050406030204" pitchFamily="18" charset="0"/>
                          <a:ea typeface="Cambria Math" panose="02040503050406030204" pitchFamily="18" charset="0"/>
                        </a:rPr>
                        <m:t>𝑑</m:t>
                      </m:r>
                      <m:r>
                        <a:rPr lang="en-US" sz="4000" b="0" i="1" smtClean="0">
                          <a:solidFill>
                            <a:schemeClr val="accent3">
                              <a:lumMod val="60000"/>
                              <a:lumOff val="40000"/>
                            </a:schemeClr>
                          </a:solidFill>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m:rPr>
                          <m:sty m:val="p"/>
                        </m:rPr>
                        <a:rPr lang="en-US" sz="4000" b="0" i="0" smtClean="0">
                          <a:latin typeface="Cambria Math" panose="02040503050406030204" pitchFamily="18" charset="0"/>
                          <a:ea typeface="Cambria Math" panose="02040503050406030204" pitchFamily="18" charset="0"/>
                        </a:rPr>
                        <m:t>tanh</m:t>
                      </m:r>
                      <m:r>
                        <a:rPr lang="en-US" sz="4000" b="0" i="1" smtClean="0">
                          <a:latin typeface="Cambria Math" panose="02040503050406030204" pitchFamily="18" charset="0"/>
                          <a:ea typeface="Cambria Math" panose="02040503050406030204" pitchFamily="18" charset="0"/>
                        </a:rPr>
                        <m:t>⁡(</m:t>
                      </m:r>
                      <m:r>
                        <a:rPr lang="en-US" sz="4000" b="0" i="1" smtClean="0">
                          <a:solidFill>
                            <a:schemeClr val="tx2">
                              <a:lumMod val="75000"/>
                              <a:lumOff val="25000"/>
                            </a:schemeClr>
                          </a:solidFill>
                          <a:latin typeface="Cambria Math" panose="02040503050406030204" pitchFamily="18" charset="0"/>
                          <a:ea typeface="Cambria Math" panose="02040503050406030204" pitchFamily="18" charset="0"/>
                        </a:rPr>
                        <m:t>𝑢</m:t>
                      </m:r>
                      <m:r>
                        <a:rPr lang="en-US" sz="4000" b="0" i="1" smtClean="0">
                          <a:solidFill>
                            <a:schemeClr val="accent3">
                              <a:lumMod val="60000"/>
                              <a:lumOff val="40000"/>
                            </a:schemeClr>
                          </a:solidFill>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a:rPr lang="en-US" sz="4000" b="0" i="1" smtClean="0">
                          <a:solidFill>
                            <a:srgbClr val="C00000"/>
                          </a:solidFill>
                          <a:latin typeface="Cambria Math" panose="02040503050406030204" pitchFamily="18" charset="0"/>
                          <a:ea typeface="Cambria Math" panose="02040503050406030204" pitchFamily="18" charset="0"/>
                        </a:rPr>
                        <m:t>𝑏</m:t>
                      </m:r>
                      <m:r>
                        <a:rPr lang="en-US" sz="4000" b="0" i="1" smtClean="0">
                          <a:latin typeface="Cambria Math" panose="02040503050406030204" pitchFamily="18" charset="0"/>
                          <a:ea typeface="Cambria Math" panose="02040503050406030204" pitchFamily="18" charset="0"/>
                        </a:rPr>
                        <m:t>)</m:t>
                      </m:r>
                    </m:oMath>
                  </m:oMathPara>
                </a14:m>
                <a:endParaRPr lang="en-GB" sz="4000" dirty="0"/>
              </a:p>
            </p:txBody>
          </p:sp>
        </mc:Choice>
        <mc:Fallback xmlns="">
          <p:sp>
            <p:nvSpPr>
              <p:cNvPr id="9" name="TextBox 8">
                <a:extLst>
                  <a:ext uri="{FF2B5EF4-FFF2-40B4-BE49-F238E27FC236}">
                    <a16:creationId xmlns:a16="http://schemas.microsoft.com/office/drawing/2014/main" id="{8806594A-2343-BD74-0E25-13EB7A9B3C98}"/>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2"/>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8071A41A-2F2B-CBB3-3A70-B46C14910FCE}"/>
              </a:ext>
            </a:extLst>
          </p:cNvPr>
          <p:cNvSpPr txBox="1"/>
          <p:nvPr/>
        </p:nvSpPr>
        <p:spPr>
          <a:xfrm>
            <a:off x="4326028" y="2928692"/>
            <a:ext cx="1167095" cy="584775"/>
          </a:xfrm>
          <a:prstGeom prst="rect">
            <a:avLst/>
          </a:prstGeom>
          <a:noFill/>
        </p:spPr>
        <p:txBody>
          <a:bodyPr wrap="square" rtlCol="0">
            <a:spAutoFit/>
          </a:bodyPr>
          <a:lstStyle/>
          <a:p>
            <a:r>
              <a:rPr lang="en-US" sz="3200" dirty="0">
                <a:solidFill>
                  <a:srgbClr val="7030A0"/>
                </a:solidFill>
                <a:latin typeface="Helvetica Neue" panose="02000803000000090004" pitchFamily="2" charset="0"/>
              </a:rPr>
              <a:t>Leak</a:t>
            </a:r>
            <a:endParaRPr lang="en-GB" sz="3200" dirty="0">
              <a:solidFill>
                <a:srgbClr val="7030A0"/>
              </a:solidFill>
              <a:latin typeface="Helvetica Neue" panose="02000803000000090004" pitchFamily="2" charset="0"/>
            </a:endParaRPr>
          </a:p>
        </p:txBody>
      </p:sp>
      <p:sp>
        <p:nvSpPr>
          <p:cNvPr id="3" name="TextBox 2">
            <a:extLst>
              <a:ext uri="{FF2B5EF4-FFF2-40B4-BE49-F238E27FC236}">
                <a16:creationId xmlns:a16="http://schemas.microsoft.com/office/drawing/2014/main" id="{4C79319F-3CF2-DDD5-44C0-E64365DF6806}"/>
              </a:ext>
            </a:extLst>
          </p:cNvPr>
          <p:cNvSpPr txBox="1"/>
          <p:nvPr/>
        </p:nvSpPr>
        <p:spPr>
          <a:xfrm>
            <a:off x="7229646" y="1690688"/>
            <a:ext cx="2668683" cy="584775"/>
          </a:xfrm>
          <a:prstGeom prst="rect">
            <a:avLst/>
          </a:prstGeom>
          <a:noFill/>
        </p:spPr>
        <p:txBody>
          <a:bodyPr wrap="square" rtlCol="0">
            <a:spAutoFit/>
          </a:bodyPr>
          <a:lstStyle/>
          <a:p>
            <a:r>
              <a:rPr lang="en-US" sz="3200" dirty="0">
                <a:solidFill>
                  <a:srgbClr val="C00000"/>
                </a:solidFill>
                <a:latin typeface="Helvetica Neue" panose="02000803000000090004" pitchFamily="2" charset="0"/>
              </a:rPr>
              <a:t>Input or bias</a:t>
            </a:r>
            <a:endParaRPr lang="en-GB" sz="3200" dirty="0">
              <a:solidFill>
                <a:srgbClr val="C00000"/>
              </a:solidFill>
              <a:latin typeface="Helvetica Neue" panose="02000803000000090004" pitchFamily="2" charset="0"/>
            </a:endParaRPr>
          </a:p>
        </p:txBody>
      </p:sp>
      <p:sp>
        <p:nvSpPr>
          <p:cNvPr id="5" name="TextBox 4">
            <a:extLst>
              <a:ext uri="{FF2B5EF4-FFF2-40B4-BE49-F238E27FC236}">
                <a16:creationId xmlns:a16="http://schemas.microsoft.com/office/drawing/2014/main" id="{28E05B0D-D6F2-8DE3-3278-678CC6D5D09B}"/>
              </a:ext>
            </a:extLst>
          </p:cNvPr>
          <p:cNvSpPr txBox="1"/>
          <p:nvPr/>
        </p:nvSpPr>
        <p:spPr>
          <a:xfrm>
            <a:off x="6515102" y="2939372"/>
            <a:ext cx="2164419" cy="584775"/>
          </a:xfrm>
          <a:prstGeom prst="rect">
            <a:avLst/>
          </a:prstGeom>
          <a:noFill/>
        </p:spPr>
        <p:txBody>
          <a:bodyPr wrap="square" rtlCol="0">
            <a:spAutoFit/>
          </a:bodyPr>
          <a:lstStyle/>
          <a:p>
            <a:r>
              <a:rPr lang="en-US" sz="3200" dirty="0">
                <a:solidFill>
                  <a:schemeClr val="tx2">
                    <a:lumMod val="75000"/>
                    <a:lumOff val="25000"/>
                  </a:schemeClr>
                </a:solidFill>
                <a:latin typeface="Helvetica Neue" panose="02000803000000090004" pitchFamily="2" charset="0"/>
              </a:rPr>
              <a:t>Attention</a:t>
            </a:r>
            <a:endParaRPr lang="en-GB" sz="3200" dirty="0">
              <a:solidFill>
                <a:schemeClr val="tx2">
                  <a:lumMod val="75000"/>
                  <a:lumOff val="25000"/>
                </a:schemeClr>
              </a:solidFill>
              <a:latin typeface="Helvetica Neue" panose="02000803000000090004" pitchFamily="2" charset="0"/>
            </a:endParaRPr>
          </a:p>
        </p:txBody>
      </p:sp>
      <p:sp>
        <p:nvSpPr>
          <p:cNvPr id="6" name="TextBox 5">
            <a:extLst>
              <a:ext uri="{FF2B5EF4-FFF2-40B4-BE49-F238E27FC236}">
                <a16:creationId xmlns:a16="http://schemas.microsoft.com/office/drawing/2014/main" id="{7992BCDE-5FE4-B49A-3C6E-1A59068BDCCB}"/>
              </a:ext>
            </a:extLst>
          </p:cNvPr>
          <p:cNvSpPr txBox="1"/>
          <p:nvPr/>
        </p:nvSpPr>
        <p:spPr>
          <a:xfrm>
            <a:off x="1809187" y="1709526"/>
            <a:ext cx="3683936" cy="584775"/>
          </a:xfrm>
          <a:prstGeom prst="rect">
            <a:avLst/>
          </a:prstGeom>
          <a:noFill/>
        </p:spPr>
        <p:txBody>
          <a:bodyPr wrap="square" rtlCol="0">
            <a:spAutoFit/>
          </a:bodyPr>
          <a:lstStyle/>
          <a:p>
            <a:r>
              <a:rPr lang="en-US" sz="3200" dirty="0">
                <a:solidFill>
                  <a:schemeClr val="accent3">
                    <a:lumMod val="60000"/>
                    <a:lumOff val="40000"/>
                  </a:schemeClr>
                </a:solidFill>
                <a:latin typeface="Helvetica Neue" panose="02000803000000090004" pitchFamily="2" charset="0"/>
              </a:rPr>
              <a:t>Decision variable</a:t>
            </a:r>
            <a:endParaRPr lang="en-GB" sz="3200" dirty="0">
              <a:solidFill>
                <a:schemeClr val="accent3">
                  <a:lumMod val="60000"/>
                  <a:lumOff val="40000"/>
                </a:schemeClr>
              </a:solidFill>
              <a:latin typeface="Helvetica Neue" panose="02000803000000090004" pitchFamily="2" charset="0"/>
            </a:endParaRPr>
          </a:p>
        </p:txBody>
      </p:sp>
      <p:sp>
        <p:nvSpPr>
          <p:cNvPr id="7" name="TextBox 6">
            <a:extLst>
              <a:ext uri="{FF2B5EF4-FFF2-40B4-BE49-F238E27FC236}">
                <a16:creationId xmlns:a16="http://schemas.microsoft.com/office/drawing/2014/main" id="{9B44E33B-89EC-9D8C-9580-9B6F162F7C81}"/>
              </a:ext>
            </a:extLst>
          </p:cNvPr>
          <p:cNvSpPr txBox="1"/>
          <p:nvPr/>
        </p:nvSpPr>
        <p:spPr>
          <a:xfrm>
            <a:off x="3725339" y="4263491"/>
            <a:ext cx="4741320" cy="584775"/>
          </a:xfrm>
          <a:prstGeom prst="rect">
            <a:avLst/>
          </a:prstGeom>
          <a:noFill/>
        </p:spPr>
        <p:txBody>
          <a:bodyPr wrap="square" rtlCol="0">
            <a:spAutoFit/>
          </a:bodyPr>
          <a:lstStyle/>
          <a:p>
            <a:r>
              <a:rPr lang="en-US" sz="3200" dirty="0">
                <a:latin typeface="Helvetica Neue" panose="02000803000000090004" pitchFamily="2" charset="0"/>
              </a:rPr>
              <a:t>One agent, two options</a:t>
            </a:r>
            <a:endParaRPr lang="en-GB" sz="3200" dirty="0">
              <a:latin typeface="Helvetica Neue" panose="02000803000000090004" pitchFamily="2" charset="0"/>
            </a:endParaRPr>
          </a:p>
        </p:txBody>
      </p:sp>
    </p:spTree>
    <p:extLst>
      <p:ext uri="{BB962C8B-B14F-4D97-AF65-F5344CB8AC3E}">
        <p14:creationId xmlns:p14="http://schemas.microsoft.com/office/powerpoint/2010/main" val="324752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0F102-1D34-989C-E857-C3F24B72296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7BAB0C5-EB2E-3737-D7C6-5D2D6B7F646F}"/>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Non-linear opinion dynamics model (NOD)</a:t>
            </a:r>
            <a:endParaRPr lang="en-GB"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E7B031-4024-B065-54C9-BD49AF74D023}"/>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US" sz="4000" b="0" i="1" smtClean="0">
                              <a:solidFill>
                                <a:schemeClr val="accent3">
                                  <a:lumMod val="60000"/>
                                  <a:lumOff val="40000"/>
                                </a:schemeClr>
                              </a:solidFill>
                              <a:latin typeface="Cambria Math" panose="02040503050406030204" pitchFamily="18" charset="0"/>
                            </a:rPr>
                            <m:t>𝑥</m:t>
                          </m:r>
                        </m:e>
                      </m:acc>
                      <m:r>
                        <a:rPr lang="en-US" sz="4000" b="0" i="1" smtClean="0">
                          <a:latin typeface="Cambria Math" panose="02040503050406030204" pitchFamily="18" charset="0"/>
                        </a:rPr>
                        <m:t>=−</m:t>
                      </m:r>
                      <m:r>
                        <a:rPr lang="en-US" sz="4000" b="0" i="1" smtClean="0">
                          <a:solidFill>
                            <a:srgbClr val="7030A0"/>
                          </a:solidFill>
                          <a:latin typeface="Cambria Math" panose="02040503050406030204" pitchFamily="18" charset="0"/>
                          <a:ea typeface="Cambria Math" panose="02040503050406030204" pitchFamily="18" charset="0"/>
                        </a:rPr>
                        <m:t>𝑑</m:t>
                      </m:r>
                      <m:r>
                        <a:rPr lang="en-US" sz="4000" b="0" i="1" smtClean="0">
                          <a:solidFill>
                            <a:schemeClr val="accent3">
                              <a:lumMod val="60000"/>
                              <a:lumOff val="40000"/>
                            </a:schemeClr>
                          </a:solidFill>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m:rPr>
                          <m:sty m:val="p"/>
                        </m:rPr>
                        <a:rPr lang="en-US" sz="4000" b="0" i="0" smtClean="0">
                          <a:latin typeface="Cambria Math" panose="02040503050406030204" pitchFamily="18" charset="0"/>
                          <a:ea typeface="Cambria Math" panose="02040503050406030204" pitchFamily="18" charset="0"/>
                        </a:rPr>
                        <m:t>tanh</m:t>
                      </m:r>
                      <m:r>
                        <a:rPr lang="en-US" sz="4000" b="0" i="1" smtClean="0">
                          <a:latin typeface="Cambria Math" panose="02040503050406030204" pitchFamily="18" charset="0"/>
                          <a:ea typeface="Cambria Math" panose="02040503050406030204" pitchFamily="18" charset="0"/>
                        </a:rPr>
                        <m:t>⁡(</m:t>
                      </m:r>
                      <m:r>
                        <a:rPr lang="en-US" sz="4000" b="0" i="1" smtClean="0">
                          <a:solidFill>
                            <a:schemeClr val="tx2">
                              <a:lumMod val="75000"/>
                              <a:lumOff val="25000"/>
                            </a:schemeClr>
                          </a:solidFill>
                          <a:latin typeface="Cambria Math" panose="02040503050406030204" pitchFamily="18" charset="0"/>
                          <a:ea typeface="Cambria Math" panose="02040503050406030204" pitchFamily="18" charset="0"/>
                        </a:rPr>
                        <m:t>𝑢</m:t>
                      </m:r>
                      <m:r>
                        <a:rPr lang="en-US" sz="4000" b="0" i="1" smtClean="0">
                          <a:solidFill>
                            <a:schemeClr val="accent3">
                              <a:lumMod val="60000"/>
                              <a:lumOff val="40000"/>
                            </a:schemeClr>
                          </a:solidFill>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a:rPr lang="en-US" sz="4000" b="0" i="1" smtClean="0">
                          <a:solidFill>
                            <a:srgbClr val="C00000"/>
                          </a:solidFill>
                          <a:latin typeface="Cambria Math" panose="02040503050406030204" pitchFamily="18" charset="0"/>
                          <a:ea typeface="Cambria Math" panose="02040503050406030204" pitchFamily="18" charset="0"/>
                        </a:rPr>
                        <m:t>𝑏</m:t>
                      </m:r>
                      <m:r>
                        <a:rPr lang="en-US" sz="4000" b="0" i="1" smtClean="0">
                          <a:latin typeface="Cambria Math" panose="02040503050406030204" pitchFamily="18" charset="0"/>
                          <a:ea typeface="Cambria Math" panose="02040503050406030204" pitchFamily="18" charset="0"/>
                        </a:rPr>
                        <m:t>)</m:t>
                      </m:r>
                    </m:oMath>
                  </m:oMathPara>
                </a14:m>
                <a:endParaRPr lang="en-GB" sz="4000" dirty="0"/>
              </a:p>
            </p:txBody>
          </p:sp>
        </mc:Choice>
        <mc:Fallback xmlns="">
          <p:sp>
            <p:nvSpPr>
              <p:cNvPr id="9" name="TextBox 8">
                <a:extLst>
                  <a:ext uri="{FF2B5EF4-FFF2-40B4-BE49-F238E27FC236}">
                    <a16:creationId xmlns:a16="http://schemas.microsoft.com/office/drawing/2014/main" id="{29E7B031-4024-B065-54C9-BD49AF74D023}"/>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2"/>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46EEBC93-C655-32DC-0701-0C75A25B7E87}"/>
              </a:ext>
            </a:extLst>
          </p:cNvPr>
          <p:cNvSpPr txBox="1"/>
          <p:nvPr/>
        </p:nvSpPr>
        <p:spPr>
          <a:xfrm>
            <a:off x="4326028" y="2928692"/>
            <a:ext cx="1167095" cy="584775"/>
          </a:xfrm>
          <a:prstGeom prst="rect">
            <a:avLst/>
          </a:prstGeom>
          <a:noFill/>
        </p:spPr>
        <p:txBody>
          <a:bodyPr wrap="square" rtlCol="0">
            <a:spAutoFit/>
          </a:bodyPr>
          <a:lstStyle/>
          <a:p>
            <a:r>
              <a:rPr lang="en-US" sz="3200" dirty="0">
                <a:solidFill>
                  <a:srgbClr val="7030A0"/>
                </a:solidFill>
                <a:latin typeface="Helvetica Neue" panose="02000803000000090004" pitchFamily="2" charset="0"/>
              </a:rPr>
              <a:t>Leak</a:t>
            </a:r>
            <a:endParaRPr lang="en-GB" sz="3200" dirty="0">
              <a:solidFill>
                <a:srgbClr val="7030A0"/>
              </a:solidFill>
              <a:latin typeface="Helvetica Neue" panose="02000803000000090004" pitchFamily="2" charset="0"/>
            </a:endParaRPr>
          </a:p>
        </p:txBody>
      </p:sp>
      <p:sp>
        <p:nvSpPr>
          <p:cNvPr id="3" name="TextBox 2">
            <a:extLst>
              <a:ext uri="{FF2B5EF4-FFF2-40B4-BE49-F238E27FC236}">
                <a16:creationId xmlns:a16="http://schemas.microsoft.com/office/drawing/2014/main" id="{246C24AC-471B-D12F-FACB-2E524B2DF33F}"/>
              </a:ext>
            </a:extLst>
          </p:cNvPr>
          <p:cNvSpPr txBox="1"/>
          <p:nvPr/>
        </p:nvSpPr>
        <p:spPr>
          <a:xfrm>
            <a:off x="7229646" y="1690688"/>
            <a:ext cx="2668683" cy="584775"/>
          </a:xfrm>
          <a:prstGeom prst="rect">
            <a:avLst/>
          </a:prstGeom>
          <a:noFill/>
        </p:spPr>
        <p:txBody>
          <a:bodyPr wrap="square" rtlCol="0">
            <a:spAutoFit/>
          </a:bodyPr>
          <a:lstStyle/>
          <a:p>
            <a:r>
              <a:rPr lang="en-US" sz="3200" dirty="0">
                <a:solidFill>
                  <a:srgbClr val="C00000"/>
                </a:solidFill>
                <a:latin typeface="Helvetica Neue" panose="02000803000000090004" pitchFamily="2" charset="0"/>
              </a:rPr>
              <a:t>Input or bias</a:t>
            </a:r>
            <a:endParaRPr lang="en-GB" sz="3200" dirty="0">
              <a:solidFill>
                <a:srgbClr val="C00000"/>
              </a:solidFill>
              <a:latin typeface="Helvetica Neue" panose="02000803000000090004" pitchFamily="2" charset="0"/>
            </a:endParaRPr>
          </a:p>
        </p:txBody>
      </p:sp>
      <p:sp>
        <p:nvSpPr>
          <p:cNvPr id="5" name="TextBox 4">
            <a:extLst>
              <a:ext uri="{FF2B5EF4-FFF2-40B4-BE49-F238E27FC236}">
                <a16:creationId xmlns:a16="http://schemas.microsoft.com/office/drawing/2014/main" id="{B33BC5E2-1195-958A-7706-A087B33240EE}"/>
              </a:ext>
            </a:extLst>
          </p:cNvPr>
          <p:cNvSpPr txBox="1"/>
          <p:nvPr/>
        </p:nvSpPr>
        <p:spPr>
          <a:xfrm>
            <a:off x="6515102" y="2939372"/>
            <a:ext cx="2164419" cy="584775"/>
          </a:xfrm>
          <a:prstGeom prst="rect">
            <a:avLst/>
          </a:prstGeom>
          <a:noFill/>
        </p:spPr>
        <p:txBody>
          <a:bodyPr wrap="square" rtlCol="0">
            <a:spAutoFit/>
          </a:bodyPr>
          <a:lstStyle/>
          <a:p>
            <a:r>
              <a:rPr lang="en-US" sz="3200" dirty="0">
                <a:solidFill>
                  <a:schemeClr val="tx2">
                    <a:lumMod val="75000"/>
                    <a:lumOff val="25000"/>
                  </a:schemeClr>
                </a:solidFill>
                <a:latin typeface="Helvetica Neue" panose="02000803000000090004" pitchFamily="2" charset="0"/>
              </a:rPr>
              <a:t>Attention</a:t>
            </a:r>
            <a:endParaRPr lang="en-GB" sz="3200" dirty="0">
              <a:solidFill>
                <a:schemeClr val="tx2">
                  <a:lumMod val="75000"/>
                  <a:lumOff val="25000"/>
                </a:schemeClr>
              </a:solidFill>
              <a:latin typeface="Helvetica Neue" panose="02000803000000090004" pitchFamily="2" charset="0"/>
            </a:endParaRPr>
          </a:p>
        </p:txBody>
      </p:sp>
      <p:sp>
        <p:nvSpPr>
          <p:cNvPr id="6" name="TextBox 5">
            <a:extLst>
              <a:ext uri="{FF2B5EF4-FFF2-40B4-BE49-F238E27FC236}">
                <a16:creationId xmlns:a16="http://schemas.microsoft.com/office/drawing/2014/main" id="{2B47876C-F155-0E39-9B6C-E1B1EB0E26A9}"/>
              </a:ext>
            </a:extLst>
          </p:cNvPr>
          <p:cNvSpPr txBox="1"/>
          <p:nvPr/>
        </p:nvSpPr>
        <p:spPr>
          <a:xfrm>
            <a:off x="1809187" y="1709526"/>
            <a:ext cx="3683936" cy="584775"/>
          </a:xfrm>
          <a:prstGeom prst="rect">
            <a:avLst/>
          </a:prstGeom>
          <a:noFill/>
        </p:spPr>
        <p:txBody>
          <a:bodyPr wrap="square" rtlCol="0">
            <a:spAutoFit/>
          </a:bodyPr>
          <a:lstStyle/>
          <a:p>
            <a:r>
              <a:rPr lang="en-US" sz="3200" dirty="0">
                <a:solidFill>
                  <a:schemeClr val="accent3">
                    <a:lumMod val="60000"/>
                    <a:lumOff val="40000"/>
                  </a:schemeClr>
                </a:solidFill>
                <a:latin typeface="Helvetica Neue" panose="02000803000000090004" pitchFamily="2" charset="0"/>
              </a:rPr>
              <a:t>Decision variable</a:t>
            </a:r>
            <a:endParaRPr lang="en-GB" sz="3200" dirty="0">
              <a:solidFill>
                <a:schemeClr val="accent3">
                  <a:lumMod val="60000"/>
                  <a:lumOff val="40000"/>
                </a:schemeClr>
              </a:solidFill>
              <a:latin typeface="Helvetica Neue" panose="02000803000000090004" pitchFamily="2" charset="0"/>
            </a:endParaRPr>
          </a:p>
        </p:txBody>
      </p:sp>
      <p:sp>
        <p:nvSpPr>
          <p:cNvPr id="7" name="TextBox 6">
            <a:extLst>
              <a:ext uri="{FF2B5EF4-FFF2-40B4-BE49-F238E27FC236}">
                <a16:creationId xmlns:a16="http://schemas.microsoft.com/office/drawing/2014/main" id="{DA797FA2-71D5-5D53-3C69-6210388018A2}"/>
              </a:ext>
            </a:extLst>
          </p:cNvPr>
          <p:cNvSpPr txBox="1"/>
          <p:nvPr/>
        </p:nvSpPr>
        <p:spPr>
          <a:xfrm>
            <a:off x="838200" y="4220800"/>
            <a:ext cx="4630780" cy="1569660"/>
          </a:xfrm>
          <a:prstGeom prst="rect">
            <a:avLst/>
          </a:prstGeom>
          <a:noFill/>
        </p:spPr>
        <p:txBody>
          <a:bodyPr wrap="square" rtlCol="0">
            <a:spAutoFit/>
          </a:bodyPr>
          <a:lstStyle/>
          <a:p>
            <a:r>
              <a:rPr lang="en-US" sz="2400" dirty="0">
                <a:latin typeface="Helvetica Neue" panose="02000803000000090004" pitchFamily="2" charset="0"/>
              </a:rPr>
              <a:t>With </a:t>
            </a:r>
            <a:r>
              <a:rPr lang="en-US" sz="2400" dirty="0">
                <a:latin typeface="Cambria Math" panose="02040503050406030204" pitchFamily="18" charset="0"/>
                <a:ea typeface="Cambria Math" panose="02040503050406030204" pitchFamily="18" charset="0"/>
              </a:rPr>
              <a:t>d&gt;0, </a:t>
            </a:r>
            <a:r>
              <a:rPr lang="en-US" sz="2400" dirty="0">
                <a:latin typeface="Helvetica Neue" panose="02000803000000090004" pitchFamily="2" charset="0"/>
                <a:ea typeface="Cambria Math" panose="02040503050406030204" pitchFamily="18" charset="0"/>
              </a:rPr>
              <a:t>does</a:t>
            </a:r>
            <a:r>
              <a:rPr lang="en-US" sz="2400" dirty="0">
                <a:latin typeface="Helvetica Neue" panose="02000803000000090004" pitchFamily="2" charset="0"/>
              </a:rPr>
              <a:t> </a:t>
            </a:r>
            <a:r>
              <a:rPr lang="en-US" sz="2400" dirty="0">
                <a:latin typeface="Cambria Math" panose="02040503050406030204" pitchFamily="18" charset="0"/>
                <a:ea typeface="Cambria Math" panose="02040503050406030204" pitchFamily="18" charset="0"/>
              </a:rPr>
              <a:t>x</a:t>
            </a:r>
            <a:r>
              <a:rPr lang="en-US" sz="2400" dirty="0">
                <a:latin typeface="Helvetica Neue" panose="02000803000000090004" pitchFamily="2" charset="0"/>
              </a:rPr>
              <a:t> go to infinity:</a:t>
            </a:r>
          </a:p>
          <a:p>
            <a:pPr marL="342900" indent="-342900">
              <a:buAutoNum type="alphaLcParenR"/>
            </a:pPr>
            <a:r>
              <a:rPr lang="en-US" sz="2400" dirty="0">
                <a:latin typeface="Helvetica Neue" panose="02000803000000090004" pitchFamily="2" charset="0"/>
              </a:rPr>
              <a:t>Never</a:t>
            </a:r>
          </a:p>
          <a:p>
            <a:pPr marL="342900" indent="-342900">
              <a:buFontTx/>
              <a:buAutoNum type="alphaLcParenR"/>
            </a:pPr>
            <a:r>
              <a:rPr lang="en-US" sz="2400" dirty="0">
                <a:latin typeface="Helvetica Neue" panose="02000803000000090004" pitchFamily="2" charset="0"/>
              </a:rPr>
              <a:t>Depends on parameters</a:t>
            </a:r>
          </a:p>
          <a:p>
            <a:pPr marL="342900" indent="-342900">
              <a:buAutoNum type="alphaLcParenR"/>
            </a:pPr>
            <a:r>
              <a:rPr lang="en-US" sz="2400" dirty="0">
                <a:latin typeface="Helvetica Neue" panose="02000803000000090004" pitchFamily="2" charset="0"/>
              </a:rPr>
              <a:t>Always</a:t>
            </a:r>
          </a:p>
        </p:txBody>
      </p:sp>
    </p:spTree>
    <p:extLst>
      <p:ext uri="{BB962C8B-B14F-4D97-AF65-F5344CB8AC3E}">
        <p14:creationId xmlns:p14="http://schemas.microsoft.com/office/powerpoint/2010/main" val="346595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131B7-ED08-3B7A-BA37-A49525EEDB3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BFD434A-1B5E-65B4-91BF-F1FCA8150C83}"/>
              </a:ext>
            </a:extLst>
          </p:cNvPr>
          <p:cNvSpPr txBox="1"/>
          <p:nvPr/>
        </p:nvSpPr>
        <p:spPr>
          <a:xfrm>
            <a:off x="838200" y="4220800"/>
            <a:ext cx="4630780" cy="1569660"/>
          </a:xfrm>
          <a:prstGeom prst="rect">
            <a:avLst/>
          </a:prstGeom>
          <a:noFill/>
        </p:spPr>
        <p:txBody>
          <a:bodyPr wrap="square" rtlCol="0">
            <a:spAutoFit/>
          </a:bodyPr>
          <a:lstStyle/>
          <a:p>
            <a:r>
              <a:rPr lang="en-US" sz="2400" dirty="0">
                <a:latin typeface="Helvetica Neue" panose="02000803000000090004" pitchFamily="2" charset="0"/>
              </a:rPr>
              <a:t>With </a:t>
            </a:r>
            <a:r>
              <a:rPr lang="en-US" sz="2400" dirty="0">
                <a:latin typeface="Cambria Math" panose="02040503050406030204" pitchFamily="18" charset="0"/>
                <a:ea typeface="Cambria Math" panose="02040503050406030204" pitchFamily="18" charset="0"/>
              </a:rPr>
              <a:t>d&gt;0, </a:t>
            </a:r>
            <a:r>
              <a:rPr lang="en-US" sz="2400" dirty="0">
                <a:latin typeface="Helvetica Neue" panose="02000803000000090004" pitchFamily="2" charset="0"/>
                <a:ea typeface="Cambria Math" panose="02040503050406030204" pitchFamily="18" charset="0"/>
              </a:rPr>
              <a:t>does</a:t>
            </a:r>
            <a:r>
              <a:rPr lang="en-US" sz="2400" dirty="0">
                <a:latin typeface="Helvetica Neue" panose="02000803000000090004" pitchFamily="2" charset="0"/>
              </a:rPr>
              <a:t> </a:t>
            </a:r>
            <a:r>
              <a:rPr lang="en-US" sz="2400" dirty="0">
                <a:latin typeface="Cambria Math" panose="02040503050406030204" pitchFamily="18" charset="0"/>
                <a:ea typeface="Cambria Math" panose="02040503050406030204" pitchFamily="18" charset="0"/>
              </a:rPr>
              <a:t>x</a:t>
            </a:r>
            <a:r>
              <a:rPr lang="en-US" sz="2400" dirty="0">
                <a:latin typeface="Helvetica Neue" panose="02000803000000090004" pitchFamily="2" charset="0"/>
              </a:rPr>
              <a:t> go to infinity:</a:t>
            </a:r>
          </a:p>
          <a:p>
            <a:pPr marL="342900" indent="-342900">
              <a:buAutoNum type="alphaLcParenR"/>
            </a:pPr>
            <a:r>
              <a:rPr lang="en-US" sz="2400" dirty="0">
                <a:solidFill>
                  <a:schemeClr val="accent6">
                    <a:lumMod val="75000"/>
                  </a:schemeClr>
                </a:solidFill>
                <a:latin typeface="Helvetica Neue" panose="02000803000000090004" pitchFamily="2" charset="0"/>
              </a:rPr>
              <a:t>Never</a:t>
            </a:r>
          </a:p>
          <a:p>
            <a:pPr marL="342900" indent="-342900">
              <a:buFontTx/>
              <a:buAutoNum type="alphaLcParenR"/>
            </a:pPr>
            <a:r>
              <a:rPr lang="en-US" sz="2400" dirty="0">
                <a:latin typeface="Helvetica Neue" panose="02000803000000090004" pitchFamily="2" charset="0"/>
              </a:rPr>
              <a:t>Depends on parameters</a:t>
            </a:r>
          </a:p>
          <a:p>
            <a:pPr marL="342900" indent="-342900">
              <a:buAutoNum type="alphaLcParenR"/>
            </a:pPr>
            <a:r>
              <a:rPr lang="en-US" sz="2400" dirty="0">
                <a:latin typeface="Helvetica Neue" panose="02000803000000090004" pitchFamily="2" charset="0"/>
              </a:rPr>
              <a:t>Always</a:t>
            </a:r>
          </a:p>
        </p:txBody>
      </p:sp>
      <p:sp>
        <p:nvSpPr>
          <p:cNvPr id="8" name="Title 1">
            <a:extLst>
              <a:ext uri="{FF2B5EF4-FFF2-40B4-BE49-F238E27FC236}">
                <a16:creationId xmlns:a16="http://schemas.microsoft.com/office/drawing/2014/main" id="{DB03D8CB-D886-6B92-8BE8-1102A01C1D8D}"/>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Non-linear opinion dynamics model (NOD)</a:t>
            </a:r>
            <a:endParaRPr lang="en-GB"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CC4C9C-2146-EA09-D061-575CAD4197F2}"/>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solidFill>
                                <a:schemeClr val="tx1">
                                  <a:lumMod val="95000"/>
                                  <a:lumOff val="5000"/>
                                </a:schemeClr>
                              </a:solidFill>
                              <a:latin typeface="Cambria Math" panose="02040503050406030204" pitchFamily="18" charset="0"/>
                            </a:rPr>
                          </m:ctrlPr>
                        </m:accPr>
                        <m:e>
                          <m:r>
                            <a:rPr lang="en-US" sz="4000" b="0" i="1" smtClean="0">
                              <a:solidFill>
                                <a:schemeClr val="tx1">
                                  <a:lumMod val="95000"/>
                                  <a:lumOff val="5000"/>
                                </a:schemeClr>
                              </a:solidFill>
                              <a:latin typeface="Cambria Math" panose="02040503050406030204" pitchFamily="18" charset="0"/>
                            </a:rPr>
                            <m:t>𝑥</m:t>
                          </m:r>
                        </m:e>
                      </m:acc>
                      <m:r>
                        <a:rPr lang="en-US" sz="4000" b="0" i="1" smtClean="0">
                          <a:solidFill>
                            <a:schemeClr val="tx1">
                              <a:lumMod val="95000"/>
                              <a:lumOff val="5000"/>
                            </a:schemeClr>
                          </a:solidFill>
                          <a:latin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40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4000" dirty="0">
                  <a:solidFill>
                    <a:schemeClr val="tx1">
                      <a:lumMod val="95000"/>
                      <a:lumOff val="5000"/>
                    </a:schemeClr>
                  </a:solidFill>
                </a:endParaRPr>
              </a:p>
            </p:txBody>
          </p:sp>
        </mc:Choice>
        <mc:Fallback xmlns="">
          <p:sp>
            <p:nvSpPr>
              <p:cNvPr id="9" name="TextBox 8">
                <a:extLst>
                  <a:ext uri="{FF2B5EF4-FFF2-40B4-BE49-F238E27FC236}">
                    <a16:creationId xmlns:a16="http://schemas.microsoft.com/office/drawing/2014/main" id="{F2CC4C9C-2146-EA09-D061-575CAD4197F2}"/>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2"/>
                <a:stretch>
                  <a:fillRect/>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8FB3C818-6B59-873F-2936-62F936F4699F}"/>
              </a:ext>
            </a:extLst>
          </p:cNvPr>
          <p:cNvSpPr/>
          <p:nvPr/>
        </p:nvSpPr>
        <p:spPr>
          <a:xfrm>
            <a:off x="5345206" y="2314703"/>
            <a:ext cx="3587564" cy="613989"/>
          </a:xfrm>
          <a:prstGeom prst="rect">
            <a:avLst/>
          </a:prstGeom>
          <a:noFill/>
          <a:ln w="38100">
            <a:solidFill>
              <a:srgbClr val="00BF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6">
                  <a:lumMod val="75000"/>
                </a:schemeClr>
              </a:solidFill>
            </a:endParaRPr>
          </a:p>
        </p:txBody>
      </p:sp>
      <p:sp>
        <p:nvSpPr>
          <p:cNvPr id="10" name="Rectangle 9">
            <a:extLst>
              <a:ext uri="{FF2B5EF4-FFF2-40B4-BE49-F238E27FC236}">
                <a16:creationId xmlns:a16="http://schemas.microsoft.com/office/drawing/2014/main" id="{33541AC5-5862-C3A8-D733-5D58E76B4978}"/>
              </a:ext>
            </a:extLst>
          </p:cNvPr>
          <p:cNvSpPr/>
          <p:nvPr/>
        </p:nvSpPr>
        <p:spPr>
          <a:xfrm>
            <a:off x="4256949" y="2313139"/>
            <a:ext cx="1000851" cy="615553"/>
          </a:xfrm>
          <a:prstGeom prst="rect">
            <a:avLst/>
          </a:prstGeom>
          <a:noFill/>
          <a:ln w="38100">
            <a:solidFill>
              <a:srgbClr val="F873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11" name="TextBox 10">
            <a:extLst>
              <a:ext uri="{FF2B5EF4-FFF2-40B4-BE49-F238E27FC236}">
                <a16:creationId xmlns:a16="http://schemas.microsoft.com/office/drawing/2014/main" id="{C268DAD2-790D-9C53-421A-D4681AE6B134}"/>
              </a:ext>
            </a:extLst>
          </p:cNvPr>
          <p:cNvSpPr txBox="1"/>
          <p:nvPr/>
        </p:nvSpPr>
        <p:spPr>
          <a:xfrm>
            <a:off x="5700710" y="1474643"/>
            <a:ext cx="5043490" cy="646331"/>
          </a:xfrm>
          <a:prstGeom prst="rect">
            <a:avLst/>
          </a:prstGeom>
          <a:noFill/>
        </p:spPr>
        <p:txBody>
          <a:bodyPr wrap="square" rtlCol="0">
            <a:spAutoFit/>
          </a:bodyPr>
          <a:lstStyle/>
          <a:p>
            <a:r>
              <a:rPr lang="en-US" sz="3600" dirty="0">
                <a:solidFill>
                  <a:srgbClr val="00BFC4"/>
                </a:solidFill>
                <a:latin typeface="Helvetica Neue" panose="02000803000000090004" pitchFamily="2" charset="0"/>
              </a:rPr>
              <a:t>Constant (for big |x|)</a:t>
            </a:r>
          </a:p>
        </p:txBody>
      </p:sp>
      <p:sp>
        <p:nvSpPr>
          <p:cNvPr id="12" name="TextBox 11">
            <a:extLst>
              <a:ext uri="{FF2B5EF4-FFF2-40B4-BE49-F238E27FC236}">
                <a16:creationId xmlns:a16="http://schemas.microsoft.com/office/drawing/2014/main" id="{1F014060-5BF0-3B59-9C5C-2CD79B611D8D}"/>
              </a:ext>
            </a:extLst>
          </p:cNvPr>
          <p:cNvSpPr txBox="1"/>
          <p:nvPr/>
        </p:nvSpPr>
        <p:spPr>
          <a:xfrm>
            <a:off x="3622019" y="1474643"/>
            <a:ext cx="1635781" cy="646331"/>
          </a:xfrm>
          <a:prstGeom prst="rect">
            <a:avLst/>
          </a:prstGeom>
          <a:noFill/>
        </p:spPr>
        <p:txBody>
          <a:bodyPr wrap="square" rtlCol="0">
            <a:spAutoFit/>
          </a:bodyPr>
          <a:lstStyle/>
          <a:p>
            <a:r>
              <a:rPr lang="en-US" sz="3600" dirty="0">
                <a:solidFill>
                  <a:srgbClr val="F8736A"/>
                </a:solidFill>
                <a:latin typeface="Helvetica Neue" panose="02000803000000090004" pitchFamily="2" charset="0"/>
              </a:rPr>
              <a:t>Linear</a:t>
            </a:r>
            <a:endParaRPr lang="en-GB" sz="3600" dirty="0">
              <a:solidFill>
                <a:srgbClr val="F8736A"/>
              </a:solidFill>
              <a:latin typeface="Helvetica Neue" panose="02000803000000090004" pitchFamily="2" charset="0"/>
            </a:endParaRPr>
          </a:p>
        </p:txBody>
      </p:sp>
      <p:pic>
        <p:nvPicPr>
          <p:cNvPr id="13" name="Picture 12" descr="A graph with lines and dots&#10;&#10;AI-generated content may be incorrect.">
            <a:extLst>
              <a:ext uri="{FF2B5EF4-FFF2-40B4-BE49-F238E27FC236}">
                <a16:creationId xmlns:a16="http://schemas.microsoft.com/office/drawing/2014/main" id="{D337F907-21AB-9120-2F99-30D73562F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781" y="3749669"/>
            <a:ext cx="4572009" cy="2743206"/>
          </a:xfrm>
          <a:prstGeom prst="rect">
            <a:avLst/>
          </a:prstGeom>
        </p:spPr>
      </p:pic>
    </p:spTree>
    <p:extLst>
      <p:ext uri="{BB962C8B-B14F-4D97-AF65-F5344CB8AC3E}">
        <p14:creationId xmlns:p14="http://schemas.microsoft.com/office/powerpoint/2010/main" val="2050823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733B1-5A6E-110A-FA2B-3DDEF961071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AA8A489-B028-1433-9CBC-A82366BCCD3F}"/>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Non-linear opinion dynamics model (NOD)</a:t>
            </a:r>
            <a:endParaRPr lang="en-GB"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755C44-4BD8-7095-7A06-AA771B1481C9}"/>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solidFill>
                                <a:schemeClr val="tx1">
                                  <a:lumMod val="95000"/>
                                  <a:lumOff val="5000"/>
                                </a:schemeClr>
                              </a:solidFill>
                              <a:latin typeface="Cambria Math" panose="02040503050406030204" pitchFamily="18" charset="0"/>
                            </a:rPr>
                          </m:ctrlPr>
                        </m:accPr>
                        <m:e>
                          <m:r>
                            <a:rPr lang="en-US" sz="4000" b="0" i="1" smtClean="0">
                              <a:solidFill>
                                <a:schemeClr val="tx1">
                                  <a:lumMod val="95000"/>
                                  <a:lumOff val="5000"/>
                                </a:schemeClr>
                              </a:solidFill>
                              <a:latin typeface="Cambria Math" panose="02040503050406030204" pitchFamily="18" charset="0"/>
                            </a:rPr>
                            <m:t>𝑥</m:t>
                          </m:r>
                        </m:e>
                      </m:acc>
                      <m:r>
                        <a:rPr lang="en-US" sz="4000" b="0" i="1" smtClean="0">
                          <a:solidFill>
                            <a:schemeClr val="tx1">
                              <a:lumMod val="95000"/>
                              <a:lumOff val="5000"/>
                            </a:schemeClr>
                          </a:solidFill>
                          <a:latin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40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4000" dirty="0">
                  <a:solidFill>
                    <a:schemeClr val="tx1">
                      <a:lumMod val="95000"/>
                      <a:lumOff val="5000"/>
                    </a:schemeClr>
                  </a:solidFill>
                </a:endParaRPr>
              </a:p>
            </p:txBody>
          </p:sp>
        </mc:Choice>
        <mc:Fallback xmlns="">
          <p:sp>
            <p:nvSpPr>
              <p:cNvPr id="9" name="TextBox 8">
                <a:extLst>
                  <a:ext uri="{FF2B5EF4-FFF2-40B4-BE49-F238E27FC236}">
                    <a16:creationId xmlns:a16="http://schemas.microsoft.com/office/drawing/2014/main" id="{E2755C44-4BD8-7095-7A06-AA771B1481C9}"/>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2"/>
                <a:stretch>
                  <a:fillRect/>
                </a:stretch>
              </a:blipFill>
            </p:spPr>
            <p:txBody>
              <a:bodyPr/>
              <a:lstStyle/>
              <a:p>
                <a:r>
                  <a:rPr lang="en-GB">
                    <a:noFill/>
                  </a:rPr>
                  <a:t> </a:t>
                </a:r>
              </a:p>
            </p:txBody>
          </p:sp>
        </mc:Fallback>
      </mc:AlternateContent>
      <p:pic>
        <p:nvPicPr>
          <p:cNvPr id="13" name="Picture 12" descr="A graph with lines and dots&#10;&#10;AI-generated content may be incorrect.">
            <a:extLst>
              <a:ext uri="{FF2B5EF4-FFF2-40B4-BE49-F238E27FC236}">
                <a16:creationId xmlns:a16="http://schemas.microsoft.com/office/drawing/2014/main" id="{7EA2C57E-E033-6363-D795-156E82D60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781" y="3749669"/>
            <a:ext cx="4572009" cy="274320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2C5A45-E94E-AEFA-B199-970C11185D35}"/>
                  </a:ext>
                </a:extLst>
              </p:cNvPr>
              <p:cNvSpPr txBox="1"/>
              <p:nvPr/>
            </p:nvSpPr>
            <p:spPr>
              <a:xfrm>
                <a:off x="710163" y="3551143"/>
                <a:ext cx="5600705" cy="1247777"/>
              </a:xfrm>
              <a:prstGeom prst="rect">
                <a:avLst/>
              </a:prstGeom>
              <a:noFill/>
            </p:spPr>
            <p:txBody>
              <a:bodyPr wrap="square" rtlCol="0">
                <a:spAutoFit/>
              </a:bodyPr>
              <a:lstStyle/>
              <a:p>
                <a:r>
                  <a:rPr lang="en-US" sz="3600" dirty="0">
                    <a:latin typeface="Helvetica Neue" panose="02000803000000090004" pitchFamily="2" charset="0"/>
                  </a:rPr>
                  <a:t>Equilibria </a:t>
                </a:r>
                <a:r>
                  <a:rPr lang="en-US" sz="3600" dirty="0">
                    <a:latin typeface="Cambria Math" panose="02040503050406030204" pitchFamily="18" charset="0"/>
                    <a:ea typeface="Cambria Math" panose="02040503050406030204" pitchFamily="18" charset="0"/>
                  </a:rPr>
                  <a:t>→ </a:t>
                </a:r>
                <a14:m>
                  <m:oMath xmlns:m="http://schemas.openxmlformats.org/officeDocument/2006/math">
                    <m:r>
                      <a:rPr lang="en-US" sz="3600" i="1">
                        <a:latin typeface="Cambria Math" panose="02040503050406030204" pitchFamily="18" charset="0"/>
                      </a:rPr>
                      <m:t>𝑓</m:t>
                    </m:r>
                    <m:d>
                      <m:dPr>
                        <m:ctrlPr>
                          <a:rPr lang="en-US" sz="3600" i="1" smtClean="0">
                            <a:latin typeface="Cambria Math" panose="02040503050406030204" pitchFamily="18" charset="0"/>
                          </a:rPr>
                        </m:ctrlPr>
                      </m:dPr>
                      <m:e>
                        <m:sSup>
                          <m:sSupPr>
                            <m:ctrlPr>
                              <a:rPr lang="en-US" sz="3600" i="1" smtClean="0">
                                <a:solidFill>
                                  <a:srgbClr val="FF00FF"/>
                                </a:solidFill>
                                <a:latin typeface="Cambria Math" panose="02040503050406030204" pitchFamily="18" charset="0"/>
                              </a:rPr>
                            </m:ctrlPr>
                          </m:sSupPr>
                          <m:e>
                            <m:r>
                              <a:rPr lang="en-US" sz="3600" b="1" i="1">
                                <a:solidFill>
                                  <a:srgbClr val="FF00FF"/>
                                </a:solidFill>
                                <a:latin typeface="Cambria Math" panose="02040503050406030204" pitchFamily="18" charset="0"/>
                              </a:rPr>
                              <m:t>𝒙</m:t>
                            </m:r>
                          </m:e>
                          <m:sup>
                            <m:r>
                              <a:rPr lang="en-US" sz="3600" i="1">
                                <a:solidFill>
                                  <a:srgbClr val="FF00FF"/>
                                </a:solidFill>
                                <a:latin typeface="Cambria Math" panose="02040503050406030204" pitchFamily="18" charset="0"/>
                              </a:rPr>
                              <m:t>∗</m:t>
                            </m:r>
                          </m:sup>
                        </m:sSup>
                        <m:r>
                          <a:rPr lang="en-US" sz="3600" i="1">
                            <a:latin typeface="Cambria Math" panose="02040503050406030204" pitchFamily="18" charset="0"/>
                          </a:rPr>
                          <m:t>, </m:t>
                        </m:r>
                        <m:r>
                          <a:rPr lang="en-US" sz="3600" b="1" i="1">
                            <a:latin typeface="Cambria Math" panose="02040503050406030204" pitchFamily="18" charset="0"/>
                          </a:rPr>
                          <m:t>𝒑</m:t>
                        </m:r>
                      </m:e>
                    </m:d>
                    <m:r>
                      <a:rPr lang="en-US" sz="3600" b="0" i="1" smtClean="0">
                        <a:latin typeface="Cambria Math" panose="02040503050406030204" pitchFamily="18" charset="0"/>
                      </a:rPr>
                      <m:t>=0</m:t>
                    </m:r>
                  </m:oMath>
                </a14:m>
                <a:endParaRPr lang="en-GB" sz="3600" dirty="0"/>
              </a:p>
              <a:p>
                <a:endParaRPr lang="en-GB" sz="3600" dirty="0">
                  <a:latin typeface="Helvetica Neue" panose="02000803000000090004" pitchFamily="2" charset="0"/>
                </a:endParaRPr>
              </a:p>
            </p:txBody>
          </p:sp>
        </mc:Choice>
        <mc:Fallback xmlns="">
          <p:sp>
            <p:nvSpPr>
              <p:cNvPr id="2" name="TextBox 1">
                <a:extLst>
                  <a:ext uri="{FF2B5EF4-FFF2-40B4-BE49-F238E27FC236}">
                    <a16:creationId xmlns:a16="http://schemas.microsoft.com/office/drawing/2014/main" id="{512C5A45-E94E-AEFA-B199-970C11185D35}"/>
                  </a:ext>
                </a:extLst>
              </p:cNvPr>
              <p:cNvSpPr txBox="1">
                <a:spLocks noRot="1" noChangeAspect="1" noMove="1" noResize="1" noEditPoints="1" noAdjustHandles="1" noChangeArrowheads="1" noChangeShapeType="1" noTextEdit="1"/>
              </p:cNvSpPr>
              <p:nvPr/>
            </p:nvSpPr>
            <p:spPr>
              <a:xfrm>
                <a:off x="710163" y="3551143"/>
                <a:ext cx="5600705" cy="1247777"/>
              </a:xfrm>
              <a:prstGeom prst="rect">
                <a:avLst/>
              </a:prstGeom>
              <a:blipFill>
                <a:blip r:embed="rId4"/>
                <a:stretch>
                  <a:fillRect l="-3264" t="-9804"/>
                </a:stretch>
              </a:blipFill>
            </p:spPr>
            <p:txBody>
              <a:bodyPr/>
              <a:lstStyle/>
              <a:p>
                <a:r>
                  <a:rPr lang="en-GB">
                    <a:noFill/>
                  </a:rPr>
                  <a:t> </a:t>
                </a:r>
              </a:p>
            </p:txBody>
          </p:sp>
        </mc:Fallback>
      </mc:AlternateContent>
      <p:sp>
        <p:nvSpPr>
          <p:cNvPr id="3" name="Arrow: Down 2">
            <a:extLst>
              <a:ext uri="{FF2B5EF4-FFF2-40B4-BE49-F238E27FC236}">
                <a16:creationId xmlns:a16="http://schemas.microsoft.com/office/drawing/2014/main" id="{0F626AA6-C08E-929C-D33E-132342DA1AA1}"/>
              </a:ext>
            </a:extLst>
          </p:cNvPr>
          <p:cNvSpPr/>
          <p:nvPr/>
        </p:nvSpPr>
        <p:spPr>
          <a:xfrm rot="13888629">
            <a:off x="7319630" y="6135655"/>
            <a:ext cx="262218" cy="396689"/>
          </a:xfrm>
          <a:prstGeom prst="downArrow">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A8054D36-A213-BD42-4E53-C36508DE9B47}"/>
              </a:ext>
            </a:extLst>
          </p:cNvPr>
          <p:cNvSpPr/>
          <p:nvPr/>
        </p:nvSpPr>
        <p:spPr>
          <a:xfrm rot="7939026">
            <a:off x="8546516" y="6140025"/>
            <a:ext cx="262218" cy="396689"/>
          </a:xfrm>
          <a:prstGeom prst="downArrow">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FE6607F9-B1CE-3BE7-D92D-AEA73F745259}"/>
              </a:ext>
            </a:extLst>
          </p:cNvPr>
          <p:cNvSpPr/>
          <p:nvPr/>
        </p:nvSpPr>
        <p:spPr>
          <a:xfrm rot="7939026">
            <a:off x="9164286" y="6140025"/>
            <a:ext cx="262218" cy="396689"/>
          </a:xfrm>
          <a:prstGeom prst="downArrow">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0475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4CC18-63B9-F836-27B7-FFFB467E95E8}"/>
            </a:ext>
          </a:extLst>
        </p:cNvPr>
        <p:cNvGrpSpPr/>
        <p:nvPr/>
      </p:nvGrpSpPr>
      <p:grpSpPr>
        <a:xfrm>
          <a:off x="0" y="0"/>
          <a:ext cx="0" cy="0"/>
          <a:chOff x="0" y="0"/>
          <a:chExt cx="0" cy="0"/>
        </a:xfrm>
      </p:grpSpPr>
      <p:pic>
        <p:nvPicPr>
          <p:cNvPr id="17" name="Picture 16" descr="A graph of a function&#10;&#10;AI-generated content may be incorrect.">
            <a:extLst>
              <a:ext uri="{FF2B5EF4-FFF2-40B4-BE49-F238E27FC236}">
                <a16:creationId xmlns:a16="http://schemas.microsoft.com/office/drawing/2014/main" id="{A1FED716-D7F4-3E82-61B3-17869539F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353" y="3697575"/>
            <a:ext cx="4738489" cy="2843094"/>
          </a:xfrm>
          <a:prstGeom prst="rect">
            <a:avLst/>
          </a:prstGeom>
        </p:spPr>
      </p:pic>
      <p:sp>
        <p:nvSpPr>
          <p:cNvPr id="8" name="Title 1">
            <a:extLst>
              <a:ext uri="{FF2B5EF4-FFF2-40B4-BE49-F238E27FC236}">
                <a16:creationId xmlns:a16="http://schemas.microsoft.com/office/drawing/2014/main" id="{C2D0FE80-28C2-8617-0759-3591F8BC7FB4}"/>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Non-linear opinion dynamics model (NOD)</a:t>
            </a:r>
            <a:endParaRPr lang="en-GB"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BFD8C0-FCD3-09AB-DFAC-E8521D21EDA5}"/>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solidFill>
                                <a:schemeClr val="tx1">
                                  <a:lumMod val="95000"/>
                                  <a:lumOff val="5000"/>
                                </a:schemeClr>
                              </a:solidFill>
                              <a:latin typeface="Cambria Math" panose="02040503050406030204" pitchFamily="18" charset="0"/>
                            </a:rPr>
                          </m:ctrlPr>
                        </m:accPr>
                        <m:e>
                          <m:r>
                            <a:rPr lang="en-US" sz="4000" b="0" i="1" smtClean="0">
                              <a:solidFill>
                                <a:schemeClr val="tx1">
                                  <a:lumMod val="95000"/>
                                  <a:lumOff val="5000"/>
                                </a:schemeClr>
                              </a:solidFill>
                              <a:latin typeface="Cambria Math" panose="02040503050406030204" pitchFamily="18" charset="0"/>
                            </a:rPr>
                            <m:t>𝑥</m:t>
                          </m:r>
                        </m:e>
                      </m:acc>
                      <m:r>
                        <a:rPr lang="en-US" sz="4000" b="0" i="1" smtClean="0">
                          <a:solidFill>
                            <a:schemeClr val="tx1">
                              <a:lumMod val="95000"/>
                              <a:lumOff val="5000"/>
                            </a:schemeClr>
                          </a:solidFill>
                          <a:latin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40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4000" dirty="0">
                  <a:solidFill>
                    <a:schemeClr val="tx1">
                      <a:lumMod val="95000"/>
                      <a:lumOff val="5000"/>
                    </a:schemeClr>
                  </a:solidFill>
                </a:endParaRPr>
              </a:p>
            </p:txBody>
          </p:sp>
        </mc:Choice>
        <mc:Fallback xmlns="">
          <p:sp>
            <p:nvSpPr>
              <p:cNvPr id="9" name="TextBox 8">
                <a:extLst>
                  <a:ext uri="{FF2B5EF4-FFF2-40B4-BE49-F238E27FC236}">
                    <a16:creationId xmlns:a16="http://schemas.microsoft.com/office/drawing/2014/main" id="{9DBFD8C0-FCD3-09AB-DFAC-E8521D21EDA5}"/>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0F70B75-9D59-9847-80C1-32B587AB2354}"/>
                  </a:ext>
                </a:extLst>
              </p:cNvPr>
              <p:cNvSpPr txBox="1"/>
              <p:nvPr/>
            </p:nvSpPr>
            <p:spPr>
              <a:xfrm>
                <a:off x="710163" y="3551143"/>
                <a:ext cx="5600705" cy="1247777"/>
              </a:xfrm>
              <a:prstGeom prst="rect">
                <a:avLst/>
              </a:prstGeom>
              <a:noFill/>
            </p:spPr>
            <p:txBody>
              <a:bodyPr wrap="square" rtlCol="0">
                <a:spAutoFit/>
              </a:bodyPr>
              <a:lstStyle/>
              <a:p>
                <a:r>
                  <a:rPr lang="en-US" sz="3600" dirty="0">
                    <a:latin typeface="Helvetica Neue" panose="02000803000000090004" pitchFamily="2" charset="0"/>
                  </a:rPr>
                  <a:t>Equilibria </a:t>
                </a:r>
                <a:r>
                  <a:rPr lang="en-US" sz="3600" dirty="0">
                    <a:latin typeface="Cambria Math" panose="02040503050406030204" pitchFamily="18" charset="0"/>
                    <a:ea typeface="Cambria Math" panose="02040503050406030204" pitchFamily="18" charset="0"/>
                  </a:rPr>
                  <a:t>→ </a:t>
                </a:r>
                <a14:m>
                  <m:oMath xmlns:m="http://schemas.openxmlformats.org/officeDocument/2006/math">
                    <m:r>
                      <a:rPr lang="en-US" sz="3600" i="1">
                        <a:latin typeface="Cambria Math" panose="02040503050406030204" pitchFamily="18" charset="0"/>
                      </a:rPr>
                      <m:t>𝑓</m:t>
                    </m:r>
                    <m:d>
                      <m:dPr>
                        <m:ctrlPr>
                          <a:rPr lang="en-US" sz="3600" i="1" smtClean="0">
                            <a:latin typeface="Cambria Math" panose="02040503050406030204" pitchFamily="18" charset="0"/>
                          </a:rPr>
                        </m:ctrlPr>
                      </m:dPr>
                      <m:e>
                        <m:sSup>
                          <m:sSupPr>
                            <m:ctrlPr>
                              <a:rPr lang="en-US" sz="3600" b="1" i="1" smtClean="0">
                                <a:solidFill>
                                  <a:srgbClr val="FF00FF"/>
                                </a:solidFill>
                                <a:latin typeface="Cambria Math" panose="02040503050406030204" pitchFamily="18" charset="0"/>
                              </a:rPr>
                            </m:ctrlPr>
                          </m:sSupPr>
                          <m:e>
                            <m:r>
                              <a:rPr lang="en-US" sz="3600" b="1" i="1">
                                <a:solidFill>
                                  <a:srgbClr val="FF00FF"/>
                                </a:solidFill>
                                <a:latin typeface="Cambria Math" panose="02040503050406030204" pitchFamily="18" charset="0"/>
                              </a:rPr>
                              <m:t>𝒙</m:t>
                            </m:r>
                          </m:e>
                          <m:sup>
                            <m:r>
                              <a:rPr lang="en-US" sz="3600" b="1" i="1">
                                <a:solidFill>
                                  <a:srgbClr val="FF00FF"/>
                                </a:solidFill>
                                <a:latin typeface="Cambria Math" panose="02040503050406030204" pitchFamily="18" charset="0"/>
                              </a:rPr>
                              <m:t>∗</m:t>
                            </m:r>
                          </m:sup>
                        </m:sSup>
                        <m:r>
                          <a:rPr lang="en-US" sz="3600" i="1">
                            <a:latin typeface="Cambria Math" panose="02040503050406030204" pitchFamily="18" charset="0"/>
                          </a:rPr>
                          <m:t>, </m:t>
                        </m:r>
                        <m:r>
                          <a:rPr lang="en-US" sz="3600" b="1" i="1">
                            <a:latin typeface="Cambria Math" panose="02040503050406030204" pitchFamily="18" charset="0"/>
                          </a:rPr>
                          <m:t>𝒑</m:t>
                        </m:r>
                      </m:e>
                    </m:d>
                    <m:r>
                      <a:rPr lang="en-US" sz="3600" b="0" i="1" smtClean="0">
                        <a:latin typeface="Cambria Math" panose="02040503050406030204" pitchFamily="18" charset="0"/>
                      </a:rPr>
                      <m:t>=0</m:t>
                    </m:r>
                  </m:oMath>
                </a14:m>
                <a:endParaRPr lang="en-GB" sz="3600" dirty="0"/>
              </a:p>
              <a:p>
                <a:endParaRPr lang="en-GB" sz="3600" dirty="0">
                  <a:latin typeface="Helvetica Neue" panose="02000803000000090004" pitchFamily="2" charset="0"/>
                </a:endParaRPr>
              </a:p>
            </p:txBody>
          </p:sp>
        </mc:Choice>
        <mc:Fallback xmlns="">
          <p:sp>
            <p:nvSpPr>
              <p:cNvPr id="2" name="TextBox 1">
                <a:extLst>
                  <a:ext uri="{FF2B5EF4-FFF2-40B4-BE49-F238E27FC236}">
                    <a16:creationId xmlns:a16="http://schemas.microsoft.com/office/drawing/2014/main" id="{80F70B75-9D59-9847-80C1-32B587AB2354}"/>
                  </a:ext>
                </a:extLst>
              </p:cNvPr>
              <p:cNvSpPr txBox="1">
                <a:spLocks noRot="1" noChangeAspect="1" noMove="1" noResize="1" noEditPoints="1" noAdjustHandles="1" noChangeArrowheads="1" noChangeShapeType="1" noTextEdit="1"/>
              </p:cNvSpPr>
              <p:nvPr/>
            </p:nvSpPr>
            <p:spPr>
              <a:xfrm>
                <a:off x="710163" y="3551143"/>
                <a:ext cx="5600705" cy="1247777"/>
              </a:xfrm>
              <a:prstGeom prst="rect">
                <a:avLst/>
              </a:prstGeom>
              <a:blipFill>
                <a:blip r:embed="rId4"/>
                <a:stretch>
                  <a:fillRect l="-3264" t="-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5BA19E-6CB6-90EB-2633-46EC9B8C7E48}"/>
                  </a:ext>
                </a:extLst>
              </p:cNvPr>
              <p:cNvSpPr txBox="1"/>
              <p:nvPr/>
            </p:nvSpPr>
            <p:spPr>
              <a:xfrm>
                <a:off x="7532034" y="3711023"/>
                <a:ext cx="5630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𝑢</m:t>
                      </m:r>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a:extLst>
                  <a:ext uri="{FF2B5EF4-FFF2-40B4-BE49-F238E27FC236}">
                    <a16:creationId xmlns:a16="http://schemas.microsoft.com/office/drawing/2014/main" id="{4A5BA19E-6CB6-90EB-2633-46EC9B8C7E48}"/>
                  </a:ext>
                </a:extLst>
              </p:cNvPr>
              <p:cNvSpPr txBox="1">
                <a:spLocks noRot="1" noChangeAspect="1" noMove="1" noResize="1" noEditPoints="1" noAdjustHandles="1" noChangeArrowheads="1" noChangeShapeType="1" noTextEdit="1"/>
              </p:cNvSpPr>
              <p:nvPr/>
            </p:nvSpPr>
            <p:spPr>
              <a:xfrm>
                <a:off x="7532034" y="3711023"/>
                <a:ext cx="56309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9B2940-AC35-1AE9-1BD0-6B5F069DD1E1}"/>
                  </a:ext>
                </a:extLst>
              </p:cNvPr>
              <p:cNvSpPr txBox="1"/>
              <p:nvPr/>
            </p:nvSpPr>
            <p:spPr>
              <a:xfrm>
                <a:off x="9573746" y="3717244"/>
                <a:ext cx="5630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𝑢</m:t>
                      </m:r>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E99B2940-AC35-1AE9-1BD0-6B5F069DD1E1}"/>
                  </a:ext>
                </a:extLst>
              </p:cNvPr>
              <p:cNvSpPr txBox="1">
                <a:spLocks noRot="1" noChangeAspect="1" noMove="1" noResize="1" noEditPoints="1" noAdjustHandles="1" noChangeArrowheads="1" noChangeShapeType="1" noTextEdit="1"/>
              </p:cNvSpPr>
              <p:nvPr/>
            </p:nvSpPr>
            <p:spPr>
              <a:xfrm>
                <a:off x="9573746" y="3717244"/>
                <a:ext cx="563095" cy="369332"/>
              </a:xfrm>
              <a:prstGeom prst="rect">
                <a:avLst/>
              </a:prstGeom>
              <a:blipFill>
                <a:blip r:embed="rId6"/>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876C5CA6-F10E-A03B-49B0-7C45218175B4}"/>
              </a:ext>
            </a:extLst>
          </p:cNvPr>
          <p:cNvSpPr txBox="1"/>
          <p:nvPr/>
        </p:nvSpPr>
        <p:spPr>
          <a:xfrm>
            <a:off x="7480738" y="3341691"/>
            <a:ext cx="3371039" cy="369332"/>
          </a:xfrm>
          <a:prstGeom prst="rect">
            <a:avLst/>
          </a:prstGeom>
          <a:noFill/>
        </p:spPr>
        <p:txBody>
          <a:bodyPr wrap="square" rtlCol="0">
            <a:spAutoFit/>
          </a:bodyPr>
          <a:lstStyle/>
          <a:p>
            <a:pPr algn="ctr"/>
            <a:r>
              <a:rPr lang="en-US" dirty="0">
                <a:solidFill>
                  <a:schemeClr val="accent2">
                    <a:lumMod val="75000"/>
                  </a:schemeClr>
                </a:solidFill>
                <a:latin typeface="Helvetica Neue" panose="02000803000000090004" pitchFamily="2" charset="0"/>
              </a:rPr>
              <a:t>Time series</a:t>
            </a:r>
            <a:endParaRPr lang="en-US" b="1" dirty="0">
              <a:solidFill>
                <a:schemeClr val="accent2">
                  <a:lumMod val="75000"/>
                </a:schemeClr>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BEADF1-AC9F-13A5-907F-8F3774D583AC}"/>
                  </a:ext>
                </a:extLst>
              </p:cNvPr>
              <p:cNvSpPr txBox="1"/>
              <p:nvPr/>
            </p:nvSpPr>
            <p:spPr>
              <a:xfrm>
                <a:off x="524125" y="4533649"/>
                <a:ext cx="5316887" cy="1477328"/>
              </a:xfrm>
              <a:prstGeom prst="rect">
                <a:avLst/>
              </a:prstGeom>
              <a:noFill/>
            </p:spPr>
            <p:txBody>
              <a:bodyPr wrap="square" rtlCol="0">
                <a:spAutoFit/>
              </a:bodyPr>
              <a:lstStyle/>
              <a:p>
                <a:pPr algn="ctr"/>
                <a:r>
                  <a:rPr lang="en-US" dirty="0">
                    <a:latin typeface="Helvetica Neue" panose="02000803000000090004" pitchFamily="2" charset="0"/>
                  </a:rPr>
                  <a:t>Qualitative analysis: explicit closed form solution for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oMath>
                </a14:m>
                <a:endParaRPr lang="en-US" b="1" dirty="0">
                  <a:latin typeface="Helvetica Neue" panose="02000803000000090004" pitchFamily="2" charset="0"/>
                </a:endParaRPr>
              </a:p>
              <a:p>
                <a:pPr algn="ctr"/>
                <a:endParaRPr lang="en-US" dirty="0">
                  <a:solidFill>
                    <a:schemeClr val="accent2">
                      <a:lumMod val="75000"/>
                    </a:schemeClr>
                  </a:solidFill>
                  <a:latin typeface="Helvetica Neue" panose="02000803000000090004" pitchFamily="2" charset="0"/>
                </a:endParaRPr>
              </a:p>
              <a:p>
                <a:pPr algn="ctr"/>
                <a:r>
                  <a:rPr lang="en-US" dirty="0">
                    <a:solidFill>
                      <a:schemeClr val="accent2">
                        <a:lumMod val="75000"/>
                      </a:schemeClr>
                    </a:solidFill>
                    <a:latin typeface="Helvetica Neue" panose="02000803000000090004" pitchFamily="2" charset="0"/>
                  </a:rPr>
                  <a:t>Quantitative analysis</a:t>
                </a:r>
                <a:r>
                  <a:rPr lang="en-US" dirty="0">
                    <a:latin typeface="Helvetica Neue" panose="02000803000000090004" pitchFamily="2" charset="0"/>
                  </a:rPr>
                  <a:t>: explicit closed form solution as function of time </a:t>
                </a:r>
                <a14:m>
                  <m:oMath xmlns:m="http://schemas.openxmlformats.org/officeDocument/2006/math">
                    <m:r>
                      <a:rPr lang="en-US" b="1">
                        <a:solidFill>
                          <a:schemeClr val="tx1">
                            <a:lumMod val="95000"/>
                            <a:lumOff val="5000"/>
                          </a:schemeClr>
                        </a:solidFill>
                        <a:latin typeface="Cambria Math" panose="02040503050406030204" pitchFamily="18" charset="0"/>
                        <a:ea typeface="Cambria Math" panose="02040503050406030204" pitchFamily="18" charset="0"/>
                      </a:rPr>
                      <m:t>𝐱</m:t>
                    </m:r>
                    <m:d>
                      <m:dPr>
                        <m:ctrlPr>
                          <a:rPr lang="en-US" i="1">
                            <a:solidFill>
                              <a:schemeClr val="tx1">
                                <a:lumMod val="95000"/>
                                <a:lumOff val="5000"/>
                              </a:schemeClr>
                            </a:solidFill>
                            <a:latin typeface="Cambria Math" panose="02040503050406030204" pitchFamily="18" charset="0"/>
                            <a:ea typeface="Cambria Math" panose="02040503050406030204" pitchFamily="18" charset="0"/>
                          </a:rPr>
                        </m:ctrlPr>
                      </m:dPr>
                      <m:e>
                        <m:r>
                          <a:rPr lang="en-US" i="1">
                            <a:solidFill>
                              <a:schemeClr val="tx1">
                                <a:lumMod val="95000"/>
                                <a:lumOff val="5000"/>
                              </a:schemeClr>
                            </a:solidFill>
                            <a:latin typeface="Cambria Math" panose="02040503050406030204" pitchFamily="18" charset="0"/>
                            <a:ea typeface="Cambria Math" panose="02040503050406030204" pitchFamily="18" charset="0"/>
                          </a:rPr>
                          <m:t>𝑡</m:t>
                        </m:r>
                      </m:e>
                    </m:d>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i="1">
                        <a:solidFill>
                          <a:schemeClr val="tx1">
                            <a:lumMod val="95000"/>
                            <a:lumOff val="5000"/>
                          </a:schemeClr>
                        </a:solidFill>
                        <a:latin typeface="Cambria Math" panose="02040503050406030204" pitchFamily="18" charset="0"/>
                        <a:ea typeface="Cambria Math" panose="02040503050406030204" pitchFamily="18" charset="0"/>
                      </a:rPr>
                      <m:t>𝑔</m:t>
                    </m:r>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b="1" i="1">
                        <a:solidFill>
                          <a:schemeClr val="tx1">
                            <a:lumMod val="95000"/>
                            <a:lumOff val="5000"/>
                          </a:schemeClr>
                        </a:solidFill>
                        <a:latin typeface="Cambria Math" panose="02040503050406030204" pitchFamily="18" charset="0"/>
                        <a:ea typeface="Cambria Math" panose="02040503050406030204" pitchFamily="18" charset="0"/>
                      </a:rPr>
                      <m:t>𝒑</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i="1">
                        <a:solidFill>
                          <a:schemeClr val="tx1">
                            <a:lumMod val="95000"/>
                            <a:lumOff val="5000"/>
                          </a:schemeClr>
                        </a:solidFill>
                        <a:latin typeface="Cambria Math" panose="02040503050406030204" pitchFamily="18" charset="0"/>
                        <a:ea typeface="Cambria Math" panose="02040503050406030204" pitchFamily="18" charset="0"/>
                      </a:rPr>
                      <m:t>)</m:t>
                    </m:r>
                  </m:oMath>
                </a14:m>
                <a:endParaRPr lang="en-US" dirty="0">
                  <a:latin typeface="Helvetica Neue" panose="02000803000000090004" pitchFamily="2" charset="0"/>
                </a:endParaRPr>
              </a:p>
            </p:txBody>
          </p:sp>
        </mc:Choice>
        <mc:Fallback xmlns="">
          <p:sp>
            <p:nvSpPr>
              <p:cNvPr id="15" name="TextBox 14">
                <a:extLst>
                  <a:ext uri="{FF2B5EF4-FFF2-40B4-BE49-F238E27FC236}">
                    <a16:creationId xmlns:a16="http://schemas.microsoft.com/office/drawing/2014/main" id="{83BEADF1-AC9F-13A5-907F-8F3774D583AC}"/>
                  </a:ext>
                </a:extLst>
              </p:cNvPr>
              <p:cNvSpPr txBox="1">
                <a:spLocks noRot="1" noChangeAspect="1" noMove="1" noResize="1" noEditPoints="1" noAdjustHandles="1" noChangeArrowheads="1" noChangeShapeType="1" noTextEdit="1"/>
              </p:cNvSpPr>
              <p:nvPr/>
            </p:nvSpPr>
            <p:spPr>
              <a:xfrm>
                <a:off x="524125" y="4533649"/>
                <a:ext cx="5316887" cy="1477328"/>
              </a:xfrm>
              <a:prstGeom prst="rect">
                <a:avLst/>
              </a:prstGeom>
              <a:blipFill>
                <a:blip r:embed="rId7"/>
                <a:stretch>
                  <a:fillRect t="-2479" b="-5785"/>
                </a:stretch>
              </a:blipFill>
            </p:spPr>
            <p:txBody>
              <a:bodyPr/>
              <a:lstStyle/>
              <a:p>
                <a:r>
                  <a:rPr lang="en-GB">
                    <a:noFill/>
                  </a:rPr>
                  <a:t> </a:t>
                </a:r>
              </a:p>
            </p:txBody>
          </p:sp>
        </mc:Fallback>
      </mc:AlternateContent>
    </p:spTree>
    <p:extLst>
      <p:ext uri="{BB962C8B-B14F-4D97-AF65-F5344CB8AC3E}">
        <p14:creationId xmlns:p14="http://schemas.microsoft.com/office/powerpoint/2010/main" val="413751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1F7B-4587-DEA5-7CD2-783F18C9650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0EE70C1-2E5A-2D70-BC93-166F2E24A84C}"/>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E5A27B8E-308A-5731-02A1-769DB4B5612A}"/>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Introduce a baseline model of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Using bifurcations to describe decision-making</a:t>
            </a:r>
          </a:p>
        </p:txBody>
      </p:sp>
    </p:spTree>
    <p:extLst>
      <p:ext uri="{BB962C8B-B14F-4D97-AF65-F5344CB8AC3E}">
        <p14:creationId xmlns:p14="http://schemas.microsoft.com/office/powerpoint/2010/main" val="1158372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5FE9B-803B-CF3D-D7A3-7031FD5766E3}"/>
            </a:ext>
          </a:extLst>
        </p:cNvPr>
        <p:cNvGrpSpPr/>
        <p:nvPr/>
      </p:nvGrpSpPr>
      <p:grpSpPr>
        <a:xfrm>
          <a:off x="0" y="0"/>
          <a:ext cx="0" cy="0"/>
          <a:chOff x="0" y="0"/>
          <a:chExt cx="0" cy="0"/>
        </a:xfrm>
      </p:grpSpPr>
      <p:pic>
        <p:nvPicPr>
          <p:cNvPr id="16" name="Picture 15" descr="A graph of a function&#10;&#10;AI-generated content may be incorrect.">
            <a:extLst>
              <a:ext uri="{FF2B5EF4-FFF2-40B4-BE49-F238E27FC236}">
                <a16:creationId xmlns:a16="http://schemas.microsoft.com/office/drawing/2014/main" id="{6BC90F69-55DB-D66C-5570-D79EE41F2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353" y="3697575"/>
            <a:ext cx="4738489" cy="2843094"/>
          </a:xfrm>
          <a:prstGeom prst="rect">
            <a:avLst/>
          </a:prstGeom>
        </p:spPr>
      </p:pic>
      <p:sp>
        <p:nvSpPr>
          <p:cNvPr id="8" name="Title 1">
            <a:extLst>
              <a:ext uri="{FF2B5EF4-FFF2-40B4-BE49-F238E27FC236}">
                <a16:creationId xmlns:a16="http://schemas.microsoft.com/office/drawing/2014/main" id="{9838EC91-EC9D-6DC2-463D-CC14EDD0048A}"/>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Non-linear opinion dynamics model (NOD)</a:t>
            </a:r>
            <a:endParaRPr lang="en-GB"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F9CE2F-D8A1-23E8-4BD6-D31C4F40ED97}"/>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solidFill>
                                <a:schemeClr val="tx1">
                                  <a:lumMod val="95000"/>
                                  <a:lumOff val="5000"/>
                                </a:schemeClr>
                              </a:solidFill>
                              <a:latin typeface="Cambria Math" panose="02040503050406030204" pitchFamily="18" charset="0"/>
                            </a:rPr>
                          </m:ctrlPr>
                        </m:accPr>
                        <m:e>
                          <m:r>
                            <a:rPr lang="en-US" sz="4000" b="0" i="1" smtClean="0">
                              <a:solidFill>
                                <a:schemeClr val="tx1">
                                  <a:lumMod val="95000"/>
                                  <a:lumOff val="5000"/>
                                </a:schemeClr>
                              </a:solidFill>
                              <a:latin typeface="Cambria Math" panose="02040503050406030204" pitchFamily="18" charset="0"/>
                            </a:rPr>
                            <m:t>𝑥</m:t>
                          </m:r>
                        </m:e>
                      </m:acc>
                      <m:r>
                        <a:rPr lang="en-US" sz="4000" b="0" i="1" smtClean="0">
                          <a:solidFill>
                            <a:schemeClr val="tx1">
                              <a:lumMod val="95000"/>
                              <a:lumOff val="5000"/>
                            </a:schemeClr>
                          </a:solidFill>
                          <a:latin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40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4000" dirty="0">
                  <a:solidFill>
                    <a:schemeClr val="tx1">
                      <a:lumMod val="95000"/>
                      <a:lumOff val="5000"/>
                    </a:schemeClr>
                  </a:solidFill>
                </a:endParaRPr>
              </a:p>
            </p:txBody>
          </p:sp>
        </mc:Choice>
        <mc:Fallback xmlns="">
          <p:sp>
            <p:nvSpPr>
              <p:cNvPr id="9" name="TextBox 8">
                <a:extLst>
                  <a:ext uri="{FF2B5EF4-FFF2-40B4-BE49-F238E27FC236}">
                    <a16:creationId xmlns:a16="http://schemas.microsoft.com/office/drawing/2014/main" id="{95F9CE2F-D8A1-23E8-4BD6-D31C4F40ED97}"/>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994E51C-4061-CADF-C35C-B9A7967DBDEC}"/>
                  </a:ext>
                </a:extLst>
              </p:cNvPr>
              <p:cNvSpPr txBox="1"/>
              <p:nvPr/>
            </p:nvSpPr>
            <p:spPr>
              <a:xfrm>
                <a:off x="710163" y="3551143"/>
                <a:ext cx="5600705" cy="1247777"/>
              </a:xfrm>
              <a:prstGeom prst="rect">
                <a:avLst/>
              </a:prstGeom>
              <a:noFill/>
            </p:spPr>
            <p:txBody>
              <a:bodyPr wrap="square" rtlCol="0">
                <a:spAutoFit/>
              </a:bodyPr>
              <a:lstStyle/>
              <a:p>
                <a:r>
                  <a:rPr lang="en-US" sz="3600" dirty="0">
                    <a:latin typeface="Helvetica Neue" panose="02000803000000090004" pitchFamily="2" charset="0"/>
                  </a:rPr>
                  <a:t>Equilibria </a:t>
                </a:r>
                <a:r>
                  <a:rPr lang="en-US" sz="3600" dirty="0">
                    <a:latin typeface="Cambria Math" panose="02040503050406030204" pitchFamily="18" charset="0"/>
                    <a:ea typeface="Cambria Math" panose="02040503050406030204" pitchFamily="18" charset="0"/>
                  </a:rPr>
                  <a:t>→ </a:t>
                </a:r>
                <a14:m>
                  <m:oMath xmlns:m="http://schemas.openxmlformats.org/officeDocument/2006/math">
                    <m:r>
                      <a:rPr lang="en-US" sz="3600" i="1">
                        <a:latin typeface="Cambria Math" panose="02040503050406030204" pitchFamily="18" charset="0"/>
                      </a:rPr>
                      <m:t>𝑓</m:t>
                    </m:r>
                    <m:d>
                      <m:dPr>
                        <m:ctrlPr>
                          <a:rPr lang="en-US" sz="3600" i="1" smtClean="0">
                            <a:latin typeface="Cambria Math" panose="02040503050406030204" pitchFamily="18" charset="0"/>
                          </a:rPr>
                        </m:ctrlPr>
                      </m:dPr>
                      <m:e>
                        <m:sSup>
                          <m:sSupPr>
                            <m:ctrlPr>
                              <a:rPr lang="en-US" sz="3600" b="1" i="1" smtClean="0">
                                <a:solidFill>
                                  <a:srgbClr val="FF00FF"/>
                                </a:solidFill>
                                <a:latin typeface="Cambria Math" panose="02040503050406030204" pitchFamily="18" charset="0"/>
                              </a:rPr>
                            </m:ctrlPr>
                          </m:sSupPr>
                          <m:e>
                            <m:r>
                              <a:rPr lang="en-US" sz="3600" b="1" i="1">
                                <a:solidFill>
                                  <a:srgbClr val="FF00FF"/>
                                </a:solidFill>
                                <a:latin typeface="Cambria Math" panose="02040503050406030204" pitchFamily="18" charset="0"/>
                              </a:rPr>
                              <m:t>𝒙</m:t>
                            </m:r>
                          </m:e>
                          <m:sup>
                            <m:r>
                              <a:rPr lang="en-US" sz="3600" b="1" i="1">
                                <a:solidFill>
                                  <a:srgbClr val="FF00FF"/>
                                </a:solidFill>
                                <a:latin typeface="Cambria Math" panose="02040503050406030204" pitchFamily="18" charset="0"/>
                              </a:rPr>
                              <m:t>∗</m:t>
                            </m:r>
                          </m:sup>
                        </m:sSup>
                        <m:r>
                          <a:rPr lang="en-US" sz="3600" i="1">
                            <a:latin typeface="Cambria Math" panose="02040503050406030204" pitchFamily="18" charset="0"/>
                          </a:rPr>
                          <m:t>, </m:t>
                        </m:r>
                        <m:r>
                          <a:rPr lang="en-US" sz="3600" b="1" i="1">
                            <a:latin typeface="Cambria Math" panose="02040503050406030204" pitchFamily="18" charset="0"/>
                          </a:rPr>
                          <m:t>𝒑</m:t>
                        </m:r>
                      </m:e>
                    </m:d>
                    <m:r>
                      <a:rPr lang="en-US" sz="3600" b="0" i="1" smtClean="0">
                        <a:latin typeface="Cambria Math" panose="02040503050406030204" pitchFamily="18" charset="0"/>
                      </a:rPr>
                      <m:t>=0</m:t>
                    </m:r>
                  </m:oMath>
                </a14:m>
                <a:endParaRPr lang="en-GB" sz="3600" dirty="0"/>
              </a:p>
              <a:p>
                <a:endParaRPr lang="en-GB" sz="3600" dirty="0">
                  <a:latin typeface="Helvetica Neue" panose="02000803000000090004" pitchFamily="2" charset="0"/>
                </a:endParaRPr>
              </a:p>
            </p:txBody>
          </p:sp>
        </mc:Choice>
        <mc:Fallback xmlns="">
          <p:sp>
            <p:nvSpPr>
              <p:cNvPr id="2" name="TextBox 1">
                <a:extLst>
                  <a:ext uri="{FF2B5EF4-FFF2-40B4-BE49-F238E27FC236}">
                    <a16:creationId xmlns:a16="http://schemas.microsoft.com/office/drawing/2014/main" id="{2994E51C-4061-CADF-C35C-B9A7967DBDEC}"/>
                  </a:ext>
                </a:extLst>
              </p:cNvPr>
              <p:cNvSpPr txBox="1">
                <a:spLocks noRot="1" noChangeAspect="1" noMove="1" noResize="1" noEditPoints="1" noAdjustHandles="1" noChangeArrowheads="1" noChangeShapeType="1" noTextEdit="1"/>
              </p:cNvSpPr>
              <p:nvPr/>
            </p:nvSpPr>
            <p:spPr>
              <a:xfrm>
                <a:off x="710163" y="3551143"/>
                <a:ext cx="5600705" cy="1247777"/>
              </a:xfrm>
              <a:prstGeom prst="rect">
                <a:avLst/>
              </a:prstGeom>
              <a:blipFill>
                <a:blip r:embed="rId4"/>
                <a:stretch>
                  <a:fillRect l="-3264" t="-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A00DA4-EB23-C81A-2826-2FAB23FB24C7}"/>
                  </a:ext>
                </a:extLst>
              </p:cNvPr>
              <p:cNvSpPr txBox="1"/>
              <p:nvPr/>
            </p:nvSpPr>
            <p:spPr>
              <a:xfrm>
                <a:off x="7532034" y="3711023"/>
                <a:ext cx="5630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𝑢</m:t>
                      </m:r>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0" name="TextBox 9">
                <a:extLst>
                  <a:ext uri="{FF2B5EF4-FFF2-40B4-BE49-F238E27FC236}">
                    <a16:creationId xmlns:a16="http://schemas.microsoft.com/office/drawing/2014/main" id="{2AA00DA4-EB23-C81A-2826-2FAB23FB24C7}"/>
                  </a:ext>
                </a:extLst>
              </p:cNvPr>
              <p:cNvSpPr txBox="1">
                <a:spLocks noRot="1" noChangeAspect="1" noMove="1" noResize="1" noEditPoints="1" noAdjustHandles="1" noChangeArrowheads="1" noChangeShapeType="1" noTextEdit="1"/>
              </p:cNvSpPr>
              <p:nvPr/>
            </p:nvSpPr>
            <p:spPr>
              <a:xfrm>
                <a:off x="7532034" y="3711023"/>
                <a:ext cx="563095"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777FB52-60A0-7CF6-6E9D-872F85B52B9B}"/>
                  </a:ext>
                </a:extLst>
              </p:cNvPr>
              <p:cNvSpPr txBox="1"/>
              <p:nvPr/>
            </p:nvSpPr>
            <p:spPr>
              <a:xfrm>
                <a:off x="9573746" y="3717244"/>
                <a:ext cx="5630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𝑢</m:t>
                      </m:r>
                      <m:r>
                        <a:rPr lang="en-US" sz="18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8777FB52-60A0-7CF6-6E9D-872F85B52B9B}"/>
                  </a:ext>
                </a:extLst>
              </p:cNvPr>
              <p:cNvSpPr txBox="1">
                <a:spLocks noRot="1" noChangeAspect="1" noMove="1" noResize="1" noEditPoints="1" noAdjustHandles="1" noChangeArrowheads="1" noChangeShapeType="1" noTextEdit="1"/>
              </p:cNvSpPr>
              <p:nvPr/>
            </p:nvSpPr>
            <p:spPr>
              <a:xfrm>
                <a:off x="9573746" y="3717244"/>
                <a:ext cx="563095" cy="369332"/>
              </a:xfrm>
              <a:prstGeom prst="rect">
                <a:avLst/>
              </a:prstGeom>
              <a:blipFill>
                <a:blip r:embed="rId6"/>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022054A1-A828-4EB4-B727-7213C63696EF}"/>
              </a:ext>
            </a:extLst>
          </p:cNvPr>
          <p:cNvSpPr/>
          <p:nvPr/>
        </p:nvSpPr>
        <p:spPr>
          <a:xfrm>
            <a:off x="887915" y="4473524"/>
            <a:ext cx="4806896" cy="8202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36012C9-3FC4-B2E0-49A1-29E703FC31B2}"/>
              </a:ext>
            </a:extLst>
          </p:cNvPr>
          <p:cNvSpPr txBox="1"/>
          <p:nvPr/>
        </p:nvSpPr>
        <p:spPr>
          <a:xfrm>
            <a:off x="7480738" y="3341691"/>
            <a:ext cx="3371039" cy="369332"/>
          </a:xfrm>
          <a:prstGeom prst="rect">
            <a:avLst/>
          </a:prstGeom>
          <a:noFill/>
        </p:spPr>
        <p:txBody>
          <a:bodyPr wrap="square" rtlCol="0">
            <a:spAutoFit/>
          </a:bodyPr>
          <a:lstStyle/>
          <a:p>
            <a:pPr algn="ctr"/>
            <a:r>
              <a:rPr lang="en-US" dirty="0">
                <a:solidFill>
                  <a:schemeClr val="accent2">
                    <a:lumMod val="75000"/>
                  </a:schemeClr>
                </a:solidFill>
                <a:latin typeface="Helvetica Neue" panose="02000803000000090004" pitchFamily="2" charset="0"/>
              </a:rPr>
              <a:t>Time series</a:t>
            </a:r>
            <a:endParaRPr lang="en-US" b="1" dirty="0">
              <a:solidFill>
                <a:schemeClr val="accent2">
                  <a:lumMod val="75000"/>
                </a:schemeClr>
              </a:solidFill>
              <a:latin typeface="Helvetica Neue" panose="02000803000000090004" pitchFamily="2" charset="0"/>
            </a:endParaRPr>
          </a:p>
        </p:txBody>
      </p:sp>
      <p:sp>
        <p:nvSpPr>
          <p:cNvPr id="6" name="TextBox 5">
            <a:extLst>
              <a:ext uri="{FF2B5EF4-FFF2-40B4-BE49-F238E27FC236}">
                <a16:creationId xmlns:a16="http://schemas.microsoft.com/office/drawing/2014/main" id="{7B9D6385-9071-A862-84F4-D123BB89380A}"/>
              </a:ext>
            </a:extLst>
          </p:cNvPr>
          <p:cNvSpPr txBox="1"/>
          <p:nvPr/>
        </p:nvSpPr>
        <p:spPr>
          <a:xfrm>
            <a:off x="1145309" y="6234251"/>
            <a:ext cx="4227840" cy="369332"/>
          </a:xfrm>
          <a:prstGeom prst="rect">
            <a:avLst/>
          </a:prstGeom>
          <a:solidFill>
            <a:srgbClr val="FF0000"/>
          </a:solidFill>
        </p:spPr>
        <p:txBody>
          <a:bodyPr wrap="square" rtlCol="0">
            <a:spAutoFit/>
          </a:bodyPr>
          <a:lstStyle/>
          <a:p>
            <a:pPr algn="ctr"/>
            <a:r>
              <a:rPr lang="en-US" dirty="0">
                <a:solidFill>
                  <a:schemeClr val="bg1"/>
                </a:solidFill>
                <a:latin typeface="Helvetica Neue" panose="02000803000000090004" pitchFamily="2" charset="0"/>
              </a:rPr>
              <a:t>“Less information, more </a:t>
            </a:r>
            <a:r>
              <a:rPr lang="en-US" i="1" dirty="0">
                <a:solidFill>
                  <a:schemeClr val="bg1"/>
                </a:solidFill>
                <a:latin typeface="Helvetica Neue" panose="02000803000000090004" pitchFamily="2" charset="0"/>
              </a:rPr>
              <a:t>informative</a:t>
            </a:r>
            <a:r>
              <a:rPr lang="en-US" dirty="0">
                <a:solidFill>
                  <a:schemeClr val="bg1"/>
                </a:solidFill>
                <a:latin typeface="Helvetica Neue" panose="02000803000000090004" pitchFamily="2" charset="0"/>
              </a:rPr>
              <a:t>”</a:t>
            </a:r>
            <a:endParaRPr lang="en-US" b="1" dirty="0">
              <a:solidFill>
                <a:schemeClr val="bg1"/>
              </a:solidFill>
              <a:latin typeface="Helvetica Neue" panose="02000803000000090004" pitchFamily="2" charset="0"/>
            </a:endParaRPr>
          </a:p>
        </p:txBody>
      </p:sp>
      <p:sp>
        <p:nvSpPr>
          <p:cNvPr id="7" name="Oval 6">
            <a:extLst>
              <a:ext uri="{FF2B5EF4-FFF2-40B4-BE49-F238E27FC236}">
                <a16:creationId xmlns:a16="http://schemas.microsoft.com/office/drawing/2014/main" id="{00BA01FC-E7F4-69DE-AE2D-4C86FC39B33D}"/>
              </a:ext>
            </a:extLst>
          </p:cNvPr>
          <p:cNvSpPr/>
          <p:nvPr/>
        </p:nvSpPr>
        <p:spPr>
          <a:xfrm>
            <a:off x="11066930" y="4344746"/>
            <a:ext cx="121024" cy="1129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4F1F8D0-EDA4-06D4-9EFA-22CDD3CFC4ED}"/>
              </a:ext>
            </a:extLst>
          </p:cNvPr>
          <p:cNvSpPr/>
          <p:nvPr/>
        </p:nvSpPr>
        <p:spPr>
          <a:xfrm>
            <a:off x="11060206" y="4961073"/>
            <a:ext cx="121024" cy="1129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C5F243D-0005-DCA1-2ECD-BB70A8F60FE0}"/>
              </a:ext>
            </a:extLst>
          </p:cNvPr>
          <p:cNvSpPr/>
          <p:nvPr/>
        </p:nvSpPr>
        <p:spPr>
          <a:xfrm>
            <a:off x="11066930" y="5608747"/>
            <a:ext cx="121024" cy="1129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9C9EE86D-E7D1-C702-995A-9207362B2CAF}"/>
              </a:ext>
            </a:extLst>
          </p:cNvPr>
          <p:cNvSpPr/>
          <p:nvPr/>
        </p:nvSpPr>
        <p:spPr>
          <a:xfrm>
            <a:off x="9045233" y="4961073"/>
            <a:ext cx="121024" cy="11295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DBF50F7-5CF4-5083-7BD4-4C9DE59BB551}"/>
                  </a:ext>
                </a:extLst>
              </p:cNvPr>
              <p:cNvSpPr txBox="1"/>
              <p:nvPr/>
            </p:nvSpPr>
            <p:spPr>
              <a:xfrm>
                <a:off x="524125" y="4533649"/>
                <a:ext cx="5316887" cy="1477328"/>
              </a:xfrm>
              <a:prstGeom prst="rect">
                <a:avLst/>
              </a:prstGeom>
              <a:noFill/>
            </p:spPr>
            <p:txBody>
              <a:bodyPr wrap="square" rtlCol="0">
                <a:spAutoFit/>
              </a:bodyPr>
              <a:lstStyle/>
              <a:p>
                <a:pPr algn="ctr"/>
                <a:r>
                  <a:rPr lang="en-US" dirty="0">
                    <a:latin typeface="Helvetica Neue" panose="02000803000000090004" pitchFamily="2" charset="0"/>
                  </a:rPr>
                  <a:t>Qualitative analysis: explicit closed form solution for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oMath>
                </a14:m>
                <a:endParaRPr lang="en-US" b="1" dirty="0">
                  <a:latin typeface="Helvetica Neue" panose="02000803000000090004" pitchFamily="2" charset="0"/>
                </a:endParaRPr>
              </a:p>
              <a:p>
                <a:pPr algn="ctr"/>
                <a:endParaRPr lang="en-US" dirty="0">
                  <a:solidFill>
                    <a:schemeClr val="accent2">
                      <a:lumMod val="75000"/>
                    </a:schemeClr>
                  </a:solidFill>
                  <a:latin typeface="Helvetica Neue" panose="02000803000000090004" pitchFamily="2" charset="0"/>
                </a:endParaRPr>
              </a:p>
              <a:p>
                <a:pPr algn="ctr"/>
                <a:r>
                  <a:rPr lang="en-US" dirty="0">
                    <a:solidFill>
                      <a:schemeClr val="accent2">
                        <a:lumMod val="75000"/>
                      </a:schemeClr>
                    </a:solidFill>
                    <a:latin typeface="Helvetica Neue" panose="02000803000000090004" pitchFamily="2" charset="0"/>
                  </a:rPr>
                  <a:t>Quantitative analysis</a:t>
                </a:r>
                <a:r>
                  <a:rPr lang="en-US" dirty="0">
                    <a:latin typeface="Helvetica Neue" panose="02000803000000090004" pitchFamily="2" charset="0"/>
                  </a:rPr>
                  <a:t>: explicit closed form solution as function of time </a:t>
                </a:r>
                <a14:m>
                  <m:oMath xmlns:m="http://schemas.openxmlformats.org/officeDocument/2006/math">
                    <m:r>
                      <a:rPr lang="en-US" b="1">
                        <a:solidFill>
                          <a:schemeClr val="tx1">
                            <a:lumMod val="95000"/>
                            <a:lumOff val="5000"/>
                          </a:schemeClr>
                        </a:solidFill>
                        <a:latin typeface="Cambria Math" panose="02040503050406030204" pitchFamily="18" charset="0"/>
                        <a:ea typeface="Cambria Math" panose="02040503050406030204" pitchFamily="18" charset="0"/>
                      </a:rPr>
                      <m:t>𝐱</m:t>
                    </m:r>
                    <m:d>
                      <m:dPr>
                        <m:ctrlPr>
                          <a:rPr lang="en-US" i="1">
                            <a:solidFill>
                              <a:schemeClr val="tx1">
                                <a:lumMod val="95000"/>
                                <a:lumOff val="5000"/>
                              </a:schemeClr>
                            </a:solidFill>
                            <a:latin typeface="Cambria Math" panose="02040503050406030204" pitchFamily="18" charset="0"/>
                            <a:ea typeface="Cambria Math" panose="02040503050406030204" pitchFamily="18" charset="0"/>
                          </a:rPr>
                        </m:ctrlPr>
                      </m:dPr>
                      <m:e>
                        <m:r>
                          <a:rPr lang="en-US" i="1">
                            <a:solidFill>
                              <a:schemeClr val="tx1">
                                <a:lumMod val="95000"/>
                                <a:lumOff val="5000"/>
                              </a:schemeClr>
                            </a:solidFill>
                            <a:latin typeface="Cambria Math" panose="02040503050406030204" pitchFamily="18" charset="0"/>
                            <a:ea typeface="Cambria Math" panose="02040503050406030204" pitchFamily="18" charset="0"/>
                          </a:rPr>
                          <m:t>𝑡</m:t>
                        </m:r>
                      </m:e>
                    </m:d>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i="1">
                        <a:solidFill>
                          <a:schemeClr val="tx1">
                            <a:lumMod val="95000"/>
                            <a:lumOff val="5000"/>
                          </a:schemeClr>
                        </a:solidFill>
                        <a:latin typeface="Cambria Math" panose="02040503050406030204" pitchFamily="18" charset="0"/>
                        <a:ea typeface="Cambria Math" panose="02040503050406030204" pitchFamily="18" charset="0"/>
                      </a:rPr>
                      <m:t>𝑔</m:t>
                    </m:r>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b="1" i="1">
                        <a:solidFill>
                          <a:schemeClr val="tx1">
                            <a:lumMod val="95000"/>
                            <a:lumOff val="5000"/>
                          </a:schemeClr>
                        </a:solidFill>
                        <a:latin typeface="Cambria Math" panose="02040503050406030204" pitchFamily="18" charset="0"/>
                        <a:ea typeface="Cambria Math" panose="02040503050406030204" pitchFamily="18" charset="0"/>
                      </a:rPr>
                      <m:t>𝒑</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i="1">
                        <a:solidFill>
                          <a:schemeClr val="tx1">
                            <a:lumMod val="95000"/>
                            <a:lumOff val="5000"/>
                          </a:schemeClr>
                        </a:solidFill>
                        <a:latin typeface="Cambria Math" panose="02040503050406030204" pitchFamily="18" charset="0"/>
                        <a:ea typeface="Cambria Math" panose="02040503050406030204" pitchFamily="18" charset="0"/>
                      </a:rPr>
                      <m:t>)</m:t>
                    </m:r>
                  </m:oMath>
                </a14:m>
                <a:endParaRPr lang="en-US" dirty="0">
                  <a:latin typeface="Helvetica Neue" panose="02000803000000090004" pitchFamily="2" charset="0"/>
                </a:endParaRPr>
              </a:p>
            </p:txBody>
          </p:sp>
        </mc:Choice>
        <mc:Fallback xmlns="">
          <p:sp>
            <p:nvSpPr>
              <p:cNvPr id="17" name="TextBox 16">
                <a:extLst>
                  <a:ext uri="{FF2B5EF4-FFF2-40B4-BE49-F238E27FC236}">
                    <a16:creationId xmlns:a16="http://schemas.microsoft.com/office/drawing/2014/main" id="{4DBF50F7-5CF4-5083-7BD4-4C9DE59BB551}"/>
                  </a:ext>
                </a:extLst>
              </p:cNvPr>
              <p:cNvSpPr txBox="1">
                <a:spLocks noRot="1" noChangeAspect="1" noMove="1" noResize="1" noEditPoints="1" noAdjustHandles="1" noChangeArrowheads="1" noChangeShapeType="1" noTextEdit="1"/>
              </p:cNvSpPr>
              <p:nvPr/>
            </p:nvSpPr>
            <p:spPr>
              <a:xfrm>
                <a:off x="524125" y="4533649"/>
                <a:ext cx="5316887" cy="1477328"/>
              </a:xfrm>
              <a:prstGeom prst="rect">
                <a:avLst/>
              </a:prstGeom>
              <a:blipFill>
                <a:blip r:embed="rId7"/>
                <a:stretch>
                  <a:fillRect t="-2479" b="-5785"/>
                </a:stretch>
              </a:blipFill>
            </p:spPr>
            <p:txBody>
              <a:bodyPr/>
              <a:lstStyle/>
              <a:p>
                <a:r>
                  <a:rPr lang="en-GB">
                    <a:noFill/>
                  </a:rPr>
                  <a:t> </a:t>
                </a:r>
              </a:p>
            </p:txBody>
          </p:sp>
        </mc:Fallback>
      </mc:AlternateContent>
    </p:spTree>
    <p:extLst>
      <p:ext uri="{BB962C8B-B14F-4D97-AF65-F5344CB8AC3E}">
        <p14:creationId xmlns:p14="http://schemas.microsoft.com/office/powerpoint/2010/main" val="933843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110DD-99DB-309F-B3EF-1243B7615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A2A09-F152-791F-BDD3-4315FE23E766}"/>
              </a:ext>
            </a:extLst>
          </p:cNvPr>
          <p:cNvSpPr>
            <a:spLocks noGrp="1"/>
          </p:cNvSpPr>
          <p:nvPr>
            <p:ph type="title"/>
          </p:nvPr>
        </p:nvSpPr>
        <p:spPr>
          <a:xfrm>
            <a:off x="1132914" y="1144818"/>
            <a:ext cx="9926171" cy="1798265"/>
          </a:xfrm>
        </p:spPr>
        <p:txBody>
          <a:bodyPr>
            <a:normAutofit/>
          </a:bodyPr>
          <a:lstStyle/>
          <a:p>
            <a:pPr algn="ctr"/>
            <a:r>
              <a:rPr lang="en-US" dirty="0">
                <a:latin typeface="Helvetica Neue" panose="02000803000000090004" pitchFamily="2" charset="0"/>
              </a:rPr>
              <a:t>Part 3 </a:t>
            </a:r>
            <a:br>
              <a:rPr lang="en-US" dirty="0">
                <a:latin typeface="Helvetica Neue" panose="02000803000000090004" pitchFamily="2" charset="0"/>
              </a:rPr>
            </a:br>
            <a:r>
              <a:rPr lang="en-US" dirty="0">
                <a:latin typeface="Helvetica Neue" panose="02000803000000090004" pitchFamily="2" charset="0"/>
              </a:rPr>
              <a:t>Bifurcations</a:t>
            </a:r>
            <a:endParaRPr lang="en-GB" dirty="0"/>
          </a:p>
        </p:txBody>
      </p:sp>
      <p:sp>
        <p:nvSpPr>
          <p:cNvPr id="4" name="Rectangle 3">
            <a:extLst>
              <a:ext uri="{FF2B5EF4-FFF2-40B4-BE49-F238E27FC236}">
                <a16:creationId xmlns:a16="http://schemas.microsoft.com/office/drawing/2014/main" id="{40C470BB-301F-AFA2-ED07-F42ED9BFE7C8}"/>
              </a:ext>
            </a:extLst>
          </p:cNvPr>
          <p:cNvSpPr/>
          <p:nvPr/>
        </p:nvSpPr>
        <p:spPr>
          <a:xfrm>
            <a:off x="3352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1</a:t>
            </a:r>
            <a:endParaRPr lang="en-GB" sz="3600" dirty="0">
              <a:solidFill>
                <a:schemeClr val="tx1"/>
              </a:solidFill>
              <a:latin typeface="Helvetica Neue" panose="02000803000000090004" pitchFamily="2" charset="0"/>
            </a:endParaRPr>
          </a:p>
        </p:txBody>
      </p:sp>
      <p:sp>
        <p:nvSpPr>
          <p:cNvPr id="5" name="Rectangle 4">
            <a:extLst>
              <a:ext uri="{FF2B5EF4-FFF2-40B4-BE49-F238E27FC236}">
                <a16:creationId xmlns:a16="http://schemas.microsoft.com/office/drawing/2014/main" id="{47B77B25-458D-27E2-C7A0-ACD490B4D256}"/>
              </a:ext>
            </a:extLst>
          </p:cNvPr>
          <p:cNvSpPr/>
          <p:nvPr/>
        </p:nvSpPr>
        <p:spPr>
          <a:xfrm>
            <a:off x="42671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2</a:t>
            </a:r>
            <a:endParaRPr lang="en-GB" sz="3600" dirty="0">
              <a:solidFill>
                <a:schemeClr val="tx1"/>
              </a:solidFill>
              <a:latin typeface="Helvetica Neue" panose="02000803000000090004" pitchFamily="2" charset="0"/>
            </a:endParaRPr>
          </a:p>
        </p:txBody>
      </p:sp>
      <p:sp>
        <p:nvSpPr>
          <p:cNvPr id="6" name="Rectangle 5">
            <a:extLst>
              <a:ext uri="{FF2B5EF4-FFF2-40B4-BE49-F238E27FC236}">
                <a16:creationId xmlns:a16="http://schemas.microsoft.com/office/drawing/2014/main" id="{D999DF27-D4D2-5FE0-C30F-C63579F6CE39}"/>
              </a:ext>
            </a:extLst>
          </p:cNvPr>
          <p:cNvSpPr/>
          <p:nvPr/>
        </p:nvSpPr>
        <p:spPr>
          <a:xfrm>
            <a:off x="51815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3</a:t>
            </a:r>
            <a:endParaRPr lang="en-GB" sz="3600" dirty="0">
              <a:solidFill>
                <a:schemeClr val="tx1"/>
              </a:solidFill>
              <a:latin typeface="Helvetica Neue" panose="02000803000000090004" pitchFamily="2" charset="0"/>
            </a:endParaRPr>
          </a:p>
        </p:txBody>
      </p:sp>
      <p:sp>
        <p:nvSpPr>
          <p:cNvPr id="7" name="Rectangle 6">
            <a:extLst>
              <a:ext uri="{FF2B5EF4-FFF2-40B4-BE49-F238E27FC236}">
                <a16:creationId xmlns:a16="http://schemas.microsoft.com/office/drawing/2014/main" id="{D50F99E0-7726-58DA-43D6-10ECFA0B627A}"/>
              </a:ext>
            </a:extLst>
          </p:cNvPr>
          <p:cNvSpPr/>
          <p:nvPr/>
        </p:nvSpPr>
        <p:spPr>
          <a:xfrm>
            <a:off x="60959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4</a:t>
            </a:r>
            <a:endParaRPr lang="en-GB" sz="3600" dirty="0">
              <a:solidFill>
                <a:schemeClr val="tx1"/>
              </a:solidFill>
              <a:latin typeface="Helvetica Neue" panose="02000803000000090004" pitchFamily="2" charset="0"/>
            </a:endParaRPr>
          </a:p>
        </p:txBody>
      </p:sp>
      <p:sp>
        <p:nvSpPr>
          <p:cNvPr id="8" name="Rectangle 7">
            <a:extLst>
              <a:ext uri="{FF2B5EF4-FFF2-40B4-BE49-F238E27FC236}">
                <a16:creationId xmlns:a16="http://schemas.microsoft.com/office/drawing/2014/main" id="{3FDC1C44-DD81-0C5D-3A90-915CED017497}"/>
              </a:ext>
            </a:extLst>
          </p:cNvPr>
          <p:cNvSpPr/>
          <p:nvPr/>
        </p:nvSpPr>
        <p:spPr>
          <a:xfrm>
            <a:off x="70103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5</a:t>
            </a:r>
            <a:endParaRPr lang="en-GB" sz="3600" dirty="0">
              <a:solidFill>
                <a:schemeClr val="tx1"/>
              </a:solidFill>
              <a:latin typeface="Helvetica Neue" panose="02000803000000090004" pitchFamily="2" charset="0"/>
            </a:endParaRPr>
          </a:p>
        </p:txBody>
      </p:sp>
      <p:sp>
        <p:nvSpPr>
          <p:cNvPr id="9" name="Rectangle 8">
            <a:extLst>
              <a:ext uri="{FF2B5EF4-FFF2-40B4-BE49-F238E27FC236}">
                <a16:creationId xmlns:a16="http://schemas.microsoft.com/office/drawing/2014/main" id="{54C0E202-F7BF-7BE4-5B2E-B47F6E9B04E7}"/>
              </a:ext>
            </a:extLst>
          </p:cNvPr>
          <p:cNvSpPr/>
          <p:nvPr/>
        </p:nvSpPr>
        <p:spPr>
          <a:xfrm>
            <a:off x="79247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6</a:t>
            </a:r>
            <a:endParaRPr lang="en-GB" sz="36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1659608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72706-CF76-3BBF-2CBF-3E31422EE0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A82616E-8119-D7B9-58DB-37E37AD926D8}"/>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8" name="TextBox 7">
            <a:extLst>
              <a:ext uri="{FF2B5EF4-FFF2-40B4-BE49-F238E27FC236}">
                <a16:creationId xmlns:a16="http://schemas.microsoft.com/office/drawing/2014/main" id="{686CFFA1-1EA9-8D11-E461-ED11FACA05F0}"/>
              </a:ext>
            </a:extLst>
          </p:cNvPr>
          <p:cNvSpPr txBox="1"/>
          <p:nvPr/>
        </p:nvSpPr>
        <p:spPr>
          <a:xfrm>
            <a:off x="2021541" y="5336906"/>
            <a:ext cx="2772335" cy="338554"/>
          </a:xfrm>
          <a:prstGeom prst="rect">
            <a:avLst/>
          </a:prstGeom>
          <a:noFill/>
        </p:spPr>
        <p:txBody>
          <a:bodyPr wrap="square" rtlCol="0">
            <a:spAutoFit/>
          </a:bodyPr>
          <a:lstStyle/>
          <a:p>
            <a:r>
              <a:rPr lang="en-US" sz="1600" dirty="0">
                <a:latin typeface="Helvetica Neue" panose="02000803000000090004" pitchFamily="2" charset="0"/>
              </a:rPr>
              <a:t>Parameter instead of time</a:t>
            </a:r>
          </a:p>
        </p:txBody>
      </p:sp>
      <p:sp>
        <p:nvSpPr>
          <p:cNvPr id="9" name="TextBox 8">
            <a:extLst>
              <a:ext uri="{FF2B5EF4-FFF2-40B4-BE49-F238E27FC236}">
                <a16:creationId xmlns:a16="http://schemas.microsoft.com/office/drawing/2014/main" id="{40FFEF6B-F159-917D-E49A-9CD770EF6606}"/>
              </a:ext>
            </a:extLst>
          </p:cNvPr>
          <p:cNvSpPr txBox="1"/>
          <p:nvPr/>
        </p:nvSpPr>
        <p:spPr>
          <a:xfrm>
            <a:off x="114300" y="1502067"/>
            <a:ext cx="1559859" cy="830997"/>
          </a:xfrm>
          <a:prstGeom prst="rect">
            <a:avLst/>
          </a:prstGeom>
          <a:noFill/>
        </p:spPr>
        <p:txBody>
          <a:bodyPr wrap="square" rtlCol="0">
            <a:spAutoFit/>
          </a:bodyPr>
          <a:lstStyle/>
          <a:p>
            <a:r>
              <a:rPr lang="en-US" sz="1600" dirty="0">
                <a:latin typeface="Helvetica Neue" panose="02000803000000090004" pitchFamily="2" charset="0"/>
              </a:rPr>
              <a:t>Equilibria instead of state variable</a:t>
            </a:r>
          </a:p>
        </p:txBody>
      </p:sp>
      <p:pic>
        <p:nvPicPr>
          <p:cNvPr id="11" name="Picture 10" descr="A black line with a black circle&#10;&#10;AI-generated content may be incorrect.">
            <a:extLst>
              <a:ext uri="{FF2B5EF4-FFF2-40B4-BE49-F238E27FC236}">
                <a16:creationId xmlns:a16="http://schemas.microsoft.com/office/drawing/2014/main" id="{88060E75-F120-8DDD-FD7D-E7111A602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 y="2333064"/>
            <a:ext cx="5103159" cy="306189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DA9A0F-6CE4-06D2-29A3-F12F2357CFA1}"/>
                  </a:ext>
                </a:extLst>
              </p:cNvPr>
              <p:cNvSpPr txBox="1"/>
              <p:nvPr/>
            </p:nvSpPr>
            <p:spPr>
              <a:xfrm>
                <a:off x="1945344" y="1796432"/>
                <a:ext cx="31329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solidFill>
                                <a:schemeClr val="tx1">
                                  <a:lumMod val="95000"/>
                                  <a:lumOff val="5000"/>
                                </a:schemeClr>
                              </a:solidFill>
                              <a:latin typeface="Cambria Math" panose="02040503050406030204" pitchFamily="18" charset="0"/>
                            </a:rPr>
                          </m:ctrlPr>
                        </m:accPr>
                        <m:e>
                          <m:r>
                            <a:rPr lang="en-US" sz="2800" b="0" i="1" smtClean="0">
                              <a:solidFill>
                                <a:schemeClr val="tx1">
                                  <a:lumMod val="95000"/>
                                  <a:lumOff val="5000"/>
                                </a:schemeClr>
                              </a:solidFill>
                              <a:latin typeface="Cambria Math" panose="02040503050406030204" pitchFamily="18" charset="0"/>
                            </a:rPr>
                            <m:t>𝑥</m:t>
                          </m:r>
                        </m:e>
                      </m:acc>
                      <m:r>
                        <a:rPr lang="en-US" sz="2800" b="0" i="1" smtClean="0">
                          <a:solidFill>
                            <a:schemeClr val="tx1">
                              <a:lumMod val="95000"/>
                              <a:lumOff val="5000"/>
                            </a:schemeClr>
                          </a:solidFill>
                          <a:latin typeface="Cambria Math" panose="02040503050406030204" pitchFamily="18" charset="0"/>
                        </a:rPr>
                        <m:t>=−</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𝑥</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28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2800" dirty="0">
                  <a:solidFill>
                    <a:schemeClr val="tx1">
                      <a:lumMod val="95000"/>
                      <a:lumOff val="5000"/>
                    </a:schemeClr>
                  </a:solidFill>
                </a:endParaRPr>
              </a:p>
            </p:txBody>
          </p:sp>
        </mc:Choice>
        <mc:Fallback xmlns="">
          <p:sp>
            <p:nvSpPr>
              <p:cNvPr id="2" name="TextBox 1">
                <a:extLst>
                  <a:ext uri="{FF2B5EF4-FFF2-40B4-BE49-F238E27FC236}">
                    <a16:creationId xmlns:a16="http://schemas.microsoft.com/office/drawing/2014/main" id="{51DA9A0F-6CE4-06D2-29A3-F12F2357CFA1}"/>
                  </a:ext>
                </a:extLst>
              </p:cNvPr>
              <p:cNvSpPr txBox="1">
                <a:spLocks noRot="1" noChangeAspect="1" noMove="1" noResize="1" noEditPoints="1" noAdjustHandles="1" noChangeArrowheads="1" noChangeShapeType="1" noTextEdit="1"/>
              </p:cNvSpPr>
              <p:nvPr/>
            </p:nvSpPr>
            <p:spPr>
              <a:xfrm>
                <a:off x="1945344" y="1796432"/>
                <a:ext cx="3132909" cy="430887"/>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FD464874-BC05-1738-FEC7-41C455D60851}"/>
              </a:ext>
            </a:extLst>
          </p:cNvPr>
          <p:cNvSpPr txBox="1"/>
          <p:nvPr/>
        </p:nvSpPr>
        <p:spPr>
          <a:xfrm>
            <a:off x="5078253" y="2262767"/>
            <a:ext cx="4251512" cy="461665"/>
          </a:xfrm>
          <a:prstGeom prst="rect">
            <a:avLst/>
          </a:prstGeom>
          <a:noFill/>
        </p:spPr>
        <p:txBody>
          <a:bodyPr wrap="square" rtlCol="0">
            <a:spAutoFit/>
          </a:bodyPr>
          <a:lstStyle/>
          <a:p>
            <a:pPr algn="ctr"/>
            <a:r>
              <a:rPr lang="en-US" sz="2400" dirty="0">
                <a:latin typeface="Helvetica Neue" panose="02000803000000090004" pitchFamily="2" charset="0"/>
              </a:rPr>
              <a:t>Equilibrium branch</a:t>
            </a:r>
          </a:p>
        </p:txBody>
      </p:sp>
    </p:spTree>
    <p:extLst>
      <p:ext uri="{BB962C8B-B14F-4D97-AF65-F5344CB8AC3E}">
        <p14:creationId xmlns:p14="http://schemas.microsoft.com/office/powerpoint/2010/main" val="4207198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4DFCD-7A48-D477-B1B7-D1E87E601CB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8FCF7B9-C539-50F7-4B2B-1D1F844CAFA2}"/>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8" name="TextBox 7">
            <a:extLst>
              <a:ext uri="{FF2B5EF4-FFF2-40B4-BE49-F238E27FC236}">
                <a16:creationId xmlns:a16="http://schemas.microsoft.com/office/drawing/2014/main" id="{8475FF45-4CE4-6307-97EE-2D6EFB8693CC}"/>
              </a:ext>
            </a:extLst>
          </p:cNvPr>
          <p:cNvSpPr txBox="1"/>
          <p:nvPr/>
        </p:nvSpPr>
        <p:spPr>
          <a:xfrm>
            <a:off x="2021541" y="5336906"/>
            <a:ext cx="2772335" cy="338554"/>
          </a:xfrm>
          <a:prstGeom prst="rect">
            <a:avLst/>
          </a:prstGeom>
          <a:noFill/>
        </p:spPr>
        <p:txBody>
          <a:bodyPr wrap="square" rtlCol="0">
            <a:spAutoFit/>
          </a:bodyPr>
          <a:lstStyle/>
          <a:p>
            <a:r>
              <a:rPr lang="en-US" sz="1600" dirty="0">
                <a:latin typeface="Helvetica Neue" panose="02000803000000090004" pitchFamily="2" charset="0"/>
              </a:rPr>
              <a:t>Parameter instead of time</a:t>
            </a:r>
          </a:p>
        </p:txBody>
      </p:sp>
      <p:sp>
        <p:nvSpPr>
          <p:cNvPr id="9" name="TextBox 8">
            <a:extLst>
              <a:ext uri="{FF2B5EF4-FFF2-40B4-BE49-F238E27FC236}">
                <a16:creationId xmlns:a16="http://schemas.microsoft.com/office/drawing/2014/main" id="{3211EF58-F4FA-1079-794E-2EC27D3BD1E8}"/>
              </a:ext>
            </a:extLst>
          </p:cNvPr>
          <p:cNvSpPr txBox="1"/>
          <p:nvPr/>
        </p:nvSpPr>
        <p:spPr>
          <a:xfrm>
            <a:off x="114300" y="1502067"/>
            <a:ext cx="1559859" cy="830997"/>
          </a:xfrm>
          <a:prstGeom prst="rect">
            <a:avLst/>
          </a:prstGeom>
          <a:noFill/>
        </p:spPr>
        <p:txBody>
          <a:bodyPr wrap="square" rtlCol="0">
            <a:spAutoFit/>
          </a:bodyPr>
          <a:lstStyle/>
          <a:p>
            <a:r>
              <a:rPr lang="en-US" sz="1600" dirty="0">
                <a:latin typeface="Helvetica Neue" panose="02000803000000090004" pitchFamily="2" charset="0"/>
              </a:rPr>
              <a:t>Equilibria instead of state variable</a:t>
            </a:r>
          </a:p>
        </p:txBody>
      </p:sp>
      <p:pic>
        <p:nvPicPr>
          <p:cNvPr id="11" name="Picture 10" descr="A black line with a black circle&#10;&#10;AI-generated content may be incorrect.">
            <a:extLst>
              <a:ext uri="{FF2B5EF4-FFF2-40B4-BE49-F238E27FC236}">
                <a16:creationId xmlns:a16="http://schemas.microsoft.com/office/drawing/2014/main" id="{A3B0225B-6043-E1B2-D431-50E8D24A4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 y="2333064"/>
            <a:ext cx="5103159" cy="306189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2A3BC5-997B-DF70-F5C2-16FF8F625C5F}"/>
                  </a:ext>
                </a:extLst>
              </p:cNvPr>
              <p:cNvSpPr txBox="1"/>
              <p:nvPr/>
            </p:nvSpPr>
            <p:spPr>
              <a:xfrm>
                <a:off x="1945344" y="1796432"/>
                <a:ext cx="31329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solidFill>
                                <a:schemeClr val="tx1">
                                  <a:lumMod val="95000"/>
                                  <a:lumOff val="5000"/>
                                </a:schemeClr>
                              </a:solidFill>
                              <a:latin typeface="Cambria Math" panose="02040503050406030204" pitchFamily="18" charset="0"/>
                            </a:rPr>
                          </m:ctrlPr>
                        </m:accPr>
                        <m:e>
                          <m:r>
                            <a:rPr lang="en-US" sz="2800" b="0" i="1" smtClean="0">
                              <a:solidFill>
                                <a:schemeClr val="tx1">
                                  <a:lumMod val="95000"/>
                                  <a:lumOff val="5000"/>
                                </a:schemeClr>
                              </a:solidFill>
                              <a:latin typeface="Cambria Math" panose="02040503050406030204" pitchFamily="18" charset="0"/>
                            </a:rPr>
                            <m:t>𝑥</m:t>
                          </m:r>
                        </m:e>
                      </m:acc>
                      <m:r>
                        <a:rPr lang="en-US" sz="2800" b="0" i="1" smtClean="0">
                          <a:solidFill>
                            <a:schemeClr val="tx1">
                              <a:lumMod val="95000"/>
                              <a:lumOff val="5000"/>
                            </a:schemeClr>
                          </a:solidFill>
                          <a:latin typeface="Cambria Math" panose="02040503050406030204" pitchFamily="18" charset="0"/>
                        </a:rPr>
                        <m:t>=−</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𝑥</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28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28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2800" dirty="0">
                  <a:solidFill>
                    <a:schemeClr val="tx1">
                      <a:lumMod val="95000"/>
                      <a:lumOff val="5000"/>
                    </a:schemeClr>
                  </a:solidFill>
                </a:endParaRPr>
              </a:p>
            </p:txBody>
          </p:sp>
        </mc:Choice>
        <mc:Fallback xmlns="">
          <p:sp>
            <p:nvSpPr>
              <p:cNvPr id="2" name="TextBox 1">
                <a:extLst>
                  <a:ext uri="{FF2B5EF4-FFF2-40B4-BE49-F238E27FC236}">
                    <a16:creationId xmlns:a16="http://schemas.microsoft.com/office/drawing/2014/main" id="{C02A3BC5-997B-DF70-F5C2-16FF8F625C5F}"/>
                  </a:ext>
                </a:extLst>
              </p:cNvPr>
              <p:cNvSpPr txBox="1">
                <a:spLocks noRot="1" noChangeAspect="1" noMove="1" noResize="1" noEditPoints="1" noAdjustHandles="1" noChangeArrowheads="1" noChangeShapeType="1" noTextEdit="1"/>
              </p:cNvSpPr>
              <p:nvPr/>
            </p:nvSpPr>
            <p:spPr>
              <a:xfrm>
                <a:off x="1945344" y="1796432"/>
                <a:ext cx="3132909" cy="430887"/>
              </a:xfrm>
              <a:prstGeom prst="rect">
                <a:avLst/>
              </a:prstGeom>
              <a:blipFill>
                <a:blip r:embed="rId3"/>
                <a:stretch>
                  <a:fillRect/>
                </a:stretch>
              </a:blipFill>
            </p:spPr>
            <p:txBody>
              <a:bodyPr/>
              <a:lstStyle/>
              <a:p>
                <a:r>
                  <a:rPr lang="en-GB">
                    <a:noFill/>
                  </a:rPr>
                  <a:t> </a:t>
                </a:r>
              </a:p>
            </p:txBody>
          </p:sp>
        </mc:Fallback>
      </mc:AlternateContent>
      <p:sp>
        <p:nvSpPr>
          <p:cNvPr id="3" name="Arrow: Down 2">
            <a:extLst>
              <a:ext uri="{FF2B5EF4-FFF2-40B4-BE49-F238E27FC236}">
                <a16:creationId xmlns:a16="http://schemas.microsoft.com/office/drawing/2014/main" id="{CA8B532C-5A06-216F-4FD3-4EAAEBB48861}"/>
              </a:ext>
            </a:extLst>
          </p:cNvPr>
          <p:cNvSpPr/>
          <p:nvPr/>
        </p:nvSpPr>
        <p:spPr>
          <a:xfrm>
            <a:off x="5078253" y="3032311"/>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Down 4">
            <a:extLst>
              <a:ext uri="{FF2B5EF4-FFF2-40B4-BE49-F238E27FC236}">
                <a16:creationId xmlns:a16="http://schemas.microsoft.com/office/drawing/2014/main" id="{924B829E-EC83-2304-9F00-9A0E1D3114B4}"/>
              </a:ext>
            </a:extLst>
          </p:cNvPr>
          <p:cNvSpPr/>
          <p:nvPr/>
        </p:nvSpPr>
        <p:spPr>
          <a:xfrm rot="10800000">
            <a:off x="5078253" y="3816946"/>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CFD97C78-5F75-B2F2-78C1-AB98B9905ADB}"/>
              </a:ext>
            </a:extLst>
          </p:cNvPr>
          <p:cNvSpPr/>
          <p:nvPr/>
        </p:nvSpPr>
        <p:spPr>
          <a:xfrm rot="10800000">
            <a:off x="4639851" y="3030293"/>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62191FD3-3046-177D-55BA-6B82BFCA9609}"/>
              </a:ext>
            </a:extLst>
          </p:cNvPr>
          <p:cNvSpPr/>
          <p:nvPr/>
        </p:nvSpPr>
        <p:spPr>
          <a:xfrm>
            <a:off x="4635116" y="3816945"/>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Question Mark and upside down question mark">
            <a:extLst>
              <a:ext uri="{FF2B5EF4-FFF2-40B4-BE49-F238E27FC236}">
                <a16:creationId xmlns:a16="http://schemas.microsoft.com/office/drawing/2014/main" id="{009B20DD-4BAA-2FB7-CC40-3680A6751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635" y="2979622"/>
            <a:ext cx="885390" cy="4980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EEC6C9C-2064-4733-BCDD-2FCEE393C9CB}"/>
              </a:ext>
            </a:extLst>
          </p:cNvPr>
          <p:cNvSpPr txBox="1"/>
          <p:nvPr/>
        </p:nvSpPr>
        <p:spPr>
          <a:xfrm>
            <a:off x="6359215" y="3309465"/>
            <a:ext cx="3228538" cy="461665"/>
          </a:xfrm>
          <a:prstGeom prst="rect">
            <a:avLst/>
          </a:prstGeom>
          <a:noFill/>
        </p:spPr>
        <p:txBody>
          <a:bodyPr wrap="square" rtlCol="0">
            <a:spAutoFit/>
          </a:bodyPr>
          <a:lstStyle/>
          <a:p>
            <a:r>
              <a:rPr lang="en-US" sz="2400" dirty="0">
                <a:latin typeface="Helvetica Neue" panose="02000803000000090004" pitchFamily="2" charset="0"/>
              </a:rPr>
              <a:t>Stability of equilibria</a:t>
            </a:r>
          </a:p>
        </p:txBody>
      </p:sp>
    </p:spTree>
    <p:extLst>
      <p:ext uri="{BB962C8B-B14F-4D97-AF65-F5344CB8AC3E}">
        <p14:creationId xmlns:p14="http://schemas.microsoft.com/office/powerpoint/2010/main" val="115943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BBCB7-740E-EC3C-D4AE-3D5382848E4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1D18DFC-1EDE-16A1-28B1-4860D5DF84DA}"/>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614296-C6FA-2470-5749-B1CB5C3CEED7}"/>
                  </a:ext>
                </a:extLst>
              </p:cNvPr>
              <p:cNvSpPr txBox="1"/>
              <p:nvPr/>
            </p:nvSpPr>
            <p:spPr>
              <a:xfrm>
                <a:off x="308268" y="1752162"/>
                <a:ext cx="6596797" cy="2308324"/>
              </a:xfrm>
              <a:prstGeom prst="rect">
                <a:avLst/>
              </a:prstGeom>
              <a:noFill/>
            </p:spPr>
            <p:txBody>
              <a:bodyPr wrap="square" rtlCol="0">
                <a:spAutoFit/>
              </a:bodyPr>
              <a:lstStyle/>
              <a:p>
                <a:r>
                  <a:rPr lang="en-US" sz="2400" dirty="0">
                    <a:latin typeface="Helvetica Neue" panose="02000803000000090004" pitchFamily="2" charset="0"/>
                  </a:rPr>
                  <a:t>Stability criterion: </a:t>
                </a:r>
              </a:p>
              <a:p>
                <a:pPr marL="457200" indent="-457200">
                  <a:buFont typeface="+mj-lt"/>
                  <a:buAutoNum type="arabicPeriod"/>
                </a:pPr>
                <a:r>
                  <a:rPr lang="en-US" sz="2400" dirty="0">
                    <a:latin typeface="Helvetica Neue" panose="02000803000000090004" pitchFamily="2" charset="0"/>
                  </a:rPr>
                  <a:t>derive the system in respect to the state variables (Jacobian matrix)</a:t>
                </a:r>
              </a:p>
              <a:p>
                <a:pPr marL="457200" indent="-457200">
                  <a:buFont typeface="+mj-lt"/>
                  <a:buAutoNum type="arabicPeriod"/>
                </a:pPr>
                <a:r>
                  <a:rPr lang="en-US" sz="2400" dirty="0">
                    <a:latin typeface="Helvetica Neue" panose="02000803000000090004" pitchFamily="2" charset="0"/>
                  </a:rPr>
                  <a:t>evaluate at the equilibrium</a:t>
                </a:r>
              </a:p>
              <a:p>
                <a:pPr marL="457200" indent="-457200">
                  <a:buFont typeface="+mj-lt"/>
                  <a:buAutoNum type="arabicPeriod"/>
                </a:pPr>
                <a:r>
                  <a:rPr lang="en-US" sz="2400" dirty="0">
                    <a:latin typeface="Helvetica Neue" panose="02000803000000090004" pitchFamily="2" charset="0"/>
                  </a:rPr>
                  <a:t>find max eigenvalue(s) </a:t>
                </a:r>
                <a14:m>
                  <m:oMath xmlns:m="http://schemas.openxmlformats.org/officeDocument/2006/math">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rPr>
                          <m:t>λ</m:t>
                        </m:r>
                      </m:e>
                      <m:sub>
                        <m:r>
                          <a:rPr lang="en-US" sz="2400" b="0" i="1" smtClean="0">
                            <a:latin typeface="Cambria Math" panose="02040503050406030204" pitchFamily="18" charset="0"/>
                          </a:rPr>
                          <m:t>𝑚𝑎𝑥</m:t>
                        </m:r>
                      </m:sub>
                    </m:sSub>
                  </m:oMath>
                </a14:m>
                <a:r>
                  <a:rPr lang="en-US" sz="2400" dirty="0">
                    <a:latin typeface="Helvetica Neue" panose="02000803000000090004" pitchFamily="2" charset="0"/>
                  </a:rPr>
                  <a:t> </a:t>
                </a:r>
              </a:p>
              <a:p>
                <a:pPr marL="457200" indent="-457200">
                  <a:buFont typeface="+mj-lt"/>
                  <a:buAutoNum type="arabicPeriod"/>
                </a:pPr>
                <a:r>
                  <a:rPr lang="en-US" sz="2400" dirty="0">
                    <a:latin typeface="Helvetica Neue" panose="02000803000000090004" pitchFamily="2" charset="0"/>
                  </a:rPr>
                  <a:t>If</a:t>
                </a:r>
                <a:r>
                  <a:rPr lang="en-US" sz="2400" dirty="0"/>
                  <a:t>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&lt;0</m:t>
                    </m:r>
                  </m:oMath>
                </a14:m>
                <a:r>
                  <a:rPr lang="en-US" sz="2400" dirty="0">
                    <a:latin typeface="Helvetica Neue" panose="02000803000000090004" pitchFamily="2" charset="0"/>
                  </a:rPr>
                  <a:t> stable,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400" dirty="0">
                    <a:latin typeface="Helvetica Neue" panose="02000803000000090004" pitchFamily="2" charset="0"/>
                  </a:rPr>
                  <a:t> unstable</a:t>
                </a:r>
              </a:p>
            </p:txBody>
          </p:sp>
        </mc:Choice>
        <mc:Fallback xmlns="">
          <p:sp>
            <p:nvSpPr>
              <p:cNvPr id="3" name="TextBox 2">
                <a:extLst>
                  <a:ext uri="{FF2B5EF4-FFF2-40B4-BE49-F238E27FC236}">
                    <a16:creationId xmlns:a16="http://schemas.microsoft.com/office/drawing/2014/main" id="{96614296-C6FA-2470-5749-B1CB5C3CEED7}"/>
                  </a:ext>
                </a:extLst>
              </p:cNvPr>
              <p:cNvSpPr txBox="1">
                <a:spLocks noRot="1" noChangeAspect="1" noMove="1" noResize="1" noEditPoints="1" noAdjustHandles="1" noChangeArrowheads="1" noChangeShapeType="1" noTextEdit="1"/>
              </p:cNvSpPr>
              <p:nvPr/>
            </p:nvSpPr>
            <p:spPr>
              <a:xfrm>
                <a:off x="308268" y="1752162"/>
                <a:ext cx="6596797" cy="2308324"/>
              </a:xfrm>
              <a:prstGeom prst="rect">
                <a:avLst/>
              </a:prstGeom>
              <a:blipFill>
                <a:blip r:embed="rId2"/>
                <a:stretch>
                  <a:fillRect l="-1479" t="-2111" r="-739" b="-44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6B91FD-BDEE-8319-DE65-EBD2265CF7FD}"/>
                  </a:ext>
                </a:extLst>
              </p:cNvPr>
              <p:cNvSpPr txBox="1"/>
              <p:nvPr/>
            </p:nvSpPr>
            <p:spPr>
              <a:xfrm>
                <a:off x="7499006" y="2244105"/>
                <a:ext cx="4384726" cy="1744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rPr>
                        <m:t>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GB" i="1">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e>
                                      <m:e>
                                        <m:r>
                                          <a:rPr lang="en-GB" i="1">
                                            <a:latin typeface="Cambria Math" panose="02040503050406030204" pitchFamily="18" charset="0"/>
                                          </a:rPr>
                                          <m:t>⋯</m:t>
                                        </m:r>
                                      </m:e>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en>
                                        </m:f>
                                      </m:e>
                                    </m:mr>
                                    <m:mr>
                                      <m:e>
                                        <m:r>
                                          <a:rPr lang="en-GB" i="1">
                                            <a:latin typeface="Cambria Math" panose="02040503050406030204" pitchFamily="18" charset="0"/>
                                          </a:rPr>
                                          <m:t>⋮</m:t>
                                        </m:r>
                                      </m:e>
                                      <m:e>
                                        <m:r>
                                          <a:rPr lang="en-GB" i="1">
                                            <a:latin typeface="Cambria Math" panose="02040503050406030204" pitchFamily="18" charset="0"/>
                                          </a:rPr>
                                          <m:t>⋱</m:t>
                                        </m:r>
                                      </m:e>
                                      <m:e>
                                        <m:r>
                                          <a:rPr lang="en-GB" i="1">
                                            <a:latin typeface="Cambria Math" panose="02040503050406030204" pitchFamily="18" charset="0"/>
                                          </a:rPr>
                                          <m:t>⋮</m:t>
                                        </m:r>
                                      </m:e>
                                    </m:mr>
                                    <m:mr>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e>
                                      <m:e>
                                        <m:r>
                                          <a:rPr lang="en-GB" i="1">
                                            <a:latin typeface="Cambria Math" panose="02040503050406030204" pitchFamily="18" charset="0"/>
                                          </a:rPr>
                                          <m:t>⋯</m:t>
                                        </m:r>
                                      </m:e>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den>
                                        </m:f>
                                      </m:e>
                                    </m:mr>
                                  </m:m>
                                </m:e>
                              </m:d>
                            </m:e>
                          </m:d>
                        </m:e>
                        <m:sub>
                          <m:r>
                            <a:rPr lang="en-US" b="1" i="1">
                              <a:latin typeface="Cambria Math" panose="02040503050406030204" pitchFamily="18" charset="0"/>
                            </a:rPr>
                            <m:t>𝒙</m:t>
                          </m:r>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sub>
                      </m:sSub>
                    </m:oMath>
                  </m:oMathPara>
                </a14:m>
                <a:endParaRPr lang="en-US" b="0" dirty="0"/>
              </a:p>
              <a:p>
                <a:endParaRPr lang="en-GB" dirty="0"/>
              </a:p>
            </p:txBody>
          </p:sp>
        </mc:Choice>
        <mc:Fallback xmlns="">
          <p:sp>
            <p:nvSpPr>
              <p:cNvPr id="5" name="TextBox 4">
                <a:extLst>
                  <a:ext uri="{FF2B5EF4-FFF2-40B4-BE49-F238E27FC236}">
                    <a16:creationId xmlns:a16="http://schemas.microsoft.com/office/drawing/2014/main" id="{DF6B91FD-BDEE-8319-DE65-EBD2265CF7FD}"/>
                  </a:ext>
                </a:extLst>
              </p:cNvPr>
              <p:cNvSpPr txBox="1">
                <a:spLocks noRot="1" noChangeAspect="1" noMove="1" noResize="1" noEditPoints="1" noAdjustHandles="1" noChangeArrowheads="1" noChangeShapeType="1" noTextEdit="1"/>
              </p:cNvSpPr>
              <p:nvPr/>
            </p:nvSpPr>
            <p:spPr>
              <a:xfrm>
                <a:off x="7499006" y="2244105"/>
                <a:ext cx="4384726" cy="174406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13339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AA352-C7ED-EDD6-BB2F-FC7F04EADE0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8868D32-AFC6-94A9-B035-32945FD1EEF7}"/>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5A7295-5D8A-6771-A96D-70680E1C2421}"/>
                  </a:ext>
                </a:extLst>
              </p:cNvPr>
              <p:cNvSpPr txBox="1"/>
              <p:nvPr/>
            </p:nvSpPr>
            <p:spPr>
              <a:xfrm>
                <a:off x="308268" y="1752162"/>
                <a:ext cx="6596797" cy="2308324"/>
              </a:xfrm>
              <a:prstGeom prst="rect">
                <a:avLst/>
              </a:prstGeom>
              <a:noFill/>
            </p:spPr>
            <p:txBody>
              <a:bodyPr wrap="square" rtlCol="0">
                <a:spAutoFit/>
              </a:bodyPr>
              <a:lstStyle/>
              <a:p>
                <a:r>
                  <a:rPr lang="en-US" sz="2400" dirty="0">
                    <a:latin typeface="Helvetica Neue" panose="02000803000000090004" pitchFamily="2" charset="0"/>
                  </a:rPr>
                  <a:t>Stability criterion: </a:t>
                </a:r>
              </a:p>
              <a:p>
                <a:pPr marL="457200" indent="-457200">
                  <a:buFont typeface="+mj-lt"/>
                  <a:buAutoNum type="arabicPeriod"/>
                </a:pPr>
                <a:r>
                  <a:rPr lang="en-US" sz="2400" dirty="0">
                    <a:latin typeface="Helvetica Neue" panose="02000803000000090004" pitchFamily="2" charset="0"/>
                  </a:rPr>
                  <a:t>derive the system in respect to the state variables (Jacobian matrix)</a:t>
                </a:r>
              </a:p>
              <a:p>
                <a:pPr marL="457200" indent="-457200">
                  <a:buFont typeface="+mj-lt"/>
                  <a:buAutoNum type="arabicPeriod"/>
                </a:pPr>
                <a:r>
                  <a:rPr lang="en-US" sz="2400" dirty="0">
                    <a:latin typeface="Helvetica Neue" panose="02000803000000090004" pitchFamily="2" charset="0"/>
                  </a:rPr>
                  <a:t>evaluate at the equilibrium</a:t>
                </a:r>
              </a:p>
              <a:p>
                <a:pPr marL="457200" indent="-457200">
                  <a:buFont typeface="+mj-lt"/>
                  <a:buAutoNum type="arabicPeriod"/>
                </a:pPr>
                <a:r>
                  <a:rPr lang="en-US" sz="2400" dirty="0">
                    <a:latin typeface="Helvetica Neue" panose="02000803000000090004" pitchFamily="2" charset="0"/>
                  </a:rPr>
                  <a:t>find max eigenvalue(s) </a:t>
                </a:r>
                <a14:m>
                  <m:oMath xmlns:m="http://schemas.openxmlformats.org/officeDocument/2006/math">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rPr>
                          <m:t>λ</m:t>
                        </m:r>
                      </m:e>
                      <m:sub>
                        <m:r>
                          <a:rPr lang="en-US" sz="2400" b="0" i="1" smtClean="0">
                            <a:latin typeface="Cambria Math" panose="02040503050406030204" pitchFamily="18" charset="0"/>
                          </a:rPr>
                          <m:t>𝑚𝑎𝑥</m:t>
                        </m:r>
                      </m:sub>
                    </m:sSub>
                  </m:oMath>
                </a14:m>
                <a:r>
                  <a:rPr lang="en-US" sz="2400" dirty="0">
                    <a:latin typeface="Helvetica Neue" panose="02000803000000090004" pitchFamily="2" charset="0"/>
                  </a:rPr>
                  <a:t> </a:t>
                </a:r>
              </a:p>
              <a:p>
                <a:pPr marL="457200" indent="-457200">
                  <a:buFont typeface="+mj-lt"/>
                  <a:buAutoNum type="arabicPeriod"/>
                </a:pPr>
                <a:r>
                  <a:rPr lang="en-US" sz="2400" dirty="0">
                    <a:latin typeface="Helvetica Neue" panose="02000803000000090004" pitchFamily="2" charset="0"/>
                  </a:rPr>
                  <a:t>If</a:t>
                </a:r>
                <a:r>
                  <a:rPr lang="en-US" sz="2400" dirty="0"/>
                  <a:t>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&lt;0</m:t>
                    </m:r>
                  </m:oMath>
                </a14:m>
                <a:r>
                  <a:rPr lang="en-US" sz="2400" dirty="0">
                    <a:latin typeface="Helvetica Neue" panose="02000803000000090004" pitchFamily="2" charset="0"/>
                  </a:rPr>
                  <a:t> stable,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400" dirty="0">
                    <a:latin typeface="Helvetica Neue" panose="02000803000000090004" pitchFamily="2" charset="0"/>
                  </a:rPr>
                  <a:t> unstable</a:t>
                </a:r>
              </a:p>
            </p:txBody>
          </p:sp>
        </mc:Choice>
        <mc:Fallback xmlns="">
          <p:sp>
            <p:nvSpPr>
              <p:cNvPr id="3" name="TextBox 2">
                <a:extLst>
                  <a:ext uri="{FF2B5EF4-FFF2-40B4-BE49-F238E27FC236}">
                    <a16:creationId xmlns:a16="http://schemas.microsoft.com/office/drawing/2014/main" id="{1F5A7295-5D8A-6771-A96D-70680E1C2421}"/>
                  </a:ext>
                </a:extLst>
              </p:cNvPr>
              <p:cNvSpPr txBox="1">
                <a:spLocks noRot="1" noChangeAspect="1" noMove="1" noResize="1" noEditPoints="1" noAdjustHandles="1" noChangeArrowheads="1" noChangeShapeType="1" noTextEdit="1"/>
              </p:cNvSpPr>
              <p:nvPr/>
            </p:nvSpPr>
            <p:spPr>
              <a:xfrm>
                <a:off x="308268" y="1752162"/>
                <a:ext cx="6596797" cy="2308324"/>
              </a:xfrm>
              <a:prstGeom prst="rect">
                <a:avLst/>
              </a:prstGeom>
              <a:blipFill>
                <a:blip r:embed="rId2"/>
                <a:stretch>
                  <a:fillRect l="-1479" t="-2111" r="-739" b="-44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3EAD6BF-E520-4FEC-9243-EA2EFC74782E}"/>
                  </a:ext>
                </a:extLst>
              </p:cNvPr>
              <p:cNvSpPr txBox="1"/>
              <p:nvPr/>
            </p:nvSpPr>
            <p:spPr>
              <a:xfrm>
                <a:off x="7499006" y="2244105"/>
                <a:ext cx="4384726" cy="1744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rPr>
                        <m:t>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GB" i="1">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e>
                                      <m:e>
                                        <m:r>
                                          <a:rPr lang="en-GB" i="1">
                                            <a:latin typeface="Cambria Math" panose="02040503050406030204" pitchFamily="18" charset="0"/>
                                          </a:rPr>
                                          <m:t>⋯</m:t>
                                        </m:r>
                                      </m:e>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en>
                                        </m:f>
                                      </m:e>
                                    </m:mr>
                                    <m:mr>
                                      <m:e>
                                        <m:r>
                                          <a:rPr lang="en-GB" i="1">
                                            <a:latin typeface="Cambria Math" panose="02040503050406030204" pitchFamily="18" charset="0"/>
                                          </a:rPr>
                                          <m:t>⋮</m:t>
                                        </m:r>
                                      </m:e>
                                      <m:e>
                                        <m:r>
                                          <a:rPr lang="en-GB" i="1">
                                            <a:latin typeface="Cambria Math" panose="02040503050406030204" pitchFamily="18" charset="0"/>
                                          </a:rPr>
                                          <m:t>⋱</m:t>
                                        </m:r>
                                      </m:e>
                                      <m:e>
                                        <m:r>
                                          <a:rPr lang="en-GB" i="1">
                                            <a:latin typeface="Cambria Math" panose="02040503050406030204" pitchFamily="18" charset="0"/>
                                          </a:rPr>
                                          <m:t>⋮</m:t>
                                        </m:r>
                                      </m:e>
                                    </m:mr>
                                    <m:mr>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den>
                                        </m:f>
                                      </m:e>
                                      <m:e>
                                        <m:r>
                                          <a:rPr lang="en-GB" i="1">
                                            <a:latin typeface="Cambria Math" panose="02040503050406030204" pitchFamily="18" charset="0"/>
                                          </a:rPr>
                                          <m:t>⋯</m:t>
                                        </m:r>
                                      </m:e>
                                      <m:e>
                                        <m:f>
                                          <m:fPr>
                                            <m:ctrlPr>
                                              <a:rPr lang="en-US" b="1" i="1">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 </m:t>
                                                </m:r>
                                                <m:r>
                                                  <a:rPr lang="en-US" b="1" i="1">
                                                    <a:latin typeface="Cambria Math" panose="02040503050406030204" pitchFamily="18" charset="0"/>
                                                  </a:rPr>
                                                  <m:t>𝒑</m:t>
                                                </m:r>
                                              </m:e>
                                            </m:d>
                                          </m:num>
                                          <m:den>
                                            <m:r>
                                              <m:rPr>
                                                <m:nor/>
                                              </m:rP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den>
                                        </m:f>
                                      </m:e>
                                    </m:mr>
                                  </m:m>
                                </m:e>
                              </m:d>
                            </m:e>
                          </m:d>
                        </m:e>
                        <m:sub>
                          <m:r>
                            <a:rPr lang="en-US" b="1" i="1">
                              <a:latin typeface="Cambria Math" panose="02040503050406030204" pitchFamily="18" charset="0"/>
                            </a:rPr>
                            <m:t>𝒙</m:t>
                          </m:r>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sub>
                      </m:sSub>
                    </m:oMath>
                  </m:oMathPara>
                </a14:m>
                <a:endParaRPr lang="en-US" b="0" dirty="0"/>
              </a:p>
              <a:p>
                <a:endParaRPr lang="en-GB" dirty="0"/>
              </a:p>
            </p:txBody>
          </p:sp>
        </mc:Choice>
        <mc:Fallback xmlns="">
          <p:sp>
            <p:nvSpPr>
              <p:cNvPr id="2" name="TextBox 1">
                <a:extLst>
                  <a:ext uri="{FF2B5EF4-FFF2-40B4-BE49-F238E27FC236}">
                    <a16:creationId xmlns:a16="http://schemas.microsoft.com/office/drawing/2014/main" id="{E3EAD6BF-E520-4FEC-9243-EA2EFC74782E}"/>
                  </a:ext>
                </a:extLst>
              </p:cNvPr>
              <p:cNvSpPr txBox="1">
                <a:spLocks noRot="1" noChangeAspect="1" noMove="1" noResize="1" noEditPoints="1" noAdjustHandles="1" noChangeArrowheads="1" noChangeShapeType="1" noTextEdit="1"/>
              </p:cNvSpPr>
              <p:nvPr/>
            </p:nvSpPr>
            <p:spPr>
              <a:xfrm>
                <a:off x="7499006" y="2244105"/>
                <a:ext cx="4384726" cy="1744067"/>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D72026C-7E38-C1A6-07EE-60546BC4871C}"/>
                  </a:ext>
                </a:extLst>
              </p:cNvPr>
              <p:cNvSpPr txBox="1"/>
              <p:nvPr/>
            </p:nvSpPr>
            <p:spPr>
              <a:xfrm>
                <a:off x="2693459" y="5154434"/>
                <a:ext cx="16383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sSup>
                            <m:sSupPr>
                              <m:ctrlPr>
                                <a:rPr lang="en-US" sz="1800" i="1" smtClean="0">
                                  <a:solidFill>
                                    <a:srgbClr val="FF00FF"/>
                                  </a:solidFill>
                                  <a:latin typeface="Cambria Math" panose="02040503050406030204" pitchFamily="18" charset="0"/>
                                </a:rPr>
                              </m:ctrlPr>
                            </m:sSupPr>
                            <m:e>
                              <m:r>
                                <a:rPr lang="en-US" sz="1800" b="0" i="1">
                                  <a:solidFill>
                                    <a:srgbClr val="FF00FF"/>
                                  </a:solidFill>
                                  <a:latin typeface="Cambria Math" panose="02040503050406030204" pitchFamily="18" charset="0"/>
                                </a:rPr>
                                <m:t>𝑥</m:t>
                              </m:r>
                            </m:e>
                            <m:sup>
                              <m:r>
                                <a:rPr lang="en-US" sz="1800" b="0" i="1">
                                  <a:solidFill>
                                    <a:srgbClr val="FF00FF"/>
                                  </a:solidFill>
                                  <a:latin typeface="Cambria Math" panose="02040503050406030204" pitchFamily="18" charset="0"/>
                                </a:rPr>
                                <m:t>∗</m:t>
                              </m:r>
                            </m:sup>
                          </m:sSup>
                          <m:r>
                            <a:rPr lang="en-US" sz="1800" i="1">
                              <a:latin typeface="Cambria Math" panose="02040503050406030204" pitchFamily="18" charset="0"/>
                            </a:rPr>
                            <m:t>, </m:t>
                          </m:r>
                          <m:r>
                            <a:rPr lang="en-US" sz="1800" b="0" i="1">
                              <a:latin typeface="Cambria Math" panose="02040503050406030204" pitchFamily="18" charset="0"/>
                            </a:rPr>
                            <m:t>𝑝</m:t>
                          </m:r>
                        </m:e>
                      </m:d>
                      <m:r>
                        <a:rPr lang="en-US" sz="1800" b="0" i="1" smtClean="0">
                          <a:latin typeface="Cambria Math" panose="02040503050406030204" pitchFamily="18" charset="0"/>
                        </a:rPr>
                        <m:t>=0</m:t>
                      </m:r>
                    </m:oMath>
                  </m:oMathPara>
                </a14:m>
                <a:endParaRPr lang="en-GB" sz="1800" dirty="0"/>
              </a:p>
            </p:txBody>
          </p:sp>
        </mc:Choice>
        <mc:Fallback xmlns="">
          <p:sp>
            <p:nvSpPr>
              <p:cNvPr id="26" name="TextBox 25">
                <a:extLst>
                  <a:ext uri="{FF2B5EF4-FFF2-40B4-BE49-F238E27FC236}">
                    <a16:creationId xmlns:a16="http://schemas.microsoft.com/office/drawing/2014/main" id="{DD72026C-7E38-C1A6-07EE-60546BC4871C}"/>
                  </a:ext>
                </a:extLst>
              </p:cNvPr>
              <p:cNvSpPr txBox="1">
                <a:spLocks noRot="1" noChangeAspect="1" noMove="1" noResize="1" noEditPoints="1" noAdjustHandles="1" noChangeArrowheads="1" noChangeShapeType="1" noTextEdit="1"/>
              </p:cNvSpPr>
              <p:nvPr/>
            </p:nvSpPr>
            <p:spPr>
              <a:xfrm>
                <a:off x="2693459" y="5154434"/>
                <a:ext cx="1638300" cy="369332"/>
              </a:xfrm>
              <a:prstGeom prst="rect">
                <a:avLst/>
              </a:prstGeom>
              <a:blipFill>
                <a:blip r:embed="rId4"/>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6DACED5-2186-6802-ACD0-56E14571B5EF}"/>
                  </a:ext>
                </a:extLst>
              </p:cNvPr>
              <p:cNvSpPr txBox="1"/>
              <p:nvPr/>
            </p:nvSpPr>
            <p:spPr>
              <a:xfrm>
                <a:off x="2491878" y="4832220"/>
                <a:ext cx="34511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𝑥</m:t>
                          </m:r>
                          <m:r>
                            <a:rPr lang="en-US" sz="1800" i="1">
                              <a:latin typeface="Cambria Math" panose="02040503050406030204" pitchFamily="18" charset="0"/>
                            </a:rPr>
                            <m:t>, </m:t>
                          </m:r>
                          <m:r>
                            <a:rPr lang="en-US" sz="1800" b="0" i="1">
                              <a:latin typeface="Cambria Math" panose="02040503050406030204" pitchFamily="18" charset="0"/>
                            </a:rPr>
                            <m:t>𝑝</m:t>
                          </m:r>
                        </m:e>
                      </m:d>
                      <m:r>
                        <a:rPr lang="en-US" sz="1800" b="1"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Cambria Math" panose="02040503050406030204" pitchFamily="18" charset="0"/>
                        </a:rPr>
                        <m:t>𝑥</m:t>
                      </m:r>
                      <m:r>
                        <a:rPr lang="en-US" i="1">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b="0" i="0" smtClean="0">
                          <a:solidFill>
                            <a:schemeClr val="tx1">
                              <a:lumMod val="95000"/>
                              <a:lumOff val="5000"/>
                            </a:schemeClr>
                          </a:solidFill>
                          <a:latin typeface="Cambria Math" panose="02040503050406030204" pitchFamily="18" charset="0"/>
                          <a:ea typeface="Cambria Math" panose="02040503050406030204" pitchFamily="18" charset="0"/>
                        </a:rPr>
                        <m:t>t</m:t>
                      </m:r>
                      <m:r>
                        <m:rPr>
                          <m:sty m:val="p"/>
                        </m:rPr>
                        <a:rPr lang="en-US">
                          <a:solidFill>
                            <a:schemeClr val="tx1">
                              <a:lumMod val="95000"/>
                              <a:lumOff val="5000"/>
                            </a:schemeClr>
                          </a:solidFill>
                          <a:latin typeface="Cambria Math" panose="02040503050406030204" pitchFamily="18" charset="0"/>
                          <a:ea typeface="Cambria Math" panose="02040503050406030204" pitchFamily="18" charset="0"/>
                        </a:rPr>
                        <m:t>anh</m:t>
                      </m:r>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b="0" i="1" smtClean="0">
                          <a:solidFill>
                            <a:schemeClr val="tx1">
                              <a:lumMod val="95000"/>
                              <a:lumOff val="5000"/>
                            </a:schemeClr>
                          </a:solidFill>
                          <a:latin typeface="Cambria Math" panose="02040503050406030204" pitchFamily="18" charset="0"/>
                          <a:ea typeface="Cambria Math" panose="02040503050406030204" pitchFamily="18" charset="0"/>
                        </a:rPr>
                        <m:t>10</m:t>
                      </m:r>
                      <m:r>
                        <a:rPr lang="en-US" i="1">
                          <a:solidFill>
                            <a:schemeClr val="tx1">
                              <a:lumMod val="95000"/>
                              <a:lumOff val="5000"/>
                            </a:schemeClr>
                          </a:solidFill>
                          <a:latin typeface="Cambria Math" panose="02040503050406030204" pitchFamily="18" charset="0"/>
                          <a:ea typeface="Cambria Math" panose="02040503050406030204" pitchFamily="18" charset="0"/>
                        </a:rPr>
                        <m:t>𝑥</m:t>
                      </m:r>
                      <m:r>
                        <a:rPr lang="en-US" i="1">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1800" dirty="0"/>
              </a:p>
            </p:txBody>
          </p:sp>
        </mc:Choice>
        <mc:Fallback xmlns="">
          <p:sp>
            <p:nvSpPr>
              <p:cNvPr id="27" name="TextBox 26">
                <a:extLst>
                  <a:ext uri="{FF2B5EF4-FFF2-40B4-BE49-F238E27FC236}">
                    <a16:creationId xmlns:a16="http://schemas.microsoft.com/office/drawing/2014/main" id="{76DACED5-2186-6802-ACD0-56E14571B5EF}"/>
                  </a:ext>
                </a:extLst>
              </p:cNvPr>
              <p:cNvSpPr txBox="1">
                <a:spLocks noRot="1" noChangeAspect="1" noMove="1" noResize="1" noEditPoints="1" noAdjustHandles="1" noChangeArrowheads="1" noChangeShapeType="1" noTextEdit="1"/>
              </p:cNvSpPr>
              <p:nvPr/>
            </p:nvSpPr>
            <p:spPr>
              <a:xfrm>
                <a:off x="2491878" y="4832220"/>
                <a:ext cx="3451162" cy="369332"/>
              </a:xfrm>
              <a:prstGeom prst="rect">
                <a:avLst/>
              </a:prstGeom>
              <a:blipFill>
                <a:blip r:embed="rId5"/>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45DA30-114B-B12C-7473-8C42F90773FC}"/>
                  </a:ext>
                </a:extLst>
              </p:cNvPr>
              <p:cNvSpPr txBox="1"/>
              <p:nvPr/>
            </p:nvSpPr>
            <p:spPr>
              <a:xfrm>
                <a:off x="2394875" y="5509511"/>
                <a:ext cx="16383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00FF"/>
                          </a:solidFill>
                          <a:latin typeface="Cambria Math" panose="02040503050406030204" pitchFamily="18" charset="0"/>
                        </a:rPr>
                        <m:t>𝐽</m:t>
                      </m:r>
                      <m:d>
                        <m:dPr>
                          <m:ctrlPr>
                            <a:rPr lang="en-US" sz="1800" i="1" smtClean="0">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rPr>
                            <m:t>𝑥</m:t>
                          </m:r>
                          <m:r>
                            <a:rPr lang="en-US" sz="1800" i="1">
                              <a:solidFill>
                                <a:srgbClr val="0000FF"/>
                              </a:solidFill>
                              <a:latin typeface="Cambria Math" panose="02040503050406030204" pitchFamily="18" charset="0"/>
                            </a:rPr>
                            <m:t>, </m:t>
                          </m:r>
                          <m:r>
                            <a:rPr lang="en-US" sz="1800" b="0" i="1">
                              <a:solidFill>
                                <a:srgbClr val="0000FF"/>
                              </a:solidFill>
                              <a:latin typeface="Cambria Math" panose="02040503050406030204" pitchFamily="18" charset="0"/>
                            </a:rPr>
                            <m:t>𝑝</m:t>
                          </m:r>
                        </m:e>
                      </m:d>
                    </m:oMath>
                  </m:oMathPara>
                </a14:m>
                <a:endParaRPr lang="en-GB" sz="1800" dirty="0">
                  <a:solidFill>
                    <a:srgbClr val="0000FF"/>
                  </a:solidFill>
                </a:endParaRPr>
              </a:p>
            </p:txBody>
          </p:sp>
        </mc:Choice>
        <mc:Fallback xmlns="">
          <p:sp>
            <p:nvSpPr>
              <p:cNvPr id="28" name="TextBox 27">
                <a:extLst>
                  <a:ext uri="{FF2B5EF4-FFF2-40B4-BE49-F238E27FC236}">
                    <a16:creationId xmlns:a16="http://schemas.microsoft.com/office/drawing/2014/main" id="{9A45DA30-114B-B12C-7473-8C42F90773FC}"/>
                  </a:ext>
                </a:extLst>
              </p:cNvPr>
              <p:cNvSpPr txBox="1">
                <a:spLocks noRot="1" noChangeAspect="1" noMove="1" noResize="1" noEditPoints="1" noAdjustHandles="1" noChangeArrowheads="1" noChangeShapeType="1" noTextEdit="1"/>
              </p:cNvSpPr>
              <p:nvPr/>
            </p:nvSpPr>
            <p:spPr>
              <a:xfrm>
                <a:off x="2394875" y="5509511"/>
                <a:ext cx="1638300" cy="369332"/>
              </a:xfrm>
              <a:prstGeom prst="rect">
                <a:avLst/>
              </a:prstGeom>
              <a:blipFill>
                <a:blip r:embed="rId6"/>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FED01D-B31D-DE7D-46EA-D311DF57F10D}"/>
                  </a:ext>
                </a:extLst>
              </p:cNvPr>
              <p:cNvSpPr txBox="1"/>
              <p:nvPr/>
            </p:nvSpPr>
            <p:spPr>
              <a:xfrm>
                <a:off x="2436086" y="5878843"/>
                <a:ext cx="20198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𝐽</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𝑝</m:t>
                              </m:r>
                            </m:e>
                          </m:d>
                          <m:r>
                            <m:rPr>
                              <m:nor/>
                            </m:rPr>
                            <a:rPr lang="en-GB" dirty="0">
                              <a:solidFill>
                                <a:srgbClr val="FF0000"/>
                              </a:solidFill>
                            </a:rPr>
                            <m:t> </m:t>
                          </m:r>
                        </m:e>
                        <m:sub>
                          <m:r>
                            <a:rPr lang="en-US" b="1" i="1">
                              <a:solidFill>
                                <a:srgbClr val="FF0000"/>
                              </a:solidFill>
                              <a:latin typeface="Cambria Math" panose="02040503050406030204" pitchFamily="18" charset="0"/>
                            </a:rPr>
                            <m:t>𝒙</m:t>
                          </m:r>
                          <m:r>
                            <a:rPr lang="en-US"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a:solidFill>
                                    <a:srgbClr val="FF0000"/>
                                  </a:solidFill>
                                  <a:latin typeface="Cambria Math" panose="02040503050406030204" pitchFamily="18" charset="0"/>
                                </a:rPr>
                                <m:t>∗</m:t>
                              </m:r>
                            </m:sup>
                          </m:sSup>
                        </m:sub>
                      </m:sSub>
                    </m:oMath>
                  </m:oMathPara>
                </a14:m>
                <a:endParaRPr lang="en-GB" dirty="0">
                  <a:solidFill>
                    <a:srgbClr val="FF0000"/>
                  </a:solidFill>
                </a:endParaRPr>
              </a:p>
            </p:txBody>
          </p:sp>
        </mc:Choice>
        <mc:Fallback xmlns="">
          <p:sp>
            <p:nvSpPr>
              <p:cNvPr id="29" name="TextBox 28">
                <a:extLst>
                  <a:ext uri="{FF2B5EF4-FFF2-40B4-BE49-F238E27FC236}">
                    <a16:creationId xmlns:a16="http://schemas.microsoft.com/office/drawing/2014/main" id="{ACFED01D-B31D-DE7D-46EA-D311DF57F10D}"/>
                  </a:ext>
                </a:extLst>
              </p:cNvPr>
              <p:cNvSpPr txBox="1">
                <a:spLocks noRot="1" noChangeAspect="1" noMove="1" noResize="1" noEditPoints="1" noAdjustHandles="1" noChangeArrowheads="1" noChangeShapeType="1" noTextEdit="1"/>
              </p:cNvSpPr>
              <p:nvPr/>
            </p:nvSpPr>
            <p:spPr>
              <a:xfrm>
                <a:off x="2436086" y="5878843"/>
                <a:ext cx="2019867" cy="369332"/>
              </a:xfrm>
              <a:prstGeom prst="rect">
                <a:avLst/>
              </a:prstGeom>
              <a:blipFill>
                <a:blip r:embed="rId7"/>
                <a:stretch>
                  <a:fillRect b="-98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90218DA-F110-2701-EF6A-38222E427B63}"/>
                  </a:ext>
                </a:extLst>
              </p:cNvPr>
              <p:cNvSpPr txBox="1"/>
              <p:nvPr/>
            </p:nvSpPr>
            <p:spPr>
              <a:xfrm>
                <a:off x="8567585" y="5201551"/>
                <a:ext cx="2633815" cy="461665"/>
              </a:xfrm>
              <a:prstGeom prst="rect">
                <a:avLst/>
              </a:prstGeom>
              <a:noFill/>
            </p:spPr>
            <p:txBody>
              <a:bodyPr wrap="square" rtlCol="0">
                <a:spAutoFit/>
              </a:bodyPr>
              <a:lstStyle/>
              <a:p>
                <a:r>
                  <a:rPr lang="en-US" sz="2400" dirty="0">
                    <a:latin typeface="Helvetica Neue" panose="02000803000000090004" pitchFamily="2" charset="0"/>
                  </a:rPr>
                  <a:t>Calculate </a:t>
                </a:r>
                <a14:m>
                  <m:oMath xmlns:m="http://schemas.openxmlformats.org/officeDocument/2006/math">
                    <m:r>
                      <a:rPr lang="en-US" sz="2400" i="1" smtClean="0">
                        <a:solidFill>
                          <a:srgbClr val="0C0CFF"/>
                        </a:solidFill>
                        <a:latin typeface="Cambria Math" panose="02040503050406030204" pitchFamily="18" charset="0"/>
                      </a:rPr>
                      <m:t>𝐽</m:t>
                    </m:r>
                    <m:d>
                      <m:dPr>
                        <m:ctrlPr>
                          <a:rPr lang="en-US" sz="2400" i="1">
                            <a:solidFill>
                              <a:srgbClr val="0C0CFF"/>
                            </a:solidFill>
                            <a:latin typeface="Cambria Math" panose="02040503050406030204" pitchFamily="18" charset="0"/>
                          </a:rPr>
                        </m:ctrlPr>
                      </m:dPr>
                      <m:e>
                        <m:r>
                          <a:rPr lang="en-US" sz="2400" i="1">
                            <a:solidFill>
                              <a:srgbClr val="0C0CFF"/>
                            </a:solidFill>
                            <a:latin typeface="Cambria Math" panose="02040503050406030204" pitchFamily="18" charset="0"/>
                          </a:rPr>
                          <m:t>𝑥</m:t>
                        </m:r>
                        <m:r>
                          <a:rPr lang="en-US" sz="2400" i="1">
                            <a:solidFill>
                              <a:srgbClr val="0C0CFF"/>
                            </a:solidFill>
                            <a:latin typeface="Cambria Math" panose="02040503050406030204" pitchFamily="18" charset="0"/>
                          </a:rPr>
                          <m:t>, </m:t>
                        </m:r>
                        <m:r>
                          <a:rPr lang="en-US" sz="2400" i="1">
                            <a:solidFill>
                              <a:srgbClr val="0C0CFF"/>
                            </a:solidFill>
                            <a:latin typeface="Cambria Math" panose="02040503050406030204" pitchFamily="18" charset="0"/>
                          </a:rPr>
                          <m:t>𝑝</m:t>
                        </m:r>
                      </m:e>
                    </m:d>
                  </m:oMath>
                </a14:m>
                <a:endParaRPr lang="en-GB" sz="2400" dirty="0">
                  <a:solidFill>
                    <a:srgbClr val="0000FF"/>
                  </a:solidFill>
                </a:endParaRPr>
              </a:p>
            </p:txBody>
          </p:sp>
        </mc:Choice>
        <mc:Fallback xmlns="">
          <p:sp>
            <p:nvSpPr>
              <p:cNvPr id="30" name="TextBox 29">
                <a:extLst>
                  <a:ext uri="{FF2B5EF4-FFF2-40B4-BE49-F238E27FC236}">
                    <a16:creationId xmlns:a16="http://schemas.microsoft.com/office/drawing/2014/main" id="{990218DA-F110-2701-EF6A-38222E427B63}"/>
                  </a:ext>
                </a:extLst>
              </p:cNvPr>
              <p:cNvSpPr txBox="1">
                <a:spLocks noRot="1" noChangeAspect="1" noMove="1" noResize="1" noEditPoints="1" noAdjustHandles="1" noChangeArrowheads="1" noChangeShapeType="1" noTextEdit="1"/>
              </p:cNvSpPr>
              <p:nvPr/>
            </p:nvSpPr>
            <p:spPr>
              <a:xfrm>
                <a:off x="8567585" y="5201551"/>
                <a:ext cx="2633815" cy="461665"/>
              </a:xfrm>
              <a:prstGeom prst="rect">
                <a:avLst/>
              </a:prstGeom>
              <a:blipFill>
                <a:blip r:embed="rId8"/>
                <a:stretch>
                  <a:fillRect l="-3464" t="-13158" b="-26316"/>
                </a:stretch>
              </a:blipFill>
            </p:spPr>
            <p:txBody>
              <a:bodyPr/>
              <a:lstStyle/>
              <a:p>
                <a:r>
                  <a:rPr lang="en-GB">
                    <a:noFill/>
                  </a:rPr>
                  <a:t> </a:t>
                </a:r>
              </a:p>
            </p:txBody>
          </p:sp>
        </mc:Fallback>
      </mc:AlternateContent>
    </p:spTree>
    <p:extLst>
      <p:ext uri="{BB962C8B-B14F-4D97-AF65-F5344CB8AC3E}">
        <p14:creationId xmlns:p14="http://schemas.microsoft.com/office/powerpoint/2010/main" val="2408953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2C2E-E584-60F1-BEDD-21E389FA43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EF48A74-DBCC-B9A7-82E7-135153658183}"/>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3FE181-A6E8-7DE7-2645-88DBDFD79C84}"/>
                  </a:ext>
                </a:extLst>
              </p:cNvPr>
              <p:cNvSpPr txBox="1"/>
              <p:nvPr/>
            </p:nvSpPr>
            <p:spPr>
              <a:xfrm>
                <a:off x="308268" y="1752162"/>
                <a:ext cx="6596797" cy="2308324"/>
              </a:xfrm>
              <a:prstGeom prst="rect">
                <a:avLst/>
              </a:prstGeom>
              <a:noFill/>
            </p:spPr>
            <p:txBody>
              <a:bodyPr wrap="square" rtlCol="0">
                <a:spAutoFit/>
              </a:bodyPr>
              <a:lstStyle/>
              <a:p>
                <a:r>
                  <a:rPr lang="en-US" sz="2400" dirty="0">
                    <a:latin typeface="Helvetica Neue" panose="02000803000000090004" pitchFamily="2" charset="0"/>
                  </a:rPr>
                  <a:t>Stability criterion: </a:t>
                </a:r>
              </a:p>
              <a:p>
                <a:pPr marL="457200" indent="-457200">
                  <a:buFont typeface="+mj-lt"/>
                  <a:buAutoNum type="arabicPeriod"/>
                </a:pPr>
                <a:r>
                  <a:rPr lang="en-US" sz="2400" dirty="0">
                    <a:latin typeface="Helvetica Neue" panose="02000803000000090004" pitchFamily="2" charset="0"/>
                  </a:rPr>
                  <a:t>derive the system in respect to the state variables (Jacobian matrix)</a:t>
                </a:r>
              </a:p>
              <a:p>
                <a:pPr marL="457200" indent="-457200">
                  <a:buFont typeface="+mj-lt"/>
                  <a:buAutoNum type="arabicPeriod"/>
                </a:pPr>
                <a:r>
                  <a:rPr lang="en-US" sz="2400" dirty="0">
                    <a:latin typeface="Helvetica Neue" panose="02000803000000090004" pitchFamily="2" charset="0"/>
                  </a:rPr>
                  <a:t>evaluate at the equilibrium</a:t>
                </a:r>
              </a:p>
              <a:p>
                <a:pPr marL="457200" indent="-457200">
                  <a:buFont typeface="+mj-lt"/>
                  <a:buAutoNum type="arabicPeriod"/>
                </a:pPr>
                <a:r>
                  <a:rPr lang="en-US" sz="2400" dirty="0">
                    <a:latin typeface="Helvetica Neue" panose="02000803000000090004" pitchFamily="2" charset="0"/>
                  </a:rPr>
                  <a:t>find max eigenvalue(s) </a:t>
                </a:r>
                <a14:m>
                  <m:oMath xmlns:m="http://schemas.openxmlformats.org/officeDocument/2006/math">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rPr>
                          <m:t>λ</m:t>
                        </m:r>
                      </m:e>
                      <m:sub>
                        <m:r>
                          <a:rPr lang="en-US" sz="2400" b="0" i="1" smtClean="0">
                            <a:latin typeface="Cambria Math" panose="02040503050406030204" pitchFamily="18" charset="0"/>
                          </a:rPr>
                          <m:t>𝑚𝑎𝑥</m:t>
                        </m:r>
                      </m:sub>
                    </m:sSub>
                  </m:oMath>
                </a14:m>
                <a:r>
                  <a:rPr lang="en-US" sz="2400" dirty="0">
                    <a:latin typeface="Helvetica Neue" panose="02000803000000090004" pitchFamily="2" charset="0"/>
                  </a:rPr>
                  <a:t> </a:t>
                </a:r>
              </a:p>
              <a:p>
                <a:pPr marL="457200" indent="-457200">
                  <a:buFont typeface="+mj-lt"/>
                  <a:buAutoNum type="arabicPeriod"/>
                </a:pPr>
                <a:r>
                  <a:rPr lang="en-US" sz="2400" dirty="0">
                    <a:latin typeface="Helvetica Neue" panose="02000803000000090004" pitchFamily="2" charset="0"/>
                  </a:rPr>
                  <a:t>If</a:t>
                </a:r>
                <a:r>
                  <a:rPr lang="en-US" sz="2400" dirty="0"/>
                  <a:t>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&lt;0</m:t>
                    </m:r>
                  </m:oMath>
                </a14:m>
                <a:r>
                  <a:rPr lang="en-US" sz="2400" dirty="0">
                    <a:latin typeface="Helvetica Neue" panose="02000803000000090004" pitchFamily="2" charset="0"/>
                  </a:rPr>
                  <a:t> stable,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400" dirty="0">
                    <a:latin typeface="Helvetica Neue" panose="02000803000000090004" pitchFamily="2" charset="0"/>
                  </a:rPr>
                  <a:t> unstable</a:t>
                </a:r>
              </a:p>
            </p:txBody>
          </p:sp>
        </mc:Choice>
        <mc:Fallback xmlns="">
          <p:sp>
            <p:nvSpPr>
              <p:cNvPr id="3" name="TextBox 2">
                <a:extLst>
                  <a:ext uri="{FF2B5EF4-FFF2-40B4-BE49-F238E27FC236}">
                    <a16:creationId xmlns:a16="http://schemas.microsoft.com/office/drawing/2014/main" id="{1F5A7295-5D8A-6771-A96D-70680E1C2421}"/>
                  </a:ext>
                </a:extLst>
              </p:cNvPr>
              <p:cNvSpPr txBox="1">
                <a:spLocks noRot="1" noChangeAspect="1" noMove="1" noResize="1" noEditPoints="1" noAdjustHandles="1" noChangeArrowheads="1" noChangeShapeType="1" noTextEdit="1"/>
              </p:cNvSpPr>
              <p:nvPr/>
            </p:nvSpPr>
            <p:spPr>
              <a:xfrm>
                <a:off x="308268" y="1752162"/>
                <a:ext cx="6596797" cy="2308324"/>
              </a:xfrm>
              <a:prstGeom prst="rect">
                <a:avLst/>
              </a:prstGeom>
              <a:blipFill>
                <a:blip r:embed="rId2"/>
                <a:stretch>
                  <a:fillRect l="-1479" t="-2111" r="-739" b="-44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6B9D85-C09A-E26C-4FA4-BEA0865CC0E7}"/>
                  </a:ext>
                </a:extLst>
              </p:cNvPr>
              <p:cNvSpPr txBox="1"/>
              <p:nvPr/>
            </p:nvSpPr>
            <p:spPr>
              <a:xfrm>
                <a:off x="2693459" y="5154434"/>
                <a:ext cx="16383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sSup>
                            <m:sSupPr>
                              <m:ctrlPr>
                                <a:rPr lang="en-US" sz="1800" i="1" smtClean="0">
                                  <a:solidFill>
                                    <a:srgbClr val="FF00FF"/>
                                  </a:solidFill>
                                  <a:latin typeface="Cambria Math" panose="02040503050406030204" pitchFamily="18" charset="0"/>
                                </a:rPr>
                              </m:ctrlPr>
                            </m:sSupPr>
                            <m:e>
                              <m:r>
                                <a:rPr lang="en-US" sz="1800" b="0" i="1">
                                  <a:solidFill>
                                    <a:srgbClr val="FF00FF"/>
                                  </a:solidFill>
                                  <a:latin typeface="Cambria Math" panose="02040503050406030204" pitchFamily="18" charset="0"/>
                                </a:rPr>
                                <m:t>𝑥</m:t>
                              </m:r>
                            </m:e>
                            <m:sup>
                              <m:r>
                                <a:rPr lang="en-US" sz="1800" b="0" i="1">
                                  <a:solidFill>
                                    <a:srgbClr val="FF00FF"/>
                                  </a:solidFill>
                                  <a:latin typeface="Cambria Math" panose="02040503050406030204" pitchFamily="18" charset="0"/>
                                </a:rPr>
                                <m:t>∗</m:t>
                              </m:r>
                            </m:sup>
                          </m:sSup>
                          <m:r>
                            <a:rPr lang="en-US" sz="1800" i="1">
                              <a:latin typeface="Cambria Math" panose="02040503050406030204" pitchFamily="18" charset="0"/>
                            </a:rPr>
                            <m:t>, </m:t>
                          </m:r>
                          <m:r>
                            <a:rPr lang="en-US" sz="1800" b="0" i="1">
                              <a:latin typeface="Cambria Math" panose="02040503050406030204" pitchFamily="18" charset="0"/>
                            </a:rPr>
                            <m:t>𝑝</m:t>
                          </m:r>
                        </m:e>
                      </m:d>
                      <m:r>
                        <a:rPr lang="en-US" sz="1800" b="0" i="1" smtClean="0">
                          <a:latin typeface="Cambria Math" panose="02040503050406030204" pitchFamily="18" charset="0"/>
                        </a:rPr>
                        <m:t>=0</m:t>
                      </m:r>
                    </m:oMath>
                  </m:oMathPara>
                </a14:m>
                <a:endParaRPr lang="en-GB" sz="1800" dirty="0"/>
              </a:p>
            </p:txBody>
          </p:sp>
        </mc:Choice>
        <mc:Fallback xmlns="">
          <p:sp>
            <p:nvSpPr>
              <p:cNvPr id="11" name="TextBox 10">
                <a:extLst>
                  <a:ext uri="{FF2B5EF4-FFF2-40B4-BE49-F238E27FC236}">
                    <a16:creationId xmlns:a16="http://schemas.microsoft.com/office/drawing/2014/main" id="{626B9D85-C09A-E26C-4FA4-BEA0865CC0E7}"/>
                  </a:ext>
                </a:extLst>
              </p:cNvPr>
              <p:cNvSpPr txBox="1">
                <a:spLocks noRot="1" noChangeAspect="1" noMove="1" noResize="1" noEditPoints="1" noAdjustHandles="1" noChangeArrowheads="1" noChangeShapeType="1" noTextEdit="1"/>
              </p:cNvSpPr>
              <p:nvPr/>
            </p:nvSpPr>
            <p:spPr>
              <a:xfrm>
                <a:off x="2693459" y="5154434"/>
                <a:ext cx="1638300" cy="369332"/>
              </a:xfrm>
              <a:prstGeom prst="rect">
                <a:avLst/>
              </a:prstGeom>
              <a:blipFill>
                <a:blip r:embed="rId3"/>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F5F0F21-DAF5-8C89-4027-2C2DD477D9CA}"/>
                  </a:ext>
                </a:extLst>
              </p:cNvPr>
              <p:cNvSpPr txBox="1"/>
              <p:nvPr/>
            </p:nvSpPr>
            <p:spPr>
              <a:xfrm>
                <a:off x="2491878" y="4832220"/>
                <a:ext cx="34511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𝑥</m:t>
                          </m:r>
                          <m:r>
                            <a:rPr lang="en-US" sz="1800" i="1">
                              <a:latin typeface="Cambria Math" panose="02040503050406030204" pitchFamily="18" charset="0"/>
                            </a:rPr>
                            <m:t>, </m:t>
                          </m:r>
                          <m:r>
                            <a:rPr lang="en-US" sz="1800" b="0" i="1">
                              <a:latin typeface="Cambria Math" panose="02040503050406030204" pitchFamily="18" charset="0"/>
                            </a:rPr>
                            <m:t>𝑝</m:t>
                          </m:r>
                        </m:e>
                      </m:d>
                      <m:r>
                        <a:rPr lang="en-US" sz="1800" b="1"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Cambria Math" panose="02040503050406030204" pitchFamily="18" charset="0"/>
                        </a:rPr>
                        <m:t>𝑥</m:t>
                      </m:r>
                      <m:r>
                        <a:rPr lang="en-US" i="1">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b="0" i="0" smtClean="0">
                          <a:solidFill>
                            <a:schemeClr val="tx1">
                              <a:lumMod val="95000"/>
                              <a:lumOff val="5000"/>
                            </a:schemeClr>
                          </a:solidFill>
                          <a:latin typeface="Cambria Math" panose="02040503050406030204" pitchFamily="18" charset="0"/>
                          <a:ea typeface="Cambria Math" panose="02040503050406030204" pitchFamily="18" charset="0"/>
                        </a:rPr>
                        <m:t>t</m:t>
                      </m:r>
                      <m:r>
                        <m:rPr>
                          <m:sty m:val="p"/>
                        </m:rPr>
                        <a:rPr lang="en-US">
                          <a:solidFill>
                            <a:schemeClr val="tx1">
                              <a:lumMod val="95000"/>
                              <a:lumOff val="5000"/>
                            </a:schemeClr>
                          </a:solidFill>
                          <a:latin typeface="Cambria Math" panose="02040503050406030204" pitchFamily="18" charset="0"/>
                          <a:ea typeface="Cambria Math" panose="02040503050406030204" pitchFamily="18" charset="0"/>
                        </a:rPr>
                        <m:t>anh</m:t>
                      </m:r>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b="0" i="1" smtClean="0">
                          <a:solidFill>
                            <a:schemeClr val="tx1">
                              <a:lumMod val="95000"/>
                              <a:lumOff val="5000"/>
                            </a:schemeClr>
                          </a:solidFill>
                          <a:latin typeface="Cambria Math" panose="02040503050406030204" pitchFamily="18" charset="0"/>
                          <a:ea typeface="Cambria Math" panose="02040503050406030204" pitchFamily="18" charset="0"/>
                        </a:rPr>
                        <m:t>10</m:t>
                      </m:r>
                      <m:r>
                        <a:rPr lang="en-US" i="1">
                          <a:solidFill>
                            <a:schemeClr val="tx1">
                              <a:lumMod val="95000"/>
                              <a:lumOff val="5000"/>
                            </a:schemeClr>
                          </a:solidFill>
                          <a:latin typeface="Cambria Math" panose="02040503050406030204" pitchFamily="18" charset="0"/>
                          <a:ea typeface="Cambria Math" panose="02040503050406030204" pitchFamily="18" charset="0"/>
                        </a:rPr>
                        <m:t>𝑥</m:t>
                      </m:r>
                      <m:r>
                        <a:rPr lang="en-US" i="1">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1800" dirty="0"/>
              </a:p>
            </p:txBody>
          </p:sp>
        </mc:Choice>
        <mc:Fallback xmlns="">
          <p:sp>
            <p:nvSpPr>
              <p:cNvPr id="14" name="TextBox 13">
                <a:extLst>
                  <a:ext uri="{FF2B5EF4-FFF2-40B4-BE49-F238E27FC236}">
                    <a16:creationId xmlns:a16="http://schemas.microsoft.com/office/drawing/2014/main" id="{0F5F0F21-DAF5-8C89-4027-2C2DD477D9CA}"/>
                  </a:ext>
                </a:extLst>
              </p:cNvPr>
              <p:cNvSpPr txBox="1">
                <a:spLocks noRot="1" noChangeAspect="1" noMove="1" noResize="1" noEditPoints="1" noAdjustHandles="1" noChangeArrowheads="1" noChangeShapeType="1" noTextEdit="1"/>
              </p:cNvSpPr>
              <p:nvPr/>
            </p:nvSpPr>
            <p:spPr>
              <a:xfrm>
                <a:off x="2491878" y="4832220"/>
                <a:ext cx="3451162" cy="369332"/>
              </a:xfrm>
              <a:prstGeom prst="rect">
                <a:avLst/>
              </a:prstGeom>
              <a:blipFill>
                <a:blip r:embed="rId4"/>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F4E861-E864-4C8C-B815-366D9A8A347A}"/>
                  </a:ext>
                </a:extLst>
              </p:cNvPr>
              <p:cNvSpPr txBox="1"/>
              <p:nvPr/>
            </p:nvSpPr>
            <p:spPr>
              <a:xfrm>
                <a:off x="2442499" y="5509511"/>
                <a:ext cx="37776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00FF"/>
                          </a:solidFill>
                          <a:latin typeface="Cambria Math" panose="02040503050406030204" pitchFamily="18" charset="0"/>
                        </a:rPr>
                        <m:t>𝐽</m:t>
                      </m:r>
                      <m:d>
                        <m:dPr>
                          <m:ctrlPr>
                            <a:rPr lang="en-US" sz="1800" i="1" smtClean="0">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rPr>
                            <m:t>𝑥</m:t>
                          </m:r>
                          <m:r>
                            <a:rPr lang="en-US" sz="1800" i="1">
                              <a:solidFill>
                                <a:srgbClr val="0000FF"/>
                              </a:solidFill>
                              <a:latin typeface="Cambria Math" panose="02040503050406030204" pitchFamily="18" charset="0"/>
                            </a:rPr>
                            <m:t>, </m:t>
                          </m:r>
                          <m:r>
                            <a:rPr lang="en-US" sz="1800" b="0" i="1">
                              <a:solidFill>
                                <a:srgbClr val="0000FF"/>
                              </a:solidFill>
                              <a:latin typeface="Cambria Math" panose="02040503050406030204" pitchFamily="18" charset="0"/>
                            </a:rPr>
                            <m:t>𝑝</m:t>
                          </m:r>
                        </m:e>
                      </m:d>
                      <m:r>
                        <a:rPr lang="en-US" sz="1800" b="1" i="1" smtClean="0">
                          <a:solidFill>
                            <a:srgbClr val="0000FF"/>
                          </a:solidFill>
                          <a:latin typeface="Cambria Math" panose="02040503050406030204" pitchFamily="18" charset="0"/>
                        </a:rPr>
                        <m:t>=</m:t>
                      </m:r>
                      <m:r>
                        <a:rPr lang="en-US" sz="1800" b="0" i="1" smtClean="0">
                          <a:solidFill>
                            <a:srgbClr val="0000FF"/>
                          </a:solidFill>
                          <a:latin typeface="Cambria Math" panose="02040503050406030204" pitchFamily="18" charset="0"/>
                        </a:rPr>
                        <m:t>−1+10</m:t>
                      </m:r>
                      <m:sSup>
                        <m:sSupPr>
                          <m:ctrlPr>
                            <a:rPr lang="en-US" sz="1800" b="0" i="1" smtClean="0">
                              <a:solidFill>
                                <a:srgbClr val="0000FF"/>
                              </a:solidFill>
                              <a:latin typeface="Cambria Math" panose="02040503050406030204" pitchFamily="18" charset="0"/>
                            </a:rPr>
                          </m:ctrlPr>
                        </m:sSupPr>
                        <m:e>
                          <m:r>
                            <m:rPr>
                              <m:sty m:val="p"/>
                            </m:rPr>
                            <a:rPr lang="en-US" sz="1800" b="0" i="0" smtClean="0">
                              <a:solidFill>
                                <a:srgbClr val="0000FF"/>
                              </a:solidFill>
                              <a:latin typeface="Cambria Math" panose="02040503050406030204" pitchFamily="18" charset="0"/>
                            </a:rPr>
                            <m:t>sech</m:t>
                          </m:r>
                          <m:r>
                            <a:rPr lang="en-US" sz="1800" b="0" i="1" smtClean="0">
                              <a:solidFill>
                                <a:srgbClr val="0000FF"/>
                              </a:solidFill>
                              <a:latin typeface="Cambria Math" panose="02040503050406030204" pitchFamily="18" charset="0"/>
                            </a:rPr>
                            <m:t>⁡(10</m:t>
                          </m:r>
                          <m:r>
                            <a:rPr lang="en-US" sz="1800" b="0" i="1" smtClean="0">
                              <a:solidFill>
                                <a:srgbClr val="0000FF"/>
                              </a:solidFill>
                              <a:latin typeface="Cambria Math" panose="02040503050406030204" pitchFamily="18" charset="0"/>
                            </a:rPr>
                            <m:t>𝑥</m:t>
                          </m:r>
                          <m:r>
                            <a:rPr lang="en-US" sz="1800" b="0" i="1" smtClean="0">
                              <a:solidFill>
                                <a:srgbClr val="0000FF"/>
                              </a:solidFill>
                              <a:latin typeface="Cambria Math" panose="02040503050406030204" pitchFamily="18" charset="0"/>
                            </a:rPr>
                            <m:t>)</m:t>
                          </m:r>
                        </m:e>
                        <m:sup>
                          <m:r>
                            <a:rPr lang="en-US" sz="1800" b="0" i="1" smtClean="0">
                              <a:solidFill>
                                <a:srgbClr val="0000FF"/>
                              </a:solidFill>
                              <a:latin typeface="Cambria Math" panose="02040503050406030204" pitchFamily="18" charset="0"/>
                            </a:rPr>
                            <m:t>2</m:t>
                          </m:r>
                        </m:sup>
                      </m:sSup>
                    </m:oMath>
                  </m:oMathPara>
                </a14:m>
                <a:endParaRPr lang="en-GB" sz="1800" dirty="0">
                  <a:solidFill>
                    <a:srgbClr val="0000FF"/>
                  </a:solidFill>
                </a:endParaRPr>
              </a:p>
            </p:txBody>
          </p:sp>
        </mc:Choice>
        <mc:Fallback xmlns="">
          <p:sp>
            <p:nvSpPr>
              <p:cNvPr id="20" name="TextBox 19">
                <a:extLst>
                  <a:ext uri="{FF2B5EF4-FFF2-40B4-BE49-F238E27FC236}">
                    <a16:creationId xmlns:a16="http://schemas.microsoft.com/office/drawing/2014/main" id="{22F4E861-E864-4C8C-B815-366D9A8A347A}"/>
                  </a:ext>
                </a:extLst>
              </p:cNvPr>
              <p:cNvSpPr txBox="1">
                <a:spLocks noRot="1" noChangeAspect="1" noMove="1" noResize="1" noEditPoints="1" noAdjustHandles="1" noChangeArrowheads="1" noChangeShapeType="1" noTextEdit="1"/>
              </p:cNvSpPr>
              <p:nvPr/>
            </p:nvSpPr>
            <p:spPr>
              <a:xfrm>
                <a:off x="2442499" y="5509511"/>
                <a:ext cx="3777695" cy="369332"/>
              </a:xfrm>
              <a:prstGeom prst="rect">
                <a:avLst/>
              </a:prstGeom>
              <a:blipFill>
                <a:blip r:embed="rId5"/>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746F4E-E829-329F-643C-88C6E75D8EE2}"/>
                  </a:ext>
                </a:extLst>
              </p:cNvPr>
              <p:cNvSpPr txBox="1"/>
              <p:nvPr/>
            </p:nvSpPr>
            <p:spPr>
              <a:xfrm>
                <a:off x="2436086" y="5878843"/>
                <a:ext cx="20198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𝐽</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𝑝</m:t>
                              </m:r>
                            </m:e>
                          </m:d>
                          <m:r>
                            <m:rPr>
                              <m:nor/>
                            </m:rPr>
                            <a:rPr lang="en-GB" dirty="0">
                              <a:solidFill>
                                <a:srgbClr val="FF0000"/>
                              </a:solidFill>
                            </a:rPr>
                            <m:t> </m:t>
                          </m:r>
                        </m:e>
                        <m:sub>
                          <m:r>
                            <a:rPr lang="en-US" b="1" i="1">
                              <a:solidFill>
                                <a:srgbClr val="FF0000"/>
                              </a:solidFill>
                              <a:latin typeface="Cambria Math" panose="02040503050406030204" pitchFamily="18" charset="0"/>
                            </a:rPr>
                            <m:t>𝒙</m:t>
                          </m:r>
                          <m:r>
                            <a:rPr lang="en-US"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a:solidFill>
                                    <a:srgbClr val="FF0000"/>
                                  </a:solidFill>
                                  <a:latin typeface="Cambria Math" panose="02040503050406030204" pitchFamily="18" charset="0"/>
                                </a:rPr>
                                <m:t>∗</m:t>
                              </m:r>
                            </m:sup>
                          </m:sSup>
                        </m:sub>
                      </m:sSub>
                    </m:oMath>
                  </m:oMathPara>
                </a14:m>
                <a:endParaRPr lang="en-GB" dirty="0">
                  <a:solidFill>
                    <a:srgbClr val="FF0000"/>
                  </a:solidFill>
                </a:endParaRPr>
              </a:p>
            </p:txBody>
          </p:sp>
        </mc:Choice>
        <mc:Fallback xmlns="">
          <p:sp>
            <p:nvSpPr>
              <p:cNvPr id="24" name="TextBox 23">
                <a:extLst>
                  <a:ext uri="{FF2B5EF4-FFF2-40B4-BE49-F238E27FC236}">
                    <a16:creationId xmlns:a16="http://schemas.microsoft.com/office/drawing/2014/main" id="{B8746F4E-E829-329F-643C-88C6E75D8EE2}"/>
                  </a:ext>
                </a:extLst>
              </p:cNvPr>
              <p:cNvSpPr txBox="1">
                <a:spLocks noRot="1" noChangeAspect="1" noMove="1" noResize="1" noEditPoints="1" noAdjustHandles="1" noChangeArrowheads="1" noChangeShapeType="1" noTextEdit="1"/>
              </p:cNvSpPr>
              <p:nvPr/>
            </p:nvSpPr>
            <p:spPr>
              <a:xfrm>
                <a:off x="2436086" y="5878843"/>
                <a:ext cx="2019867" cy="369332"/>
              </a:xfrm>
              <a:prstGeom prst="rect">
                <a:avLst/>
              </a:prstGeom>
              <a:blipFill>
                <a:blip r:embed="rId6"/>
                <a:stretch>
                  <a:fillRect b="-9836"/>
                </a:stretch>
              </a:blipFill>
            </p:spPr>
            <p:txBody>
              <a:bodyPr/>
              <a:lstStyle/>
              <a:p>
                <a:r>
                  <a:rPr lang="en-GB">
                    <a:noFill/>
                  </a:rPr>
                  <a:t> </a:t>
                </a:r>
              </a:p>
            </p:txBody>
          </p:sp>
        </mc:Fallback>
      </mc:AlternateContent>
      <p:pic>
        <p:nvPicPr>
          <p:cNvPr id="5" name="Picture 4" descr="A diagram of a graph&#10;&#10;AI-generated content may be incorrect.">
            <a:extLst>
              <a:ext uri="{FF2B5EF4-FFF2-40B4-BE49-F238E27FC236}">
                <a16:creationId xmlns:a16="http://schemas.microsoft.com/office/drawing/2014/main" id="{A04DA604-D21C-CB10-9507-689FF4BF6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190875"/>
            <a:ext cx="6096000" cy="3657600"/>
          </a:xfrm>
          <a:prstGeom prst="rect">
            <a:avLst/>
          </a:prstGeom>
        </p:spPr>
      </p:pic>
    </p:spTree>
    <p:extLst>
      <p:ext uri="{BB962C8B-B14F-4D97-AF65-F5344CB8AC3E}">
        <p14:creationId xmlns:p14="http://schemas.microsoft.com/office/powerpoint/2010/main" val="2931723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B7B7-F41F-1F59-F74B-477069E04CF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FC6C7D-C460-A1EA-DAAE-9B8A51E36F2D}"/>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D501863-E2C7-6642-5C40-4B907A342095}"/>
                  </a:ext>
                </a:extLst>
              </p:cNvPr>
              <p:cNvSpPr txBox="1"/>
              <p:nvPr/>
            </p:nvSpPr>
            <p:spPr>
              <a:xfrm>
                <a:off x="308268" y="1752162"/>
                <a:ext cx="6596797" cy="2308324"/>
              </a:xfrm>
              <a:prstGeom prst="rect">
                <a:avLst/>
              </a:prstGeom>
              <a:noFill/>
            </p:spPr>
            <p:txBody>
              <a:bodyPr wrap="square" rtlCol="0">
                <a:spAutoFit/>
              </a:bodyPr>
              <a:lstStyle/>
              <a:p>
                <a:r>
                  <a:rPr lang="en-US" sz="2400" dirty="0">
                    <a:latin typeface="Helvetica Neue" panose="02000803000000090004" pitchFamily="2" charset="0"/>
                  </a:rPr>
                  <a:t>Stability criterion: </a:t>
                </a:r>
              </a:p>
              <a:p>
                <a:pPr marL="457200" indent="-457200">
                  <a:buFont typeface="+mj-lt"/>
                  <a:buAutoNum type="arabicPeriod"/>
                </a:pPr>
                <a:r>
                  <a:rPr lang="en-US" sz="2400" dirty="0">
                    <a:latin typeface="Helvetica Neue" panose="02000803000000090004" pitchFamily="2" charset="0"/>
                  </a:rPr>
                  <a:t>derive the system in respect to the state variables (Jacobian matrix)</a:t>
                </a:r>
              </a:p>
              <a:p>
                <a:pPr marL="457200" indent="-457200">
                  <a:buFont typeface="+mj-lt"/>
                  <a:buAutoNum type="arabicPeriod"/>
                </a:pPr>
                <a:r>
                  <a:rPr lang="en-US" sz="2400" dirty="0">
                    <a:latin typeface="Helvetica Neue" panose="02000803000000090004" pitchFamily="2" charset="0"/>
                  </a:rPr>
                  <a:t>evaluate at the equilibrium</a:t>
                </a:r>
              </a:p>
              <a:p>
                <a:pPr marL="457200" indent="-457200">
                  <a:buFont typeface="+mj-lt"/>
                  <a:buAutoNum type="arabicPeriod"/>
                </a:pPr>
                <a:r>
                  <a:rPr lang="en-US" sz="2400" dirty="0">
                    <a:latin typeface="Helvetica Neue" panose="02000803000000090004" pitchFamily="2" charset="0"/>
                  </a:rPr>
                  <a:t>find max eigenvalue(s) </a:t>
                </a:r>
                <a14:m>
                  <m:oMath xmlns:m="http://schemas.openxmlformats.org/officeDocument/2006/math">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rPr>
                          <m:t>λ</m:t>
                        </m:r>
                      </m:e>
                      <m:sub>
                        <m:r>
                          <a:rPr lang="en-US" sz="2400" b="0" i="1" smtClean="0">
                            <a:latin typeface="Cambria Math" panose="02040503050406030204" pitchFamily="18" charset="0"/>
                          </a:rPr>
                          <m:t>𝑚𝑎𝑥</m:t>
                        </m:r>
                      </m:sub>
                    </m:sSub>
                  </m:oMath>
                </a14:m>
                <a:r>
                  <a:rPr lang="en-US" sz="2400" dirty="0">
                    <a:latin typeface="Helvetica Neue" panose="02000803000000090004" pitchFamily="2" charset="0"/>
                  </a:rPr>
                  <a:t> </a:t>
                </a:r>
              </a:p>
              <a:p>
                <a:pPr marL="457200" indent="-457200">
                  <a:buFont typeface="+mj-lt"/>
                  <a:buAutoNum type="arabicPeriod"/>
                </a:pPr>
                <a:r>
                  <a:rPr lang="en-US" sz="2400" dirty="0">
                    <a:solidFill>
                      <a:srgbClr val="3B7D23"/>
                    </a:solidFill>
                    <a:latin typeface="Helvetica Neue" panose="02000803000000090004" pitchFamily="2" charset="0"/>
                  </a:rPr>
                  <a:t>If</a:t>
                </a:r>
                <a:r>
                  <a:rPr lang="en-US" sz="2400" dirty="0">
                    <a:solidFill>
                      <a:srgbClr val="3B7D23"/>
                    </a:solidFill>
                  </a:rPr>
                  <a:t> </a:t>
                </a:r>
                <a14:m>
                  <m:oMath xmlns:m="http://schemas.openxmlformats.org/officeDocument/2006/math">
                    <m:sSub>
                      <m:sSubPr>
                        <m:ctrlPr>
                          <a:rPr lang="en-US" sz="2400" i="1">
                            <a:solidFill>
                              <a:srgbClr val="3B7D23"/>
                            </a:solidFill>
                            <a:latin typeface="Cambria Math" panose="02040503050406030204" pitchFamily="18" charset="0"/>
                          </a:rPr>
                        </m:ctrlPr>
                      </m:sSubPr>
                      <m:e>
                        <m:r>
                          <m:rPr>
                            <m:sty m:val="p"/>
                          </m:rPr>
                          <a:rPr lang="el-GR" sz="2400" i="1">
                            <a:solidFill>
                              <a:srgbClr val="3B7D23"/>
                            </a:solidFill>
                            <a:latin typeface="Cambria Math" panose="02040503050406030204" pitchFamily="18" charset="0"/>
                          </a:rPr>
                          <m:t>λ</m:t>
                        </m:r>
                      </m:e>
                      <m:sub>
                        <m:r>
                          <a:rPr lang="en-US" sz="2400" i="1">
                            <a:solidFill>
                              <a:srgbClr val="3B7D23"/>
                            </a:solidFill>
                            <a:latin typeface="Cambria Math" panose="02040503050406030204" pitchFamily="18" charset="0"/>
                          </a:rPr>
                          <m:t>𝑚𝑎𝑥</m:t>
                        </m:r>
                      </m:sub>
                    </m:sSub>
                    <m:r>
                      <a:rPr lang="en-US" sz="2400" b="0" i="1" smtClean="0">
                        <a:solidFill>
                          <a:srgbClr val="3B7D23"/>
                        </a:solidFill>
                        <a:latin typeface="Cambria Math" panose="02040503050406030204" pitchFamily="18" charset="0"/>
                      </a:rPr>
                      <m:t>&lt;0</m:t>
                    </m:r>
                  </m:oMath>
                </a14:m>
                <a:r>
                  <a:rPr lang="en-US" sz="2400" dirty="0">
                    <a:solidFill>
                      <a:srgbClr val="3B7D23"/>
                    </a:solidFill>
                    <a:latin typeface="Helvetica Neue" panose="02000803000000090004" pitchFamily="2" charset="0"/>
                  </a:rPr>
                  <a:t> stable, </a:t>
                </a:r>
                <a14:m>
                  <m:oMath xmlns:m="http://schemas.openxmlformats.org/officeDocument/2006/math">
                    <m:sSub>
                      <m:sSubPr>
                        <m:ctrlPr>
                          <a:rPr lang="en-US" sz="2400" i="1">
                            <a:solidFill>
                              <a:srgbClr val="3B7D23"/>
                            </a:solidFill>
                            <a:latin typeface="Cambria Math" panose="02040503050406030204" pitchFamily="18" charset="0"/>
                          </a:rPr>
                        </m:ctrlPr>
                      </m:sSubPr>
                      <m:e>
                        <m:r>
                          <m:rPr>
                            <m:sty m:val="p"/>
                          </m:rPr>
                          <a:rPr lang="el-GR" sz="2400" i="1">
                            <a:solidFill>
                              <a:srgbClr val="3B7D23"/>
                            </a:solidFill>
                            <a:latin typeface="Cambria Math" panose="02040503050406030204" pitchFamily="18" charset="0"/>
                          </a:rPr>
                          <m:t>λ</m:t>
                        </m:r>
                      </m:e>
                      <m:sub>
                        <m:r>
                          <a:rPr lang="en-US" sz="2400" i="1">
                            <a:solidFill>
                              <a:srgbClr val="3B7D23"/>
                            </a:solidFill>
                            <a:latin typeface="Cambria Math" panose="02040503050406030204" pitchFamily="18" charset="0"/>
                          </a:rPr>
                          <m:t>𝑚𝑎𝑥</m:t>
                        </m:r>
                      </m:sub>
                    </m:sSub>
                    <m:r>
                      <a:rPr lang="en-US" sz="2400" b="0" i="1" smtClean="0">
                        <a:solidFill>
                          <a:srgbClr val="3B7D23"/>
                        </a:solidFill>
                        <a:latin typeface="Cambria Math" panose="02040503050406030204" pitchFamily="18" charset="0"/>
                      </a:rPr>
                      <m:t>&gt;</m:t>
                    </m:r>
                    <m:r>
                      <a:rPr lang="en-US" sz="2400" i="1">
                        <a:solidFill>
                          <a:srgbClr val="3B7D23"/>
                        </a:solidFill>
                        <a:latin typeface="Cambria Math" panose="02040503050406030204" pitchFamily="18" charset="0"/>
                      </a:rPr>
                      <m:t>0</m:t>
                    </m:r>
                  </m:oMath>
                </a14:m>
                <a:r>
                  <a:rPr lang="en-US" sz="2400" dirty="0">
                    <a:solidFill>
                      <a:srgbClr val="3B7D23"/>
                    </a:solidFill>
                    <a:latin typeface="Helvetica Neue" panose="02000803000000090004" pitchFamily="2" charset="0"/>
                  </a:rPr>
                  <a:t> unstable</a:t>
                </a:r>
              </a:p>
            </p:txBody>
          </p:sp>
        </mc:Choice>
        <mc:Fallback xmlns="">
          <p:sp>
            <p:nvSpPr>
              <p:cNvPr id="3" name="TextBox 2">
                <a:extLst>
                  <a:ext uri="{FF2B5EF4-FFF2-40B4-BE49-F238E27FC236}">
                    <a16:creationId xmlns:a16="http://schemas.microsoft.com/office/drawing/2014/main" id="{CD501863-E2C7-6642-5C40-4B907A342095}"/>
                  </a:ext>
                </a:extLst>
              </p:cNvPr>
              <p:cNvSpPr txBox="1">
                <a:spLocks noRot="1" noChangeAspect="1" noMove="1" noResize="1" noEditPoints="1" noAdjustHandles="1" noChangeArrowheads="1" noChangeShapeType="1" noTextEdit="1"/>
              </p:cNvSpPr>
              <p:nvPr/>
            </p:nvSpPr>
            <p:spPr>
              <a:xfrm>
                <a:off x="308268" y="1752162"/>
                <a:ext cx="6596797" cy="2308324"/>
              </a:xfrm>
              <a:prstGeom prst="rect">
                <a:avLst/>
              </a:prstGeom>
              <a:blipFill>
                <a:blip r:embed="rId2"/>
                <a:stretch>
                  <a:fillRect l="-1479" t="-2111" r="-739" b="-4485"/>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AAA0CA6C-6E9C-D0DA-C491-03F0592FEC46}"/>
              </a:ext>
            </a:extLst>
          </p:cNvPr>
          <p:cNvSpPr txBox="1"/>
          <p:nvPr/>
        </p:nvSpPr>
        <p:spPr>
          <a:xfrm>
            <a:off x="920249" y="5201552"/>
            <a:ext cx="1023221" cy="461665"/>
          </a:xfrm>
          <a:prstGeom prst="rect">
            <a:avLst/>
          </a:prstGeom>
          <a:noFill/>
        </p:spPr>
        <p:txBody>
          <a:bodyPr wrap="square" rtlCol="0">
            <a:spAutoFit/>
          </a:bodyPr>
          <a:lstStyle/>
          <a:p>
            <a:r>
              <a:rPr lang="en-US" sz="2400" dirty="0">
                <a:solidFill>
                  <a:srgbClr val="3B7D23"/>
                </a:solidFill>
                <a:latin typeface="Helvetica Neue" panose="02000803000000090004" pitchFamily="2" charset="0"/>
              </a:rPr>
              <a:t>Why?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B08ACB-F65E-948D-DCE9-4AC679607BED}"/>
                  </a:ext>
                </a:extLst>
              </p:cNvPr>
              <p:cNvSpPr txBox="1"/>
              <p:nvPr/>
            </p:nvSpPr>
            <p:spPr>
              <a:xfrm>
                <a:off x="2693459" y="5154434"/>
                <a:ext cx="16383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sSup>
                            <m:sSupPr>
                              <m:ctrlPr>
                                <a:rPr lang="en-US" sz="1800" i="1" smtClean="0">
                                  <a:solidFill>
                                    <a:srgbClr val="FF00FF"/>
                                  </a:solidFill>
                                  <a:latin typeface="Cambria Math" panose="02040503050406030204" pitchFamily="18" charset="0"/>
                                </a:rPr>
                              </m:ctrlPr>
                            </m:sSupPr>
                            <m:e>
                              <m:r>
                                <a:rPr lang="en-US" sz="1800" b="0" i="1">
                                  <a:solidFill>
                                    <a:srgbClr val="FF00FF"/>
                                  </a:solidFill>
                                  <a:latin typeface="Cambria Math" panose="02040503050406030204" pitchFamily="18" charset="0"/>
                                </a:rPr>
                                <m:t>𝑥</m:t>
                              </m:r>
                            </m:e>
                            <m:sup>
                              <m:r>
                                <a:rPr lang="en-US" sz="1800" b="0" i="1">
                                  <a:solidFill>
                                    <a:srgbClr val="FF00FF"/>
                                  </a:solidFill>
                                  <a:latin typeface="Cambria Math" panose="02040503050406030204" pitchFamily="18" charset="0"/>
                                </a:rPr>
                                <m:t>∗</m:t>
                              </m:r>
                            </m:sup>
                          </m:sSup>
                          <m:r>
                            <a:rPr lang="en-US" sz="1800" i="1">
                              <a:latin typeface="Cambria Math" panose="02040503050406030204" pitchFamily="18" charset="0"/>
                            </a:rPr>
                            <m:t>, </m:t>
                          </m:r>
                          <m:r>
                            <a:rPr lang="en-US" sz="1800" b="0" i="1">
                              <a:latin typeface="Cambria Math" panose="02040503050406030204" pitchFamily="18" charset="0"/>
                            </a:rPr>
                            <m:t>𝑝</m:t>
                          </m:r>
                        </m:e>
                      </m:d>
                      <m:r>
                        <a:rPr lang="en-US" sz="1800" b="0" i="1" smtClean="0">
                          <a:latin typeface="Cambria Math" panose="02040503050406030204" pitchFamily="18" charset="0"/>
                        </a:rPr>
                        <m:t>=0</m:t>
                      </m:r>
                    </m:oMath>
                  </m:oMathPara>
                </a14:m>
                <a:endParaRPr lang="en-GB" sz="1800" dirty="0"/>
              </a:p>
            </p:txBody>
          </p:sp>
        </mc:Choice>
        <mc:Fallback xmlns="">
          <p:sp>
            <p:nvSpPr>
              <p:cNvPr id="11" name="TextBox 10">
                <a:extLst>
                  <a:ext uri="{FF2B5EF4-FFF2-40B4-BE49-F238E27FC236}">
                    <a16:creationId xmlns:a16="http://schemas.microsoft.com/office/drawing/2014/main" id="{9AB08ACB-F65E-948D-DCE9-4AC679607BED}"/>
                  </a:ext>
                </a:extLst>
              </p:cNvPr>
              <p:cNvSpPr txBox="1">
                <a:spLocks noRot="1" noChangeAspect="1" noMove="1" noResize="1" noEditPoints="1" noAdjustHandles="1" noChangeArrowheads="1" noChangeShapeType="1" noTextEdit="1"/>
              </p:cNvSpPr>
              <p:nvPr/>
            </p:nvSpPr>
            <p:spPr>
              <a:xfrm>
                <a:off x="2693459" y="5154434"/>
                <a:ext cx="1638300" cy="369332"/>
              </a:xfrm>
              <a:prstGeom prst="rect">
                <a:avLst/>
              </a:prstGeom>
              <a:blipFill>
                <a:blip r:embed="rId3"/>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E5AA27-36E9-83F2-7DE9-10FE34374B29}"/>
                  </a:ext>
                </a:extLst>
              </p:cNvPr>
              <p:cNvSpPr txBox="1"/>
              <p:nvPr/>
            </p:nvSpPr>
            <p:spPr>
              <a:xfrm>
                <a:off x="2491878" y="4832220"/>
                <a:ext cx="34511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𝑥</m:t>
                          </m:r>
                          <m:r>
                            <a:rPr lang="en-US" sz="1800" i="1">
                              <a:latin typeface="Cambria Math" panose="02040503050406030204" pitchFamily="18" charset="0"/>
                            </a:rPr>
                            <m:t>, </m:t>
                          </m:r>
                          <m:r>
                            <a:rPr lang="en-US" sz="1800" b="0" i="1">
                              <a:latin typeface="Cambria Math" panose="02040503050406030204" pitchFamily="18" charset="0"/>
                            </a:rPr>
                            <m:t>𝑝</m:t>
                          </m:r>
                        </m:e>
                      </m:d>
                      <m:r>
                        <a:rPr lang="en-US" sz="1800" b="1"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Cambria Math" panose="02040503050406030204" pitchFamily="18" charset="0"/>
                        </a:rPr>
                        <m:t>𝑥</m:t>
                      </m:r>
                      <m:r>
                        <a:rPr lang="en-US" i="1">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b="0" i="0" smtClean="0">
                          <a:solidFill>
                            <a:schemeClr val="tx1">
                              <a:lumMod val="95000"/>
                              <a:lumOff val="5000"/>
                            </a:schemeClr>
                          </a:solidFill>
                          <a:latin typeface="Cambria Math" panose="02040503050406030204" pitchFamily="18" charset="0"/>
                          <a:ea typeface="Cambria Math" panose="02040503050406030204" pitchFamily="18" charset="0"/>
                        </a:rPr>
                        <m:t>t</m:t>
                      </m:r>
                      <m:r>
                        <m:rPr>
                          <m:sty m:val="p"/>
                        </m:rPr>
                        <a:rPr lang="en-US">
                          <a:solidFill>
                            <a:schemeClr val="tx1">
                              <a:lumMod val="95000"/>
                              <a:lumOff val="5000"/>
                            </a:schemeClr>
                          </a:solidFill>
                          <a:latin typeface="Cambria Math" panose="02040503050406030204" pitchFamily="18" charset="0"/>
                          <a:ea typeface="Cambria Math" panose="02040503050406030204" pitchFamily="18" charset="0"/>
                        </a:rPr>
                        <m:t>anh</m:t>
                      </m:r>
                      <m:r>
                        <a:rPr lang="en-US" i="1">
                          <a:solidFill>
                            <a:schemeClr val="tx1">
                              <a:lumMod val="95000"/>
                              <a:lumOff val="5000"/>
                            </a:schemeClr>
                          </a:solidFill>
                          <a:latin typeface="Cambria Math" panose="02040503050406030204" pitchFamily="18" charset="0"/>
                          <a:ea typeface="Cambria Math" panose="02040503050406030204" pitchFamily="18" charset="0"/>
                        </a:rPr>
                        <m:t>⁡(</m:t>
                      </m:r>
                      <m:r>
                        <a:rPr lang="en-US" b="0" i="1" smtClean="0">
                          <a:solidFill>
                            <a:schemeClr val="tx1">
                              <a:lumMod val="95000"/>
                              <a:lumOff val="5000"/>
                            </a:schemeClr>
                          </a:solidFill>
                          <a:latin typeface="Cambria Math" panose="02040503050406030204" pitchFamily="18" charset="0"/>
                          <a:ea typeface="Cambria Math" panose="02040503050406030204" pitchFamily="18" charset="0"/>
                        </a:rPr>
                        <m:t>10</m:t>
                      </m:r>
                      <m:r>
                        <a:rPr lang="en-US" i="1">
                          <a:solidFill>
                            <a:schemeClr val="tx1">
                              <a:lumMod val="95000"/>
                              <a:lumOff val="5000"/>
                            </a:schemeClr>
                          </a:solidFill>
                          <a:latin typeface="Cambria Math" panose="02040503050406030204" pitchFamily="18" charset="0"/>
                          <a:ea typeface="Cambria Math" panose="02040503050406030204" pitchFamily="18" charset="0"/>
                        </a:rPr>
                        <m:t>𝑥</m:t>
                      </m:r>
                      <m:r>
                        <a:rPr lang="en-US" i="1">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1800" dirty="0"/>
              </a:p>
            </p:txBody>
          </p:sp>
        </mc:Choice>
        <mc:Fallback xmlns="">
          <p:sp>
            <p:nvSpPr>
              <p:cNvPr id="14" name="TextBox 13">
                <a:extLst>
                  <a:ext uri="{FF2B5EF4-FFF2-40B4-BE49-F238E27FC236}">
                    <a16:creationId xmlns:a16="http://schemas.microsoft.com/office/drawing/2014/main" id="{8DE5AA27-36E9-83F2-7DE9-10FE34374B29}"/>
                  </a:ext>
                </a:extLst>
              </p:cNvPr>
              <p:cNvSpPr txBox="1">
                <a:spLocks noRot="1" noChangeAspect="1" noMove="1" noResize="1" noEditPoints="1" noAdjustHandles="1" noChangeArrowheads="1" noChangeShapeType="1" noTextEdit="1"/>
              </p:cNvSpPr>
              <p:nvPr/>
            </p:nvSpPr>
            <p:spPr>
              <a:xfrm>
                <a:off x="2491878" y="4832220"/>
                <a:ext cx="3451162" cy="369332"/>
              </a:xfrm>
              <a:prstGeom prst="rect">
                <a:avLst/>
              </a:prstGeom>
              <a:blipFill>
                <a:blip r:embed="rId4"/>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497EB7-48D1-3D0A-1A3C-BF219EEC5B06}"/>
                  </a:ext>
                </a:extLst>
              </p:cNvPr>
              <p:cNvSpPr txBox="1"/>
              <p:nvPr/>
            </p:nvSpPr>
            <p:spPr>
              <a:xfrm>
                <a:off x="2436086" y="5878843"/>
                <a:ext cx="20198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𝐽</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𝑝</m:t>
                              </m:r>
                            </m:e>
                          </m:d>
                          <m:r>
                            <m:rPr>
                              <m:nor/>
                            </m:rPr>
                            <a:rPr lang="en-GB" dirty="0">
                              <a:solidFill>
                                <a:srgbClr val="FF0000"/>
                              </a:solidFill>
                            </a:rPr>
                            <m:t> </m:t>
                          </m:r>
                        </m:e>
                        <m:sub>
                          <m:r>
                            <a:rPr lang="en-US" b="1" i="1">
                              <a:solidFill>
                                <a:srgbClr val="FF0000"/>
                              </a:solidFill>
                              <a:latin typeface="Cambria Math" panose="02040503050406030204" pitchFamily="18" charset="0"/>
                            </a:rPr>
                            <m:t>𝒙</m:t>
                          </m:r>
                          <m:r>
                            <a:rPr lang="en-US" i="1">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𝒙</m:t>
                              </m:r>
                            </m:e>
                            <m:sup>
                              <m:r>
                                <a:rPr lang="en-US" b="1" i="1">
                                  <a:solidFill>
                                    <a:srgbClr val="FF0000"/>
                                  </a:solidFill>
                                  <a:latin typeface="Cambria Math" panose="02040503050406030204" pitchFamily="18" charset="0"/>
                                </a:rPr>
                                <m:t>∗</m:t>
                              </m:r>
                            </m:sup>
                          </m:sSup>
                        </m:sub>
                      </m:sSub>
                    </m:oMath>
                  </m:oMathPara>
                </a14:m>
                <a:endParaRPr lang="en-GB" dirty="0">
                  <a:solidFill>
                    <a:srgbClr val="FF0000"/>
                  </a:solidFill>
                </a:endParaRPr>
              </a:p>
            </p:txBody>
          </p:sp>
        </mc:Choice>
        <mc:Fallback xmlns="">
          <p:sp>
            <p:nvSpPr>
              <p:cNvPr id="24" name="TextBox 23">
                <a:extLst>
                  <a:ext uri="{FF2B5EF4-FFF2-40B4-BE49-F238E27FC236}">
                    <a16:creationId xmlns:a16="http://schemas.microsoft.com/office/drawing/2014/main" id="{DD497EB7-48D1-3D0A-1A3C-BF219EEC5B06}"/>
                  </a:ext>
                </a:extLst>
              </p:cNvPr>
              <p:cNvSpPr txBox="1">
                <a:spLocks noRot="1" noChangeAspect="1" noMove="1" noResize="1" noEditPoints="1" noAdjustHandles="1" noChangeArrowheads="1" noChangeShapeType="1" noTextEdit="1"/>
              </p:cNvSpPr>
              <p:nvPr/>
            </p:nvSpPr>
            <p:spPr>
              <a:xfrm>
                <a:off x="2436086" y="5878843"/>
                <a:ext cx="2019867" cy="369332"/>
              </a:xfrm>
              <a:prstGeom prst="rect">
                <a:avLst/>
              </a:prstGeom>
              <a:blipFill>
                <a:blip r:embed="rId5"/>
                <a:stretch>
                  <a:fillRect b="-9836"/>
                </a:stretch>
              </a:blipFill>
            </p:spPr>
            <p:txBody>
              <a:bodyPr/>
              <a:lstStyle/>
              <a:p>
                <a:r>
                  <a:rPr lang="en-GB">
                    <a:noFill/>
                  </a:rPr>
                  <a:t> </a:t>
                </a:r>
              </a:p>
            </p:txBody>
          </p:sp>
        </mc:Fallback>
      </mc:AlternateContent>
      <p:pic>
        <p:nvPicPr>
          <p:cNvPr id="5" name="Picture 4" descr="A diagram of a graph&#10;&#10;AI-generated content may be incorrect.">
            <a:extLst>
              <a:ext uri="{FF2B5EF4-FFF2-40B4-BE49-F238E27FC236}">
                <a16:creationId xmlns:a16="http://schemas.microsoft.com/office/drawing/2014/main" id="{3091A1F9-CEA4-B0DB-9343-79D9B94056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190875"/>
            <a:ext cx="6096000" cy="3657600"/>
          </a:xfrm>
          <a:prstGeom prst="rect">
            <a:avLst/>
          </a:prstGeom>
        </p:spPr>
      </p:pic>
      <p:cxnSp>
        <p:nvCxnSpPr>
          <p:cNvPr id="6" name="Straight Arrow Connector 5">
            <a:extLst>
              <a:ext uri="{FF2B5EF4-FFF2-40B4-BE49-F238E27FC236}">
                <a16:creationId xmlns:a16="http://schemas.microsoft.com/office/drawing/2014/main" id="{81690BF3-6CE2-784C-F53A-741CED6030F2}"/>
              </a:ext>
            </a:extLst>
          </p:cNvPr>
          <p:cNvCxnSpPr>
            <a:cxnSpLocks/>
          </p:cNvCxnSpPr>
          <p:nvPr/>
        </p:nvCxnSpPr>
        <p:spPr>
          <a:xfrm flipH="1">
            <a:off x="8905875" y="5550139"/>
            <a:ext cx="533400" cy="10993"/>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B005C89-3514-3E03-898D-DC78C4DD212F}"/>
              </a:ext>
            </a:extLst>
          </p:cNvPr>
          <p:cNvCxnSpPr>
            <a:cxnSpLocks/>
          </p:cNvCxnSpPr>
          <p:nvPr/>
        </p:nvCxnSpPr>
        <p:spPr>
          <a:xfrm>
            <a:off x="9591675" y="5551607"/>
            <a:ext cx="447675"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B7A1560-0476-8139-A146-F9B9B642F0F9}"/>
              </a:ext>
            </a:extLst>
          </p:cNvPr>
          <p:cNvCxnSpPr>
            <a:cxnSpLocks/>
          </p:cNvCxnSpPr>
          <p:nvPr/>
        </p:nvCxnSpPr>
        <p:spPr>
          <a:xfrm>
            <a:off x="10458450" y="5550139"/>
            <a:ext cx="533400"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7F7F5AC-6C94-AC29-A7D3-6317E9FA0DFB}"/>
              </a:ext>
            </a:extLst>
          </p:cNvPr>
          <p:cNvCxnSpPr>
            <a:cxnSpLocks/>
          </p:cNvCxnSpPr>
          <p:nvPr/>
        </p:nvCxnSpPr>
        <p:spPr>
          <a:xfrm flipH="1">
            <a:off x="11134725" y="5559664"/>
            <a:ext cx="609600"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3AAFF66-D10F-B255-4E02-154AE4EB0528}"/>
              </a:ext>
            </a:extLst>
          </p:cNvPr>
          <p:cNvCxnSpPr>
            <a:cxnSpLocks/>
          </p:cNvCxnSpPr>
          <p:nvPr/>
        </p:nvCxnSpPr>
        <p:spPr>
          <a:xfrm>
            <a:off x="7362825" y="5550139"/>
            <a:ext cx="533400"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CE3B9E1-A57B-FFAB-053A-3BD23DAF9621}"/>
              </a:ext>
            </a:extLst>
          </p:cNvPr>
          <p:cNvCxnSpPr>
            <a:cxnSpLocks/>
          </p:cNvCxnSpPr>
          <p:nvPr/>
        </p:nvCxnSpPr>
        <p:spPr>
          <a:xfrm flipH="1">
            <a:off x="8039100" y="5559664"/>
            <a:ext cx="609600"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3B0274-B1F2-1E95-9D0C-8D5E1EC00394}"/>
                  </a:ext>
                </a:extLst>
              </p:cNvPr>
              <p:cNvSpPr txBox="1"/>
              <p:nvPr/>
            </p:nvSpPr>
            <p:spPr>
              <a:xfrm>
                <a:off x="2442499" y="5509511"/>
                <a:ext cx="37776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00FF"/>
                          </a:solidFill>
                          <a:latin typeface="Cambria Math" panose="02040503050406030204" pitchFamily="18" charset="0"/>
                        </a:rPr>
                        <m:t>𝐽</m:t>
                      </m:r>
                      <m:d>
                        <m:dPr>
                          <m:ctrlPr>
                            <a:rPr lang="en-US" sz="1800" i="1" smtClean="0">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rPr>
                            <m:t>𝑥</m:t>
                          </m:r>
                          <m:r>
                            <a:rPr lang="en-US" sz="1800" i="1">
                              <a:solidFill>
                                <a:srgbClr val="0000FF"/>
                              </a:solidFill>
                              <a:latin typeface="Cambria Math" panose="02040503050406030204" pitchFamily="18" charset="0"/>
                            </a:rPr>
                            <m:t>, </m:t>
                          </m:r>
                          <m:r>
                            <a:rPr lang="en-US" sz="1800" b="0" i="1">
                              <a:solidFill>
                                <a:srgbClr val="0000FF"/>
                              </a:solidFill>
                              <a:latin typeface="Cambria Math" panose="02040503050406030204" pitchFamily="18" charset="0"/>
                            </a:rPr>
                            <m:t>𝑝</m:t>
                          </m:r>
                        </m:e>
                      </m:d>
                      <m:r>
                        <a:rPr lang="en-US" sz="1800" b="1" i="1" smtClean="0">
                          <a:solidFill>
                            <a:srgbClr val="0000FF"/>
                          </a:solidFill>
                          <a:latin typeface="Cambria Math" panose="02040503050406030204" pitchFamily="18" charset="0"/>
                        </a:rPr>
                        <m:t>=</m:t>
                      </m:r>
                      <m:r>
                        <a:rPr lang="en-US" sz="1800" b="0" i="1" smtClean="0">
                          <a:solidFill>
                            <a:srgbClr val="0000FF"/>
                          </a:solidFill>
                          <a:latin typeface="Cambria Math" panose="02040503050406030204" pitchFamily="18" charset="0"/>
                        </a:rPr>
                        <m:t>−1+10</m:t>
                      </m:r>
                      <m:sSup>
                        <m:sSupPr>
                          <m:ctrlPr>
                            <a:rPr lang="en-US" sz="1800" b="0" i="1" smtClean="0">
                              <a:solidFill>
                                <a:srgbClr val="0000FF"/>
                              </a:solidFill>
                              <a:latin typeface="Cambria Math" panose="02040503050406030204" pitchFamily="18" charset="0"/>
                            </a:rPr>
                          </m:ctrlPr>
                        </m:sSupPr>
                        <m:e>
                          <m:r>
                            <m:rPr>
                              <m:sty m:val="p"/>
                            </m:rPr>
                            <a:rPr lang="en-US" sz="1800" b="0" i="0" smtClean="0">
                              <a:solidFill>
                                <a:srgbClr val="0000FF"/>
                              </a:solidFill>
                              <a:latin typeface="Cambria Math" panose="02040503050406030204" pitchFamily="18" charset="0"/>
                            </a:rPr>
                            <m:t>sech</m:t>
                          </m:r>
                          <m:r>
                            <a:rPr lang="en-US" sz="1800" b="0" i="1" smtClean="0">
                              <a:solidFill>
                                <a:srgbClr val="0000FF"/>
                              </a:solidFill>
                              <a:latin typeface="Cambria Math" panose="02040503050406030204" pitchFamily="18" charset="0"/>
                            </a:rPr>
                            <m:t>⁡(10</m:t>
                          </m:r>
                          <m:r>
                            <a:rPr lang="en-US" sz="1800" b="0" i="1" smtClean="0">
                              <a:solidFill>
                                <a:srgbClr val="0000FF"/>
                              </a:solidFill>
                              <a:latin typeface="Cambria Math" panose="02040503050406030204" pitchFamily="18" charset="0"/>
                            </a:rPr>
                            <m:t>𝑥</m:t>
                          </m:r>
                          <m:r>
                            <a:rPr lang="en-US" sz="1800" b="0" i="1" smtClean="0">
                              <a:solidFill>
                                <a:srgbClr val="0000FF"/>
                              </a:solidFill>
                              <a:latin typeface="Cambria Math" panose="02040503050406030204" pitchFamily="18" charset="0"/>
                            </a:rPr>
                            <m:t>)</m:t>
                          </m:r>
                        </m:e>
                        <m:sup>
                          <m:r>
                            <a:rPr lang="en-US" sz="1800" b="0" i="1" smtClean="0">
                              <a:solidFill>
                                <a:srgbClr val="0000FF"/>
                              </a:solidFill>
                              <a:latin typeface="Cambria Math" panose="02040503050406030204" pitchFamily="18" charset="0"/>
                            </a:rPr>
                            <m:t>2</m:t>
                          </m:r>
                        </m:sup>
                      </m:sSup>
                    </m:oMath>
                  </m:oMathPara>
                </a14:m>
                <a:endParaRPr lang="en-GB" sz="1800" dirty="0">
                  <a:solidFill>
                    <a:srgbClr val="0000FF"/>
                  </a:solidFill>
                </a:endParaRPr>
              </a:p>
            </p:txBody>
          </p:sp>
        </mc:Choice>
        <mc:Fallback xmlns="">
          <p:sp>
            <p:nvSpPr>
              <p:cNvPr id="22" name="TextBox 21">
                <a:extLst>
                  <a:ext uri="{FF2B5EF4-FFF2-40B4-BE49-F238E27FC236}">
                    <a16:creationId xmlns:a16="http://schemas.microsoft.com/office/drawing/2014/main" id="{4F3B0274-B1F2-1E95-9D0C-8D5E1EC00394}"/>
                  </a:ext>
                </a:extLst>
              </p:cNvPr>
              <p:cNvSpPr txBox="1">
                <a:spLocks noRot="1" noChangeAspect="1" noMove="1" noResize="1" noEditPoints="1" noAdjustHandles="1" noChangeArrowheads="1" noChangeShapeType="1" noTextEdit="1"/>
              </p:cNvSpPr>
              <p:nvPr/>
            </p:nvSpPr>
            <p:spPr>
              <a:xfrm>
                <a:off x="2442499" y="5509511"/>
                <a:ext cx="3777695" cy="369332"/>
              </a:xfrm>
              <a:prstGeom prst="rect">
                <a:avLst/>
              </a:prstGeom>
              <a:blipFill>
                <a:blip r:embed="rId7"/>
                <a:stretch>
                  <a:fillRect b="-13333"/>
                </a:stretch>
              </a:blipFill>
            </p:spPr>
            <p:txBody>
              <a:bodyPr/>
              <a:lstStyle/>
              <a:p>
                <a:r>
                  <a:rPr lang="en-GB">
                    <a:noFill/>
                  </a:rPr>
                  <a:t> </a:t>
                </a:r>
              </a:p>
            </p:txBody>
          </p:sp>
        </mc:Fallback>
      </mc:AlternateContent>
    </p:spTree>
    <p:extLst>
      <p:ext uri="{BB962C8B-B14F-4D97-AF65-F5344CB8AC3E}">
        <p14:creationId xmlns:p14="http://schemas.microsoft.com/office/powerpoint/2010/main" val="1724114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AEF8F-F86E-C78E-072B-D22B472874B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08FC2F3-89DC-A287-79AA-0CF3D8A41D6E}"/>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17D0CA-4296-732D-A876-A549CDFA595C}"/>
                  </a:ext>
                </a:extLst>
              </p:cNvPr>
              <p:cNvSpPr txBox="1"/>
              <p:nvPr/>
            </p:nvSpPr>
            <p:spPr>
              <a:xfrm>
                <a:off x="308268" y="1752162"/>
                <a:ext cx="6596797" cy="2308324"/>
              </a:xfrm>
              <a:prstGeom prst="rect">
                <a:avLst/>
              </a:prstGeom>
              <a:noFill/>
            </p:spPr>
            <p:txBody>
              <a:bodyPr wrap="square" rtlCol="0">
                <a:spAutoFit/>
              </a:bodyPr>
              <a:lstStyle/>
              <a:p>
                <a:r>
                  <a:rPr lang="en-US" sz="2400" dirty="0">
                    <a:latin typeface="Helvetica Neue" panose="02000803000000090004" pitchFamily="2" charset="0"/>
                  </a:rPr>
                  <a:t>Stability criterion: </a:t>
                </a:r>
              </a:p>
              <a:p>
                <a:pPr marL="457200" indent="-457200">
                  <a:buFont typeface="+mj-lt"/>
                  <a:buAutoNum type="arabicPeriod"/>
                </a:pPr>
                <a:r>
                  <a:rPr lang="en-US" sz="2400" dirty="0">
                    <a:latin typeface="Helvetica Neue" panose="02000803000000090004" pitchFamily="2" charset="0"/>
                  </a:rPr>
                  <a:t>derive the system in respect to the state variables (Jacobian matrix)</a:t>
                </a:r>
              </a:p>
              <a:p>
                <a:pPr marL="457200" indent="-457200">
                  <a:buFont typeface="+mj-lt"/>
                  <a:buAutoNum type="arabicPeriod"/>
                </a:pPr>
                <a:r>
                  <a:rPr lang="en-US" sz="2400" dirty="0">
                    <a:latin typeface="Helvetica Neue" panose="02000803000000090004" pitchFamily="2" charset="0"/>
                  </a:rPr>
                  <a:t>evaluate at the equilibrium</a:t>
                </a:r>
              </a:p>
              <a:p>
                <a:pPr marL="457200" indent="-457200">
                  <a:buFont typeface="+mj-lt"/>
                  <a:buAutoNum type="arabicPeriod"/>
                </a:pPr>
                <a:r>
                  <a:rPr lang="en-US" sz="2400" dirty="0">
                    <a:latin typeface="Helvetica Neue" panose="02000803000000090004" pitchFamily="2" charset="0"/>
                  </a:rPr>
                  <a:t>find max eigenvalue(s) </a:t>
                </a:r>
                <a14:m>
                  <m:oMath xmlns:m="http://schemas.openxmlformats.org/officeDocument/2006/math">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rPr>
                          <m:t>λ</m:t>
                        </m:r>
                      </m:e>
                      <m:sub>
                        <m:r>
                          <a:rPr lang="en-US" sz="2400" b="0" i="1" smtClean="0">
                            <a:latin typeface="Cambria Math" panose="02040503050406030204" pitchFamily="18" charset="0"/>
                          </a:rPr>
                          <m:t>𝑚𝑎𝑥</m:t>
                        </m:r>
                      </m:sub>
                    </m:sSub>
                  </m:oMath>
                </a14:m>
                <a:r>
                  <a:rPr lang="en-US" sz="2400" dirty="0">
                    <a:latin typeface="Helvetica Neue" panose="02000803000000090004" pitchFamily="2" charset="0"/>
                  </a:rPr>
                  <a:t> </a:t>
                </a:r>
              </a:p>
              <a:p>
                <a:pPr marL="457200" indent="-457200">
                  <a:buFont typeface="+mj-lt"/>
                  <a:buAutoNum type="arabicPeriod"/>
                </a:pPr>
                <a:r>
                  <a:rPr lang="en-US" sz="2400" dirty="0">
                    <a:latin typeface="Helvetica Neue" panose="02000803000000090004" pitchFamily="2" charset="0"/>
                  </a:rPr>
                  <a:t>If</a:t>
                </a:r>
                <a:r>
                  <a:rPr lang="en-US" sz="2400" dirty="0"/>
                  <a:t>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&lt;0</m:t>
                    </m:r>
                  </m:oMath>
                </a14:m>
                <a:r>
                  <a:rPr lang="en-US" sz="2400" dirty="0">
                    <a:latin typeface="Helvetica Neue" panose="02000803000000090004" pitchFamily="2" charset="0"/>
                  </a:rPr>
                  <a:t> stable,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𝑚𝑎𝑥</m:t>
                        </m:r>
                      </m:sub>
                    </m:sSub>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400" dirty="0">
                    <a:latin typeface="Helvetica Neue" panose="02000803000000090004" pitchFamily="2" charset="0"/>
                  </a:rPr>
                  <a:t> unstable</a:t>
                </a:r>
              </a:p>
            </p:txBody>
          </p:sp>
        </mc:Choice>
        <mc:Fallback xmlns="">
          <p:sp>
            <p:nvSpPr>
              <p:cNvPr id="3" name="TextBox 2">
                <a:extLst>
                  <a:ext uri="{FF2B5EF4-FFF2-40B4-BE49-F238E27FC236}">
                    <a16:creationId xmlns:a16="http://schemas.microsoft.com/office/drawing/2014/main" id="{1F5A7295-5D8A-6771-A96D-70680E1C2421}"/>
                  </a:ext>
                </a:extLst>
              </p:cNvPr>
              <p:cNvSpPr txBox="1">
                <a:spLocks noRot="1" noChangeAspect="1" noMove="1" noResize="1" noEditPoints="1" noAdjustHandles="1" noChangeArrowheads="1" noChangeShapeType="1" noTextEdit="1"/>
              </p:cNvSpPr>
              <p:nvPr/>
            </p:nvSpPr>
            <p:spPr>
              <a:xfrm>
                <a:off x="308268" y="1752162"/>
                <a:ext cx="6596797" cy="2308324"/>
              </a:xfrm>
              <a:prstGeom prst="rect">
                <a:avLst/>
              </a:prstGeom>
              <a:blipFill>
                <a:blip r:embed="rId2"/>
                <a:stretch>
                  <a:fillRect l="-1479" t="-2111" r="-739" b="-4485"/>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127E1C1E-80A3-250D-A7A4-4C6CFC3D5DC4}"/>
              </a:ext>
            </a:extLst>
          </p:cNvPr>
          <p:cNvSpPr txBox="1"/>
          <p:nvPr/>
        </p:nvSpPr>
        <p:spPr>
          <a:xfrm>
            <a:off x="658654" y="4507239"/>
            <a:ext cx="10874692" cy="1015663"/>
          </a:xfrm>
          <a:prstGeom prst="rect">
            <a:avLst/>
          </a:prstGeom>
          <a:noFill/>
        </p:spPr>
        <p:txBody>
          <a:bodyPr wrap="square" rtlCol="0">
            <a:spAutoFit/>
          </a:bodyPr>
          <a:lstStyle/>
          <a:p>
            <a:pPr algn="ctr"/>
            <a:r>
              <a:rPr lang="en-US" sz="2000" dirty="0">
                <a:solidFill>
                  <a:srgbClr val="FF0000"/>
                </a:solidFill>
                <a:latin typeface="Helvetica Neue" panose="02000803000000090004" pitchFamily="2" charset="0"/>
                <a:ea typeface="Roboto Light" panose="02000000000000000000" pitchFamily="2" charset="0"/>
              </a:rPr>
              <a:t>Caution </a:t>
            </a:r>
          </a:p>
          <a:p>
            <a:pPr algn="ctr"/>
            <a:r>
              <a:rPr lang="en-US" sz="2000" dirty="0">
                <a:latin typeface="Roboto Light" panose="02000000000000000000" pitchFamily="2" charset="0"/>
                <a:ea typeface="Roboto Light" panose="02000000000000000000" pitchFamily="2" charset="0"/>
              </a:rPr>
              <a:t>This criteria can fail when at least on eigenvalue is 0. Other tools can be used to define stability. See end if curious</a:t>
            </a:r>
          </a:p>
        </p:txBody>
      </p:sp>
      <p:sp>
        <p:nvSpPr>
          <p:cNvPr id="23" name="TextBox 22">
            <a:extLst>
              <a:ext uri="{FF2B5EF4-FFF2-40B4-BE49-F238E27FC236}">
                <a16:creationId xmlns:a16="http://schemas.microsoft.com/office/drawing/2014/main" id="{12245FD0-E8D0-540F-F38A-BBF941C8A619}"/>
              </a:ext>
            </a:extLst>
          </p:cNvPr>
          <p:cNvSpPr txBox="1"/>
          <p:nvPr/>
        </p:nvSpPr>
        <p:spPr>
          <a:xfrm>
            <a:off x="2345377" y="5696168"/>
            <a:ext cx="7501246" cy="830997"/>
          </a:xfrm>
          <a:prstGeom prst="rect">
            <a:avLst/>
          </a:prstGeom>
          <a:noFill/>
        </p:spPr>
        <p:txBody>
          <a:bodyPr wrap="square" rtlCol="0">
            <a:spAutoFit/>
          </a:bodyPr>
          <a:lstStyle/>
          <a:p>
            <a:pPr algn="ctr"/>
            <a:r>
              <a:rPr lang="en-US" sz="2400" dirty="0">
                <a:latin typeface="Helvetica Neue" panose="02000803000000090004" pitchFamily="2" charset="0"/>
              </a:rPr>
              <a:t>Hyperbolic equilibria: linearization succeeds</a:t>
            </a:r>
          </a:p>
          <a:p>
            <a:pPr algn="ctr"/>
            <a:r>
              <a:rPr lang="en-US" sz="2400" dirty="0">
                <a:latin typeface="Helvetica Neue" panose="02000803000000090004" pitchFamily="2" charset="0"/>
              </a:rPr>
              <a:t>Singular/critical points: linearization fails</a:t>
            </a:r>
          </a:p>
        </p:txBody>
      </p:sp>
    </p:spTree>
    <p:extLst>
      <p:ext uri="{BB962C8B-B14F-4D97-AF65-F5344CB8AC3E}">
        <p14:creationId xmlns:p14="http://schemas.microsoft.com/office/powerpoint/2010/main" val="926743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2365-B063-8D7C-C1B8-67612705A0FE}"/>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B4A6E672-38A7-787A-DA03-4397611B7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78D4606A-8B18-E6BD-41C6-20D41E7AC988}"/>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Tree>
    <p:extLst>
      <p:ext uri="{BB962C8B-B14F-4D97-AF65-F5344CB8AC3E}">
        <p14:creationId xmlns:p14="http://schemas.microsoft.com/office/powerpoint/2010/main" val="288237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B62B1-3349-EDC3-36B6-D5B7BA6DB53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EA1E92-04D7-4345-6CA7-DD2A4DB15B4C}"/>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947BFD07-ACEF-964E-59D9-5CFE2B50E1BD}"/>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Introduce a baseline model of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Using bifurcations to describe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Separation of timescales</a:t>
            </a:r>
          </a:p>
          <a:p>
            <a:pPr marL="342900" indent="-342900">
              <a:buFont typeface="+mj-lt"/>
              <a:buAutoNum type="arabicPeriod"/>
            </a:pPr>
            <a:endParaRPr lang="en-US" sz="1800" dirty="0">
              <a:latin typeface="Helvetica Neue" panose="02000803000000090004" pitchFamily="2" charset="0"/>
            </a:endParaRPr>
          </a:p>
        </p:txBody>
      </p:sp>
    </p:spTree>
    <p:extLst>
      <p:ext uri="{BB962C8B-B14F-4D97-AF65-F5344CB8AC3E}">
        <p14:creationId xmlns:p14="http://schemas.microsoft.com/office/powerpoint/2010/main" val="1335216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CA4F2-D255-E501-A495-10D768297A4D}"/>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0A77793A-EF68-5644-117B-A23152AFC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09D2E407-64D5-EF72-109B-74A24AC80F2F}"/>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2" name="TextBox 1">
            <a:extLst>
              <a:ext uri="{FF2B5EF4-FFF2-40B4-BE49-F238E27FC236}">
                <a16:creationId xmlns:a16="http://schemas.microsoft.com/office/drawing/2014/main" id="{DEB010B4-4F18-9EA4-EA15-DC6F0ADD0344}"/>
              </a:ext>
            </a:extLst>
          </p:cNvPr>
          <p:cNvSpPr txBox="1"/>
          <p:nvPr/>
        </p:nvSpPr>
        <p:spPr>
          <a:xfrm>
            <a:off x="618565" y="1827209"/>
            <a:ext cx="5318311" cy="369332"/>
          </a:xfrm>
          <a:prstGeom prst="rect">
            <a:avLst/>
          </a:prstGeom>
          <a:noFill/>
        </p:spPr>
        <p:txBody>
          <a:bodyPr wrap="square" rtlCol="0">
            <a:spAutoFit/>
          </a:bodyPr>
          <a:lstStyle/>
          <a:p>
            <a:r>
              <a:rPr lang="en-US" dirty="0">
                <a:latin typeface="Helvetica Neue" panose="02000803000000090004" pitchFamily="2" charset="0"/>
              </a:rPr>
              <a:t>What does this tell us about decision-making?</a:t>
            </a:r>
          </a:p>
        </p:txBody>
      </p:sp>
    </p:spTree>
    <p:extLst>
      <p:ext uri="{BB962C8B-B14F-4D97-AF65-F5344CB8AC3E}">
        <p14:creationId xmlns:p14="http://schemas.microsoft.com/office/powerpoint/2010/main" val="597909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70422677-84DC-6E6B-2BC5-7888EE340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DE01B9B2-9764-5FCE-54D3-71B1EE81CB45}"/>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12" name="TextBox 11">
            <a:extLst>
              <a:ext uri="{FF2B5EF4-FFF2-40B4-BE49-F238E27FC236}">
                <a16:creationId xmlns:a16="http://schemas.microsoft.com/office/drawing/2014/main" id="{53B52846-ABFC-0C0D-3FA7-9A9D959B53AB}"/>
              </a:ext>
            </a:extLst>
          </p:cNvPr>
          <p:cNvSpPr txBox="1"/>
          <p:nvPr/>
        </p:nvSpPr>
        <p:spPr>
          <a:xfrm>
            <a:off x="1562169" y="1710858"/>
            <a:ext cx="3715803" cy="369332"/>
          </a:xfrm>
          <a:prstGeom prst="rect">
            <a:avLst/>
          </a:prstGeom>
          <a:solidFill>
            <a:srgbClr val="FF0000"/>
          </a:solidFill>
        </p:spPr>
        <p:txBody>
          <a:bodyPr wrap="square" rtlCol="0">
            <a:spAutoFit/>
          </a:bodyPr>
          <a:lstStyle/>
          <a:p>
            <a:pPr algn="ctr"/>
            <a:r>
              <a:rPr lang="en-US" b="1" dirty="0">
                <a:solidFill>
                  <a:schemeClr val="bg1"/>
                </a:solidFill>
                <a:latin typeface="Helvetica Neue" panose="02000803000000090004" pitchFamily="2" charset="0"/>
              </a:rPr>
              <a:t>High attention u </a:t>
            </a:r>
            <a:r>
              <a:rPr lang="en-US" b="1" dirty="0">
                <a:solidFill>
                  <a:schemeClr val="bg1"/>
                </a:solidFill>
                <a:latin typeface="Cambria Math" panose="02040503050406030204" pitchFamily="18" charset="0"/>
                <a:ea typeface="Cambria Math" panose="02040503050406030204" pitchFamily="18" charset="0"/>
              </a:rPr>
              <a:t>→</a:t>
            </a:r>
            <a:r>
              <a:rPr lang="en-US" b="1" dirty="0">
                <a:solidFill>
                  <a:schemeClr val="bg1"/>
                </a:solidFill>
                <a:latin typeface="Helvetica Neue" panose="02000803000000090004" pitchFamily="2" charset="0"/>
              </a:rPr>
              <a:t> decision </a:t>
            </a:r>
          </a:p>
        </p:txBody>
      </p:sp>
      <p:sp>
        <p:nvSpPr>
          <p:cNvPr id="13" name="Arrow: Down 12">
            <a:extLst>
              <a:ext uri="{FF2B5EF4-FFF2-40B4-BE49-F238E27FC236}">
                <a16:creationId xmlns:a16="http://schemas.microsoft.com/office/drawing/2014/main" id="{85E41E48-F3F7-912F-E5F0-F3E63727794C}"/>
              </a:ext>
            </a:extLst>
          </p:cNvPr>
          <p:cNvSpPr/>
          <p:nvPr/>
        </p:nvSpPr>
        <p:spPr>
          <a:xfrm rot="10800000">
            <a:off x="3776330" y="3032311"/>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5E1B657D-4F1C-1870-10AC-5B89295F0FA3}"/>
              </a:ext>
            </a:extLst>
          </p:cNvPr>
          <p:cNvSpPr/>
          <p:nvPr/>
        </p:nvSpPr>
        <p:spPr>
          <a:xfrm>
            <a:off x="3776329" y="3771900"/>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BBED592-A50B-CCB2-4ECF-955A53B14819}"/>
              </a:ext>
            </a:extLst>
          </p:cNvPr>
          <p:cNvSpPr txBox="1"/>
          <p:nvPr/>
        </p:nvSpPr>
        <p:spPr>
          <a:xfrm>
            <a:off x="1290374" y="5829755"/>
            <a:ext cx="9611251" cy="461665"/>
          </a:xfrm>
          <a:prstGeom prst="rect">
            <a:avLst/>
          </a:prstGeom>
          <a:noFill/>
        </p:spPr>
        <p:txBody>
          <a:bodyPr wrap="square" rtlCol="0">
            <a:spAutoFit/>
          </a:bodyPr>
          <a:lstStyle/>
          <a:p>
            <a:pPr algn="ctr"/>
            <a:r>
              <a:rPr lang="en-US" sz="2400" dirty="0">
                <a:latin typeface="Helvetica Neue" panose="02000803000000090004" pitchFamily="2" charset="0"/>
              </a:rPr>
              <a:t>In this case, multi-stability is associated with making decisions</a:t>
            </a:r>
          </a:p>
        </p:txBody>
      </p:sp>
    </p:spTree>
    <p:extLst>
      <p:ext uri="{BB962C8B-B14F-4D97-AF65-F5344CB8AC3E}">
        <p14:creationId xmlns:p14="http://schemas.microsoft.com/office/powerpoint/2010/main" val="3169859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AD267-7E2D-B5A4-1238-631EB35BA70A}"/>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A14026EB-89CC-B652-18AE-24C7FD14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54C78046-8E92-BFD8-1347-1B74DC9BF482}"/>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12" name="TextBox 11">
            <a:extLst>
              <a:ext uri="{FF2B5EF4-FFF2-40B4-BE49-F238E27FC236}">
                <a16:creationId xmlns:a16="http://schemas.microsoft.com/office/drawing/2014/main" id="{7287985E-7660-C965-B26B-DF3BC7CC57E7}"/>
              </a:ext>
            </a:extLst>
          </p:cNvPr>
          <p:cNvSpPr txBox="1"/>
          <p:nvPr/>
        </p:nvSpPr>
        <p:spPr>
          <a:xfrm>
            <a:off x="1562169" y="1710858"/>
            <a:ext cx="3715803" cy="369332"/>
          </a:xfrm>
          <a:prstGeom prst="rect">
            <a:avLst/>
          </a:prstGeom>
          <a:solidFill>
            <a:srgbClr val="FF0000"/>
          </a:solidFill>
        </p:spPr>
        <p:txBody>
          <a:bodyPr wrap="square" rtlCol="0">
            <a:spAutoFit/>
          </a:bodyPr>
          <a:lstStyle/>
          <a:p>
            <a:pPr algn="ctr"/>
            <a:r>
              <a:rPr lang="en-US" b="1" dirty="0">
                <a:solidFill>
                  <a:schemeClr val="bg1"/>
                </a:solidFill>
                <a:latin typeface="Helvetica Neue" panose="02000803000000090004" pitchFamily="2" charset="0"/>
              </a:rPr>
              <a:t>High attention u </a:t>
            </a:r>
            <a:r>
              <a:rPr lang="en-US" b="1" dirty="0">
                <a:solidFill>
                  <a:schemeClr val="bg1"/>
                </a:solidFill>
                <a:latin typeface="Cambria Math" panose="02040503050406030204" pitchFamily="18" charset="0"/>
                <a:ea typeface="Cambria Math" panose="02040503050406030204" pitchFamily="18" charset="0"/>
              </a:rPr>
              <a:t>→</a:t>
            </a:r>
            <a:r>
              <a:rPr lang="en-US" b="1" dirty="0">
                <a:solidFill>
                  <a:schemeClr val="bg1"/>
                </a:solidFill>
                <a:latin typeface="Helvetica Neue" panose="02000803000000090004" pitchFamily="2" charset="0"/>
              </a:rPr>
              <a:t> decision </a:t>
            </a:r>
          </a:p>
        </p:txBody>
      </p:sp>
      <p:sp>
        <p:nvSpPr>
          <p:cNvPr id="13" name="Arrow: Down 12">
            <a:extLst>
              <a:ext uri="{FF2B5EF4-FFF2-40B4-BE49-F238E27FC236}">
                <a16:creationId xmlns:a16="http://schemas.microsoft.com/office/drawing/2014/main" id="{1D019AA3-3BD7-2BBA-CF3E-65E2B5133E6A}"/>
              </a:ext>
            </a:extLst>
          </p:cNvPr>
          <p:cNvSpPr/>
          <p:nvPr/>
        </p:nvSpPr>
        <p:spPr>
          <a:xfrm rot="10800000">
            <a:off x="3776330" y="3032311"/>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08F915F5-F033-69DF-B5F2-BC7C4C60C67A}"/>
              </a:ext>
            </a:extLst>
          </p:cNvPr>
          <p:cNvSpPr/>
          <p:nvPr/>
        </p:nvSpPr>
        <p:spPr>
          <a:xfrm>
            <a:off x="3776329" y="3771900"/>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246F34-61BE-6509-8A6D-EF3716E42291}"/>
                  </a:ext>
                </a:extLst>
              </p:cNvPr>
              <p:cNvSpPr txBox="1"/>
              <p:nvPr/>
            </p:nvSpPr>
            <p:spPr>
              <a:xfrm>
                <a:off x="7102289" y="2123893"/>
                <a:ext cx="4545106" cy="1569660"/>
              </a:xfrm>
              <a:prstGeom prst="rect">
                <a:avLst/>
              </a:prstGeom>
              <a:solidFill>
                <a:schemeClr val="tx1"/>
              </a:solidFill>
            </p:spPr>
            <p:txBody>
              <a:bodyPr wrap="square" rtlCol="0">
                <a:spAutoFit/>
              </a:bodyPr>
              <a:lstStyle/>
              <a:p>
                <a:pPr algn="ctr"/>
                <a:r>
                  <a:rPr lang="en-US" sz="2400" dirty="0">
                    <a:solidFill>
                      <a:schemeClr val="bg1"/>
                    </a:solidFill>
                    <a:latin typeface="Helvetica Neue" panose="02000803000000090004" pitchFamily="2" charset="0"/>
                  </a:rPr>
                  <a:t>Critical point </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𝑢</m:t>
                        </m:r>
                      </m:e>
                      <m:sup>
                        <m:r>
                          <a:rPr lang="en-US" sz="2400" b="0" i="1" smtClean="0">
                            <a:solidFill>
                              <a:schemeClr val="bg1"/>
                            </a:solidFill>
                            <a:latin typeface="Cambria Math" panose="02040503050406030204" pitchFamily="18" charset="0"/>
                          </a:rPr>
                          <m:t>∗</m:t>
                        </m:r>
                      </m:sup>
                    </m:sSup>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𝑅𝑒</m:t>
                    </m:r>
                    <m:r>
                      <a:rPr lang="en-US" sz="2400" b="0" i="1" smtClean="0">
                        <a:solidFill>
                          <a:schemeClr val="bg1"/>
                        </a:solidFill>
                        <a:latin typeface="Cambria Math" panose="02040503050406030204" pitchFamily="18" charset="0"/>
                      </a:rPr>
                      <m:t>(</m:t>
                    </m:r>
                    <m:r>
                      <m:rPr>
                        <m:sty m:val="p"/>
                      </m:rPr>
                      <a:rPr lang="el-GR" sz="2400" b="0" i="1" smtClean="0">
                        <a:solidFill>
                          <a:schemeClr val="bg1"/>
                        </a:solidFill>
                        <a:latin typeface="Cambria Math" panose="02040503050406030204" pitchFamily="18" charset="0"/>
                      </a:rPr>
                      <m:t>λ</m:t>
                    </m:r>
                    <m:r>
                      <a:rPr lang="en-US" sz="2400" b="0" i="1" smtClean="0">
                        <a:solidFill>
                          <a:schemeClr val="bg1"/>
                        </a:solidFill>
                        <a:latin typeface="Cambria Math" panose="02040503050406030204" pitchFamily="18" charset="0"/>
                      </a:rPr>
                      <m:t>)=0)</m:t>
                    </m:r>
                  </m:oMath>
                </a14:m>
                <a:r>
                  <a:rPr lang="en-US" sz="2400" dirty="0">
                    <a:solidFill>
                      <a:schemeClr val="bg1"/>
                    </a:solidFill>
                    <a:latin typeface="Helvetica Neue" panose="02000803000000090004" pitchFamily="2" charset="0"/>
                  </a:rPr>
                  <a:t> divides different “regimes” (number/stability of equilibria) of decision-making</a:t>
                </a:r>
              </a:p>
            </p:txBody>
          </p:sp>
        </mc:Choice>
        <mc:Fallback xmlns="">
          <p:sp>
            <p:nvSpPr>
              <p:cNvPr id="2" name="TextBox 1">
                <a:extLst>
                  <a:ext uri="{FF2B5EF4-FFF2-40B4-BE49-F238E27FC236}">
                    <a16:creationId xmlns:a16="http://schemas.microsoft.com/office/drawing/2014/main" id="{34246F34-61BE-6509-8A6D-EF3716E42291}"/>
                  </a:ext>
                </a:extLst>
              </p:cNvPr>
              <p:cNvSpPr txBox="1">
                <a:spLocks noRot="1" noChangeAspect="1" noMove="1" noResize="1" noEditPoints="1" noAdjustHandles="1" noChangeArrowheads="1" noChangeShapeType="1" noTextEdit="1"/>
              </p:cNvSpPr>
              <p:nvPr/>
            </p:nvSpPr>
            <p:spPr>
              <a:xfrm>
                <a:off x="7102289" y="2123893"/>
                <a:ext cx="4545106" cy="1569660"/>
              </a:xfrm>
              <a:prstGeom prst="rect">
                <a:avLst/>
              </a:prstGeom>
              <a:blipFill>
                <a:blip r:embed="rId3"/>
                <a:stretch>
                  <a:fillRect l="-2011" t="-3101" r="-3485" b="-7752"/>
                </a:stretch>
              </a:blipFill>
            </p:spPr>
            <p:txBody>
              <a:bodyPr/>
              <a:lstStyle/>
              <a:p>
                <a:r>
                  <a:rPr lang="en-GB">
                    <a:noFill/>
                  </a:rPr>
                  <a:t> </a:t>
                </a:r>
              </a:p>
            </p:txBody>
          </p:sp>
        </mc:Fallback>
      </mc:AlternateContent>
      <p:cxnSp>
        <p:nvCxnSpPr>
          <p:cNvPr id="3" name="Straight Arrow Connector 2">
            <a:extLst>
              <a:ext uri="{FF2B5EF4-FFF2-40B4-BE49-F238E27FC236}">
                <a16:creationId xmlns:a16="http://schemas.microsoft.com/office/drawing/2014/main" id="{DD2A87CA-9AD8-7D24-E94C-F7482ABD8A92}"/>
              </a:ext>
            </a:extLst>
          </p:cNvPr>
          <p:cNvCxnSpPr>
            <a:cxnSpLocks/>
            <a:stCxn id="2" idx="1"/>
          </p:cNvCxnSpPr>
          <p:nvPr/>
        </p:nvCxnSpPr>
        <p:spPr>
          <a:xfrm flipH="1">
            <a:off x="3429000" y="2908723"/>
            <a:ext cx="3673289" cy="185153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AB592EF-68FD-EF17-4A5C-2BD5C1983A7D}"/>
              </a:ext>
            </a:extLst>
          </p:cNvPr>
          <p:cNvSpPr txBox="1"/>
          <p:nvPr/>
        </p:nvSpPr>
        <p:spPr>
          <a:xfrm>
            <a:off x="7167284" y="4298594"/>
            <a:ext cx="4251512" cy="461665"/>
          </a:xfrm>
          <a:prstGeom prst="rect">
            <a:avLst/>
          </a:prstGeom>
          <a:noFill/>
        </p:spPr>
        <p:txBody>
          <a:bodyPr wrap="square" rtlCol="0">
            <a:spAutoFit/>
          </a:bodyPr>
          <a:lstStyle/>
          <a:p>
            <a:pPr algn="ctr"/>
            <a:r>
              <a:rPr lang="en-US" sz="2400" dirty="0">
                <a:latin typeface="Helvetica Neue" panose="02000803000000090004" pitchFamily="2" charset="0"/>
              </a:rPr>
              <a:t>Could it be otherwise?</a:t>
            </a:r>
          </a:p>
        </p:txBody>
      </p:sp>
    </p:spTree>
    <p:extLst>
      <p:ext uri="{BB962C8B-B14F-4D97-AF65-F5344CB8AC3E}">
        <p14:creationId xmlns:p14="http://schemas.microsoft.com/office/powerpoint/2010/main" val="2635213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4D74-D007-D047-3DD2-F05A0AE5637D}"/>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2E752D53-41C5-AD25-7866-BB5B09995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025B0D64-79A6-4DDE-4408-AE81B297CEAA}"/>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F77226-94BD-6E1B-DDA0-50A9050399B3}"/>
                  </a:ext>
                </a:extLst>
              </p:cNvPr>
              <p:cNvSpPr txBox="1"/>
              <p:nvPr/>
            </p:nvSpPr>
            <p:spPr>
              <a:xfrm>
                <a:off x="0" y="5737422"/>
                <a:ext cx="12192000" cy="338554"/>
              </a:xfrm>
              <a:prstGeom prst="rect">
                <a:avLst/>
              </a:prstGeom>
              <a:noFill/>
            </p:spPr>
            <p:txBody>
              <a:bodyPr wrap="square" rtlCol="0">
                <a:spAutoFit/>
              </a:bodyPr>
              <a:lstStyle/>
              <a:p>
                <a:pPr algn="ctr"/>
                <a:r>
                  <a:rPr lang="en-GB" sz="1600" dirty="0">
                    <a:solidFill>
                      <a:srgbClr val="78206E"/>
                    </a:solidFill>
                    <a:latin typeface="Cambria Math" panose="02040503050406030204" pitchFamily="18" charset="0"/>
                    <a:ea typeface="Cambria Math" panose="02040503050406030204" pitchFamily="18" charset="0"/>
                  </a:rPr>
                  <a:t>Implicit function theorem: if </a:t>
                </a:r>
                <a14:m>
                  <m:oMath xmlns:m="http://schemas.openxmlformats.org/officeDocument/2006/math">
                    <m:r>
                      <a:rPr lang="en-US" sz="1600" i="1">
                        <a:solidFill>
                          <a:srgbClr val="78206E"/>
                        </a:solidFill>
                        <a:latin typeface="Cambria Math" panose="02040503050406030204" pitchFamily="18" charset="0"/>
                        <a:ea typeface="Cambria Math" panose="02040503050406030204" pitchFamily="18" charset="0"/>
                      </a:rPr>
                      <m:t>𝑓</m:t>
                    </m:r>
                    <m:d>
                      <m:dPr>
                        <m:ctrlPr>
                          <a:rPr lang="en-US" sz="1600" i="1">
                            <a:solidFill>
                              <a:srgbClr val="78206E"/>
                            </a:solidFill>
                            <a:latin typeface="Cambria Math" panose="02040503050406030204" pitchFamily="18" charset="0"/>
                            <a:ea typeface="Cambria Math" panose="02040503050406030204" pitchFamily="18" charset="0"/>
                          </a:rPr>
                        </m:ctrlPr>
                      </m:dPr>
                      <m:e>
                        <m:sSup>
                          <m:sSupPr>
                            <m:ctrlPr>
                              <a:rPr lang="en-US" sz="1600" b="1" i="1">
                                <a:solidFill>
                                  <a:srgbClr val="78206E"/>
                                </a:solidFill>
                                <a:latin typeface="Cambria Math" panose="02040503050406030204" pitchFamily="18" charset="0"/>
                              </a:rPr>
                            </m:ctrlPr>
                          </m:sSupPr>
                          <m:e>
                            <m:r>
                              <a:rPr lang="en-US" sz="1600" b="1" i="1">
                                <a:solidFill>
                                  <a:srgbClr val="78206E"/>
                                </a:solidFill>
                                <a:latin typeface="Cambria Math" panose="02040503050406030204" pitchFamily="18" charset="0"/>
                              </a:rPr>
                              <m:t>𝒙</m:t>
                            </m:r>
                          </m:e>
                          <m:sup>
                            <m:r>
                              <a:rPr lang="en-US" sz="1600" b="1" i="1">
                                <a:solidFill>
                                  <a:srgbClr val="78206E"/>
                                </a:solidFill>
                                <a:latin typeface="Cambria Math" panose="02040503050406030204" pitchFamily="18" charset="0"/>
                              </a:rPr>
                              <m:t>∗</m:t>
                            </m:r>
                          </m:sup>
                        </m:sSup>
                        <m:r>
                          <a:rPr lang="en-US" sz="1600" i="1">
                            <a:solidFill>
                              <a:srgbClr val="78206E"/>
                            </a:solidFill>
                            <a:latin typeface="Cambria Math" panose="02040503050406030204" pitchFamily="18" charset="0"/>
                            <a:ea typeface="Cambria Math" panose="02040503050406030204" pitchFamily="18" charset="0"/>
                          </a:rPr>
                          <m:t>,</m:t>
                        </m:r>
                        <m:r>
                          <a:rPr lang="en-US" sz="1600" b="1" i="1">
                            <a:solidFill>
                              <a:srgbClr val="78206E"/>
                            </a:solidFill>
                            <a:latin typeface="Cambria Math" panose="02040503050406030204" pitchFamily="18" charset="0"/>
                            <a:ea typeface="Cambria Math" panose="02040503050406030204" pitchFamily="18" charset="0"/>
                          </a:rPr>
                          <m:t>𝒑</m:t>
                        </m:r>
                      </m:e>
                    </m:d>
                    <m:r>
                      <a:rPr lang="en-US" sz="1600" b="0" i="1" smtClean="0">
                        <a:solidFill>
                          <a:srgbClr val="78206E"/>
                        </a:solidFill>
                        <a:latin typeface="Cambria Math" panose="02040503050406030204" pitchFamily="18" charset="0"/>
                        <a:ea typeface="Cambria Math" panose="02040503050406030204" pitchFamily="18" charset="0"/>
                      </a:rPr>
                      <m:t>=0</m:t>
                    </m:r>
                    <m:r>
                      <a:rPr lang="en-US" sz="1600" i="1">
                        <a:solidFill>
                          <a:srgbClr val="78206E"/>
                        </a:solidFill>
                        <a:latin typeface="Cambria Math" panose="02040503050406030204" pitchFamily="18" charset="0"/>
                        <a:ea typeface="Cambria Math" panose="02040503050406030204" pitchFamily="18" charset="0"/>
                      </a:rPr>
                      <m:t> </m:t>
                    </m:r>
                  </m:oMath>
                </a14:m>
                <a:r>
                  <a:rPr lang="en-GB" sz="1600" dirty="0">
                    <a:solidFill>
                      <a:srgbClr val="78206E"/>
                    </a:solidFill>
                    <a:latin typeface="Cambria Math" panose="02040503050406030204" pitchFamily="18" charset="0"/>
                    <a:ea typeface="Cambria Math" panose="02040503050406030204" pitchFamily="18" charset="0"/>
                  </a:rPr>
                  <a:t>and </a:t>
                </a:r>
                <a14:m>
                  <m:oMath xmlns:m="http://schemas.openxmlformats.org/officeDocument/2006/math">
                    <m:sSup>
                      <m:sSupPr>
                        <m:ctrlPr>
                          <a:rPr lang="en-US" sz="1600" b="1" i="1">
                            <a:solidFill>
                              <a:srgbClr val="78206E"/>
                            </a:solidFill>
                            <a:latin typeface="Cambria Math" panose="02040503050406030204" pitchFamily="18" charset="0"/>
                          </a:rPr>
                        </m:ctrlPr>
                      </m:sSupPr>
                      <m:e>
                        <m:r>
                          <a:rPr lang="en-US" sz="1600" b="1" i="1">
                            <a:solidFill>
                              <a:srgbClr val="78206E"/>
                            </a:solidFill>
                            <a:latin typeface="Cambria Math" panose="02040503050406030204" pitchFamily="18" charset="0"/>
                          </a:rPr>
                          <m:t>𝒙</m:t>
                        </m:r>
                      </m:e>
                      <m:sup>
                        <m:r>
                          <a:rPr lang="en-US" sz="1600" b="1" i="1">
                            <a:solidFill>
                              <a:srgbClr val="78206E"/>
                            </a:solidFill>
                            <a:latin typeface="Cambria Math" panose="02040503050406030204" pitchFamily="18" charset="0"/>
                          </a:rPr>
                          <m:t>∗</m:t>
                        </m:r>
                      </m:sup>
                    </m:sSup>
                    <m:r>
                      <a:rPr lang="en-US" sz="1600" b="1" i="1">
                        <a:solidFill>
                          <a:srgbClr val="78206E"/>
                        </a:solidFill>
                        <a:latin typeface="Cambria Math" panose="02040503050406030204" pitchFamily="18" charset="0"/>
                      </a:rPr>
                      <m:t> </m:t>
                    </m:r>
                  </m:oMath>
                </a14:m>
                <a:r>
                  <a:rPr lang="en-GB" sz="1600" dirty="0">
                    <a:solidFill>
                      <a:srgbClr val="78206E"/>
                    </a:solidFill>
                    <a:latin typeface="Cambria Math" panose="02040503050406030204" pitchFamily="18" charset="0"/>
                    <a:ea typeface="Cambria Math" panose="02040503050406030204" pitchFamily="18" charset="0"/>
                  </a:rPr>
                  <a:t>is not singular (</a:t>
                </a:r>
                <a14:m>
                  <m:oMath xmlns:m="http://schemas.openxmlformats.org/officeDocument/2006/math">
                    <m:r>
                      <m:rPr>
                        <m:nor/>
                      </m:rPr>
                      <a:rPr lang="el-GR" sz="1600" b="1" dirty="0">
                        <a:solidFill>
                          <a:srgbClr val="78206E"/>
                        </a:solidFill>
                        <a:latin typeface="Cambria Math" panose="02040503050406030204" pitchFamily="18" charset="0"/>
                        <a:ea typeface="Cambria Math" panose="02040503050406030204" pitchFamily="18" charset="0"/>
                      </a:rPr>
                      <m:t>λ</m:t>
                    </m:r>
                  </m:oMath>
                </a14:m>
                <a:r>
                  <a:rPr lang="en-GB" sz="1600" dirty="0">
                    <a:solidFill>
                      <a:srgbClr val="78206E"/>
                    </a:solidFill>
                    <a:latin typeface="Cambria Math" panose="02040503050406030204" pitchFamily="18" charset="0"/>
                    <a:ea typeface="Cambria Math" panose="02040503050406030204" pitchFamily="18" charset="0"/>
                  </a:rPr>
                  <a:t>≠0), then locally there is a differentiable function 𝜒(</a:t>
                </a:r>
                <a14:m>
                  <m:oMath xmlns:m="http://schemas.openxmlformats.org/officeDocument/2006/math">
                    <m:r>
                      <a:rPr lang="en-US" sz="1600" b="1" i="1">
                        <a:solidFill>
                          <a:srgbClr val="78206E"/>
                        </a:solidFill>
                        <a:latin typeface="Cambria Math" panose="02040503050406030204" pitchFamily="18" charset="0"/>
                        <a:ea typeface="Cambria Math" panose="02040503050406030204" pitchFamily="18" charset="0"/>
                      </a:rPr>
                      <m:t>𝒑</m:t>
                    </m:r>
                  </m:oMath>
                </a14:m>
                <a:r>
                  <a:rPr lang="en-GB" sz="1600" dirty="0">
                    <a:solidFill>
                      <a:srgbClr val="78206E"/>
                    </a:solidFill>
                    <a:latin typeface="Cambria Math" panose="02040503050406030204" pitchFamily="18" charset="0"/>
                    <a:ea typeface="Cambria Math" panose="02040503050406030204" pitchFamily="18" charset="0"/>
                  </a:rPr>
                  <a:t>)=</a:t>
                </a:r>
                <a:r>
                  <a:rPr lang="en-US" sz="1600" b="1" dirty="0">
                    <a:solidFill>
                      <a:srgbClr val="78206E"/>
                    </a:solidFill>
                  </a:rPr>
                  <a:t> </a:t>
                </a:r>
                <a14:m>
                  <m:oMath xmlns:m="http://schemas.openxmlformats.org/officeDocument/2006/math">
                    <m:sSup>
                      <m:sSupPr>
                        <m:ctrlPr>
                          <a:rPr lang="en-US" sz="1600" b="1" i="1">
                            <a:solidFill>
                              <a:srgbClr val="78206E"/>
                            </a:solidFill>
                            <a:latin typeface="Cambria Math" panose="02040503050406030204" pitchFamily="18" charset="0"/>
                          </a:rPr>
                        </m:ctrlPr>
                      </m:sSupPr>
                      <m:e>
                        <m:r>
                          <a:rPr lang="en-US" sz="1600" b="1" i="1">
                            <a:solidFill>
                              <a:srgbClr val="78206E"/>
                            </a:solidFill>
                            <a:latin typeface="Cambria Math" panose="02040503050406030204" pitchFamily="18" charset="0"/>
                          </a:rPr>
                          <m:t>𝒙</m:t>
                        </m:r>
                      </m:e>
                      <m:sup>
                        <m:r>
                          <a:rPr lang="en-US" sz="1600" b="1" i="1">
                            <a:solidFill>
                              <a:srgbClr val="78206E"/>
                            </a:solidFill>
                            <a:latin typeface="Cambria Math" panose="02040503050406030204" pitchFamily="18" charset="0"/>
                          </a:rPr>
                          <m:t>∗</m:t>
                        </m:r>
                      </m:sup>
                    </m:sSup>
                  </m:oMath>
                </a14:m>
                <a:endParaRPr lang="en-GB" sz="1600" i="1" dirty="0">
                  <a:solidFill>
                    <a:srgbClr val="78206E"/>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ACF77226-94BD-6E1B-DDA0-50A9050399B3}"/>
                  </a:ext>
                </a:extLst>
              </p:cNvPr>
              <p:cNvSpPr txBox="1">
                <a:spLocks noRot="1" noChangeAspect="1" noMove="1" noResize="1" noEditPoints="1" noAdjustHandles="1" noChangeArrowheads="1" noChangeShapeType="1" noTextEdit="1"/>
              </p:cNvSpPr>
              <p:nvPr/>
            </p:nvSpPr>
            <p:spPr>
              <a:xfrm>
                <a:off x="0" y="5737422"/>
                <a:ext cx="12192000" cy="338554"/>
              </a:xfrm>
              <a:prstGeom prst="rect">
                <a:avLst/>
              </a:prstGeom>
              <a:blipFill>
                <a:blip r:embed="rId4"/>
                <a:stretch>
                  <a:fillRect t="-8929" b="-17857"/>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DE4A531-9641-464A-BF01-B033F493C0B7}"/>
              </a:ext>
            </a:extLst>
          </p:cNvPr>
          <p:cNvSpPr txBox="1"/>
          <p:nvPr/>
        </p:nvSpPr>
        <p:spPr>
          <a:xfrm>
            <a:off x="7167284" y="4298594"/>
            <a:ext cx="4251512" cy="461665"/>
          </a:xfrm>
          <a:prstGeom prst="rect">
            <a:avLst/>
          </a:prstGeom>
          <a:noFill/>
        </p:spPr>
        <p:txBody>
          <a:bodyPr wrap="square" rtlCol="0">
            <a:spAutoFit/>
          </a:bodyPr>
          <a:lstStyle/>
          <a:p>
            <a:pPr algn="ctr"/>
            <a:r>
              <a:rPr lang="en-US" sz="2400" dirty="0">
                <a:latin typeface="Helvetica Neue" panose="02000803000000090004" pitchFamily="2" charset="0"/>
              </a:rPr>
              <a:t>Could it be otherwise?</a:t>
            </a:r>
          </a:p>
        </p:txBody>
      </p:sp>
      <p:sp>
        <p:nvSpPr>
          <p:cNvPr id="11" name="TextBox 10">
            <a:extLst>
              <a:ext uri="{FF2B5EF4-FFF2-40B4-BE49-F238E27FC236}">
                <a16:creationId xmlns:a16="http://schemas.microsoft.com/office/drawing/2014/main" id="{1E18D432-8860-EE06-AA0F-0757B2E0D691}"/>
              </a:ext>
            </a:extLst>
          </p:cNvPr>
          <p:cNvSpPr txBox="1"/>
          <p:nvPr/>
        </p:nvSpPr>
        <p:spPr>
          <a:xfrm>
            <a:off x="8812307" y="4933294"/>
            <a:ext cx="961466" cy="461665"/>
          </a:xfrm>
          <a:prstGeom prst="rect">
            <a:avLst/>
          </a:prstGeom>
          <a:solidFill>
            <a:schemeClr val="accent5">
              <a:lumMod val="75000"/>
            </a:schemeClr>
          </a:solidFill>
        </p:spPr>
        <p:txBody>
          <a:bodyPr wrap="square" rtlCol="0">
            <a:spAutoFit/>
          </a:bodyPr>
          <a:lstStyle/>
          <a:p>
            <a:pPr algn="ctr"/>
            <a:r>
              <a:rPr lang="en-US" sz="2400" dirty="0">
                <a:solidFill>
                  <a:schemeClr val="bg1"/>
                </a:solidFill>
                <a:latin typeface="Helvetica Neue" panose="02000803000000090004" pitchFamily="2" charset="0"/>
              </a:rPr>
              <a:t>No*</a:t>
            </a:r>
          </a:p>
        </p:txBody>
      </p:sp>
      <p:cxnSp>
        <p:nvCxnSpPr>
          <p:cNvPr id="2" name="Straight Arrow Connector 1">
            <a:extLst>
              <a:ext uri="{FF2B5EF4-FFF2-40B4-BE49-F238E27FC236}">
                <a16:creationId xmlns:a16="http://schemas.microsoft.com/office/drawing/2014/main" id="{B0A5E3A9-D07D-AC15-B39A-795F89F8264E}"/>
              </a:ext>
            </a:extLst>
          </p:cNvPr>
          <p:cNvCxnSpPr>
            <a:cxnSpLocks/>
            <a:stCxn id="7" idx="1"/>
          </p:cNvCxnSpPr>
          <p:nvPr/>
        </p:nvCxnSpPr>
        <p:spPr>
          <a:xfrm flipH="1">
            <a:off x="3429000" y="2908723"/>
            <a:ext cx="3673289" cy="185153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9993E4-263E-5D66-4CB5-D2C5628AE715}"/>
                  </a:ext>
                </a:extLst>
              </p:cNvPr>
              <p:cNvSpPr txBox="1"/>
              <p:nvPr/>
            </p:nvSpPr>
            <p:spPr>
              <a:xfrm>
                <a:off x="7102289" y="2123893"/>
                <a:ext cx="4545106" cy="1569660"/>
              </a:xfrm>
              <a:prstGeom prst="rect">
                <a:avLst/>
              </a:prstGeom>
              <a:solidFill>
                <a:schemeClr val="tx1"/>
              </a:solidFill>
            </p:spPr>
            <p:txBody>
              <a:bodyPr wrap="square" rtlCol="0">
                <a:spAutoFit/>
              </a:bodyPr>
              <a:lstStyle/>
              <a:p>
                <a:pPr algn="ctr"/>
                <a:r>
                  <a:rPr lang="en-US" sz="2400" dirty="0">
                    <a:solidFill>
                      <a:schemeClr val="bg1"/>
                    </a:solidFill>
                    <a:latin typeface="Helvetica Neue" panose="02000803000000090004" pitchFamily="2" charset="0"/>
                  </a:rPr>
                  <a:t>Critical point </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𝑢</m:t>
                        </m:r>
                      </m:e>
                      <m:sup>
                        <m:r>
                          <a:rPr lang="en-US" sz="2400" b="0" i="1" smtClean="0">
                            <a:solidFill>
                              <a:schemeClr val="bg1"/>
                            </a:solidFill>
                            <a:latin typeface="Cambria Math" panose="02040503050406030204" pitchFamily="18" charset="0"/>
                          </a:rPr>
                          <m:t>∗</m:t>
                        </m:r>
                      </m:sup>
                    </m:sSup>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𝑅𝑒</m:t>
                    </m:r>
                    <m:r>
                      <a:rPr lang="en-US" sz="2400" b="0" i="1" smtClean="0">
                        <a:solidFill>
                          <a:schemeClr val="bg1"/>
                        </a:solidFill>
                        <a:latin typeface="Cambria Math" panose="02040503050406030204" pitchFamily="18" charset="0"/>
                      </a:rPr>
                      <m:t>(</m:t>
                    </m:r>
                    <m:r>
                      <m:rPr>
                        <m:sty m:val="p"/>
                      </m:rPr>
                      <a:rPr lang="el-GR" sz="2400" b="0" i="1" smtClean="0">
                        <a:solidFill>
                          <a:schemeClr val="bg1"/>
                        </a:solidFill>
                        <a:latin typeface="Cambria Math" panose="02040503050406030204" pitchFamily="18" charset="0"/>
                      </a:rPr>
                      <m:t>λ</m:t>
                    </m:r>
                    <m:r>
                      <a:rPr lang="en-US" sz="2400" b="0" i="1" smtClean="0">
                        <a:solidFill>
                          <a:schemeClr val="bg1"/>
                        </a:solidFill>
                        <a:latin typeface="Cambria Math" panose="02040503050406030204" pitchFamily="18" charset="0"/>
                      </a:rPr>
                      <m:t>)=0)</m:t>
                    </m:r>
                  </m:oMath>
                </a14:m>
                <a:r>
                  <a:rPr lang="en-US" sz="2400" dirty="0">
                    <a:solidFill>
                      <a:schemeClr val="bg1"/>
                    </a:solidFill>
                    <a:latin typeface="Helvetica Neue" panose="02000803000000090004" pitchFamily="2" charset="0"/>
                  </a:rPr>
                  <a:t> divides different “regimes” (number/stability of equilibria) of decision-making</a:t>
                </a:r>
              </a:p>
            </p:txBody>
          </p:sp>
        </mc:Choice>
        <mc:Fallback xmlns="">
          <p:sp>
            <p:nvSpPr>
              <p:cNvPr id="7" name="TextBox 6">
                <a:extLst>
                  <a:ext uri="{FF2B5EF4-FFF2-40B4-BE49-F238E27FC236}">
                    <a16:creationId xmlns:a16="http://schemas.microsoft.com/office/drawing/2014/main" id="{879993E4-263E-5D66-4CB5-D2C5628AE715}"/>
                  </a:ext>
                </a:extLst>
              </p:cNvPr>
              <p:cNvSpPr txBox="1">
                <a:spLocks noRot="1" noChangeAspect="1" noMove="1" noResize="1" noEditPoints="1" noAdjustHandles="1" noChangeArrowheads="1" noChangeShapeType="1" noTextEdit="1"/>
              </p:cNvSpPr>
              <p:nvPr/>
            </p:nvSpPr>
            <p:spPr>
              <a:xfrm>
                <a:off x="7102289" y="2123893"/>
                <a:ext cx="4545106" cy="1569660"/>
              </a:xfrm>
              <a:prstGeom prst="rect">
                <a:avLst/>
              </a:prstGeom>
              <a:blipFill>
                <a:blip r:embed="rId4"/>
                <a:stretch>
                  <a:fillRect l="-2011" t="-3101" r="-3485" b="-7752"/>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AE34AB2-356C-7088-62FE-CDD16CFCD532}"/>
              </a:ext>
            </a:extLst>
          </p:cNvPr>
          <p:cNvSpPr txBox="1"/>
          <p:nvPr/>
        </p:nvSpPr>
        <p:spPr>
          <a:xfrm>
            <a:off x="2899877" y="6542518"/>
            <a:ext cx="9292123" cy="261610"/>
          </a:xfrm>
          <a:prstGeom prst="rect">
            <a:avLst/>
          </a:prstGeom>
          <a:noFill/>
        </p:spPr>
        <p:txBody>
          <a:bodyPr wrap="square" rtlCol="0">
            <a:spAutoFit/>
          </a:bodyPr>
          <a:lstStyle/>
          <a:p>
            <a:pPr algn="ctr"/>
            <a:r>
              <a:rPr lang="en-US" sz="1100" dirty="0">
                <a:solidFill>
                  <a:srgbClr val="78206E"/>
                </a:solidFill>
                <a:latin typeface="Poppins" panose="00000500000000000000" pitchFamily="2" charset="0"/>
                <a:ea typeface="Cambria Math" panose="02040503050406030204" pitchFamily="18" charset="0"/>
                <a:cs typeface="Poppins" panose="00000500000000000000" pitchFamily="2" charset="0"/>
              </a:rPr>
              <a:t>*Only considering </a:t>
            </a:r>
            <a:r>
              <a:rPr lang="en-US" sz="1100" i="1" dirty="0">
                <a:solidFill>
                  <a:srgbClr val="78206E"/>
                </a:solidFill>
                <a:latin typeface="Poppins" panose="00000500000000000000" pitchFamily="2" charset="0"/>
                <a:ea typeface="Cambria Math" panose="02040503050406030204" pitchFamily="18" charset="0"/>
                <a:cs typeface="Poppins" panose="00000500000000000000" pitchFamily="2" charset="0"/>
              </a:rPr>
              <a:t>local bifurcations</a:t>
            </a:r>
            <a:r>
              <a:rPr lang="en-US" sz="1100" dirty="0">
                <a:solidFill>
                  <a:srgbClr val="78206E"/>
                </a:solidFill>
                <a:latin typeface="Poppins" panose="00000500000000000000" pitchFamily="2" charset="0"/>
                <a:ea typeface="Cambria Math" panose="02040503050406030204" pitchFamily="18" charset="0"/>
                <a:cs typeface="Poppins" panose="00000500000000000000" pitchFamily="2" charset="0"/>
              </a:rPr>
              <a:t>; in </a:t>
            </a:r>
            <a:r>
              <a:rPr lang="en-US" sz="1100" i="1" dirty="0">
                <a:solidFill>
                  <a:srgbClr val="78206E"/>
                </a:solidFill>
                <a:latin typeface="Poppins" panose="00000500000000000000" pitchFamily="2" charset="0"/>
                <a:ea typeface="Cambria Math" panose="02040503050406030204" pitchFamily="18" charset="0"/>
                <a:cs typeface="Poppins" panose="00000500000000000000" pitchFamily="2" charset="0"/>
              </a:rPr>
              <a:t>global bifurcations </a:t>
            </a:r>
            <a:r>
              <a:rPr lang="en-US" sz="1100" dirty="0">
                <a:solidFill>
                  <a:srgbClr val="78206E"/>
                </a:solidFill>
                <a:latin typeface="Poppins" panose="00000500000000000000" pitchFamily="2" charset="0"/>
                <a:ea typeface="Cambria Math" panose="02040503050406030204" pitchFamily="18" charset="0"/>
                <a:cs typeface="Poppins" panose="00000500000000000000" pitchFamily="2" charset="0"/>
              </a:rPr>
              <a:t>(ex: homo/heteroclinic) the vector field changes without singular points  </a:t>
            </a:r>
            <a:endParaRPr lang="en-GB" sz="1100" dirty="0">
              <a:solidFill>
                <a:srgbClr val="78206E"/>
              </a:solidFill>
              <a:latin typeface="Poppins" panose="00000500000000000000" pitchFamily="2" charset="0"/>
              <a:ea typeface="Cambria Math" panose="02040503050406030204" pitchFamily="18" charset="0"/>
              <a:cs typeface="Poppins" panose="00000500000000000000" pitchFamily="2" charset="0"/>
            </a:endParaRPr>
          </a:p>
        </p:txBody>
      </p:sp>
    </p:spTree>
    <p:extLst>
      <p:ext uri="{BB962C8B-B14F-4D97-AF65-F5344CB8AC3E}">
        <p14:creationId xmlns:p14="http://schemas.microsoft.com/office/powerpoint/2010/main" val="4046350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F9A2-93F6-30AB-C46E-E2B2FC8828A3}"/>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498C45EB-8384-612B-A2EB-85D4F618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798D92F3-A2AB-8D66-A59B-00D08B261E42}"/>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8" name="TextBox 7">
            <a:extLst>
              <a:ext uri="{FF2B5EF4-FFF2-40B4-BE49-F238E27FC236}">
                <a16:creationId xmlns:a16="http://schemas.microsoft.com/office/drawing/2014/main" id="{47057353-725F-11A5-0EA2-E5A96917B44B}"/>
              </a:ext>
            </a:extLst>
          </p:cNvPr>
          <p:cNvSpPr txBox="1"/>
          <p:nvPr/>
        </p:nvSpPr>
        <p:spPr>
          <a:xfrm>
            <a:off x="7167284" y="4298594"/>
            <a:ext cx="4251512" cy="461665"/>
          </a:xfrm>
          <a:prstGeom prst="rect">
            <a:avLst/>
          </a:prstGeom>
          <a:noFill/>
        </p:spPr>
        <p:txBody>
          <a:bodyPr wrap="square" rtlCol="0">
            <a:spAutoFit/>
          </a:bodyPr>
          <a:lstStyle/>
          <a:p>
            <a:pPr algn="ctr"/>
            <a:r>
              <a:rPr lang="en-US" sz="2400" dirty="0">
                <a:latin typeface="Helvetica Neue" panose="02000803000000090004" pitchFamily="2" charset="0"/>
              </a:rPr>
              <a:t>Could it be otherwise?</a:t>
            </a:r>
          </a:p>
        </p:txBody>
      </p:sp>
      <p:sp>
        <p:nvSpPr>
          <p:cNvPr id="2" name="Oval 1">
            <a:extLst>
              <a:ext uri="{FF2B5EF4-FFF2-40B4-BE49-F238E27FC236}">
                <a16:creationId xmlns:a16="http://schemas.microsoft.com/office/drawing/2014/main" id="{727D9F6C-0272-626D-8BA0-6BC619173D09}"/>
              </a:ext>
            </a:extLst>
          </p:cNvPr>
          <p:cNvSpPr/>
          <p:nvPr/>
        </p:nvSpPr>
        <p:spPr>
          <a:xfrm>
            <a:off x="4441783" y="2422653"/>
            <a:ext cx="347931" cy="348062"/>
          </a:xfrm>
          <a:prstGeom prst="ellipse">
            <a:avLst/>
          </a:prstGeom>
          <a:solidFill>
            <a:schemeClr val="accent5">
              <a:lumMod val="75000"/>
              <a:alpha val="14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0785C0C-EF3D-83B5-DA23-1264BC93EDAC}"/>
              </a:ext>
            </a:extLst>
          </p:cNvPr>
          <p:cNvSpPr txBox="1"/>
          <p:nvPr/>
        </p:nvSpPr>
        <p:spPr>
          <a:xfrm>
            <a:off x="942460" y="1368302"/>
            <a:ext cx="3673288" cy="1200329"/>
          </a:xfrm>
          <a:prstGeom prst="rect">
            <a:avLst/>
          </a:prstGeom>
          <a:noFill/>
        </p:spPr>
        <p:txBody>
          <a:bodyPr wrap="square" rtlCol="0">
            <a:spAutoFit/>
          </a:bodyPr>
          <a:lstStyle/>
          <a:p>
            <a:pPr algn="ctr"/>
            <a:r>
              <a:rPr lang="en-US" sz="2400" dirty="0">
                <a:solidFill>
                  <a:schemeClr val="accent5">
                    <a:lumMod val="75000"/>
                  </a:schemeClr>
                </a:solidFill>
                <a:latin typeface="Helvetica Neue" panose="02000803000000090004" pitchFamily="2" charset="0"/>
              </a:rPr>
              <a:t>Smooth </a:t>
            </a:r>
          </a:p>
          <a:p>
            <a:pPr algn="ctr"/>
            <a:r>
              <a:rPr lang="en-US" sz="2400" dirty="0">
                <a:solidFill>
                  <a:schemeClr val="accent5">
                    <a:lumMod val="75000"/>
                  </a:schemeClr>
                </a:solidFill>
                <a:latin typeface="Helvetica Neue" panose="02000803000000090004" pitchFamily="2" charset="0"/>
              </a:rPr>
              <a:t>Will not split</a:t>
            </a:r>
          </a:p>
          <a:p>
            <a:pPr algn="ctr"/>
            <a:r>
              <a:rPr lang="en-US" sz="2400" dirty="0">
                <a:solidFill>
                  <a:schemeClr val="accent5">
                    <a:lumMod val="75000"/>
                  </a:schemeClr>
                </a:solidFill>
                <a:latin typeface="Helvetica Neue" panose="02000803000000090004" pitchFamily="2" charset="0"/>
              </a:rPr>
              <a:t>Does not disappear</a:t>
            </a:r>
          </a:p>
        </p:txBody>
      </p:sp>
      <p:sp>
        <p:nvSpPr>
          <p:cNvPr id="9" name="TextBox 8">
            <a:extLst>
              <a:ext uri="{FF2B5EF4-FFF2-40B4-BE49-F238E27FC236}">
                <a16:creationId xmlns:a16="http://schemas.microsoft.com/office/drawing/2014/main" id="{957D77F7-23DD-88B8-AB0E-E4AD82A8F247}"/>
              </a:ext>
            </a:extLst>
          </p:cNvPr>
          <p:cNvSpPr txBox="1"/>
          <p:nvPr/>
        </p:nvSpPr>
        <p:spPr>
          <a:xfrm>
            <a:off x="8812307" y="4933294"/>
            <a:ext cx="961466" cy="461665"/>
          </a:xfrm>
          <a:prstGeom prst="rect">
            <a:avLst/>
          </a:prstGeom>
          <a:solidFill>
            <a:schemeClr val="accent5">
              <a:lumMod val="75000"/>
            </a:schemeClr>
          </a:solidFill>
        </p:spPr>
        <p:txBody>
          <a:bodyPr wrap="square" rtlCol="0">
            <a:spAutoFit/>
          </a:bodyPr>
          <a:lstStyle/>
          <a:p>
            <a:pPr algn="ctr"/>
            <a:r>
              <a:rPr lang="en-US" sz="2400" dirty="0">
                <a:solidFill>
                  <a:schemeClr val="bg1"/>
                </a:solidFill>
                <a:latin typeface="Helvetica Neue" panose="02000803000000090004" pitchFamily="2" charset="0"/>
              </a:rPr>
              <a:t>No</a:t>
            </a:r>
          </a:p>
        </p:txBody>
      </p:sp>
      <p:sp>
        <p:nvSpPr>
          <p:cNvPr id="10" name="Oval 9">
            <a:extLst>
              <a:ext uri="{FF2B5EF4-FFF2-40B4-BE49-F238E27FC236}">
                <a16:creationId xmlns:a16="http://schemas.microsoft.com/office/drawing/2014/main" id="{61EEFD73-1323-3953-45CF-68728D915A5A}"/>
              </a:ext>
            </a:extLst>
          </p:cNvPr>
          <p:cNvSpPr/>
          <p:nvPr/>
        </p:nvSpPr>
        <p:spPr>
          <a:xfrm>
            <a:off x="2119925" y="3442448"/>
            <a:ext cx="347931" cy="348062"/>
          </a:xfrm>
          <a:prstGeom prst="ellipse">
            <a:avLst/>
          </a:prstGeom>
          <a:solidFill>
            <a:schemeClr val="accent5">
              <a:lumMod val="75000"/>
              <a:alpha val="14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D44B67-EE24-C307-37C7-0ABDCC1C6DA7}"/>
                  </a:ext>
                </a:extLst>
              </p:cNvPr>
              <p:cNvSpPr txBox="1"/>
              <p:nvPr/>
            </p:nvSpPr>
            <p:spPr>
              <a:xfrm>
                <a:off x="0" y="5737422"/>
                <a:ext cx="12192000" cy="584775"/>
              </a:xfrm>
              <a:prstGeom prst="rect">
                <a:avLst/>
              </a:prstGeom>
              <a:noFill/>
            </p:spPr>
            <p:txBody>
              <a:bodyPr wrap="square" rtlCol="0">
                <a:spAutoFit/>
              </a:bodyPr>
              <a:lstStyle/>
              <a:p>
                <a:pPr algn="ctr"/>
                <a:r>
                  <a:rPr lang="en-GB" sz="1600" dirty="0">
                    <a:solidFill>
                      <a:schemeClr val="accent5">
                        <a:lumMod val="75000"/>
                      </a:schemeClr>
                    </a:solidFill>
                    <a:latin typeface="Cambria Math" panose="02040503050406030204" pitchFamily="18" charset="0"/>
                    <a:ea typeface="Cambria Math" panose="02040503050406030204" pitchFamily="18" charset="0"/>
                  </a:rPr>
                  <a:t>Implicit function theorem: if </a:t>
                </a:r>
                <a14:m>
                  <m:oMath xmlns:m="http://schemas.openxmlformats.org/officeDocument/2006/math">
                    <m:r>
                      <a:rPr lang="en-US" sz="1600" i="1">
                        <a:solidFill>
                          <a:schemeClr val="accent5">
                            <a:lumMod val="75000"/>
                          </a:schemeClr>
                        </a:solidFill>
                        <a:latin typeface="Cambria Math" panose="02040503050406030204" pitchFamily="18" charset="0"/>
                        <a:ea typeface="Cambria Math" panose="02040503050406030204" pitchFamily="18" charset="0"/>
                      </a:rPr>
                      <m:t>𝑓</m:t>
                    </m:r>
                    <m:d>
                      <m:dPr>
                        <m:ctrlPr>
                          <a:rPr lang="en-US" sz="1600" i="1">
                            <a:solidFill>
                              <a:schemeClr val="accent5">
                                <a:lumMod val="75000"/>
                              </a:schemeClr>
                            </a:solidFill>
                            <a:latin typeface="Cambria Math" panose="02040503050406030204" pitchFamily="18" charset="0"/>
                            <a:ea typeface="Cambria Math" panose="02040503050406030204" pitchFamily="18" charset="0"/>
                          </a:rPr>
                        </m:ctrlPr>
                      </m:dPr>
                      <m:e>
                        <m:sSup>
                          <m:sSupPr>
                            <m:ctrlPr>
                              <a:rPr lang="en-US" sz="1600" b="1" i="1">
                                <a:solidFill>
                                  <a:schemeClr val="accent5">
                                    <a:lumMod val="75000"/>
                                  </a:schemeClr>
                                </a:solidFill>
                                <a:latin typeface="Cambria Math" panose="02040503050406030204" pitchFamily="18" charset="0"/>
                              </a:rPr>
                            </m:ctrlPr>
                          </m:sSupPr>
                          <m:e>
                            <m:r>
                              <a:rPr lang="en-US" sz="1600" b="1" i="1">
                                <a:solidFill>
                                  <a:schemeClr val="accent5">
                                    <a:lumMod val="75000"/>
                                  </a:schemeClr>
                                </a:solidFill>
                                <a:latin typeface="Cambria Math" panose="02040503050406030204" pitchFamily="18" charset="0"/>
                              </a:rPr>
                              <m:t>𝒙</m:t>
                            </m:r>
                          </m:e>
                          <m:sup>
                            <m:r>
                              <a:rPr lang="en-US" sz="1600" b="1" i="1">
                                <a:solidFill>
                                  <a:schemeClr val="accent5">
                                    <a:lumMod val="75000"/>
                                  </a:schemeClr>
                                </a:solidFill>
                                <a:latin typeface="Cambria Math" panose="02040503050406030204" pitchFamily="18" charset="0"/>
                              </a:rPr>
                              <m:t>∗</m:t>
                            </m:r>
                          </m:sup>
                        </m:sSup>
                        <m:r>
                          <a:rPr lang="en-US" sz="1600" i="1">
                            <a:solidFill>
                              <a:schemeClr val="accent5">
                                <a:lumMod val="75000"/>
                              </a:schemeClr>
                            </a:solidFill>
                            <a:latin typeface="Cambria Math" panose="02040503050406030204" pitchFamily="18" charset="0"/>
                            <a:ea typeface="Cambria Math" panose="02040503050406030204" pitchFamily="18" charset="0"/>
                          </a:rPr>
                          <m:t>,</m:t>
                        </m:r>
                        <m:r>
                          <a:rPr lang="en-US" sz="1600" b="1" i="1">
                            <a:solidFill>
                              <a:schemeClr val="accent5">
                                <a:lumMod val="75000"/>
                              </a:schemeClr>
                            </a:solidFill>
                            <a:latin typeface="Cambria Math" panose="02040503050406030204" pitchFamily="18" charset="0"/>
                            <a:ea typeface="Cambria Math" panose="02040503050406030204" pitchFamily="18" charset="0"/>
                          </a:rPr>
                          <m:t>𝒑</m:t>
                        </m:r>
                      </m:e>
                    </m:d>
                    <m:r>
                      <a:rPr lang="en-US" sz="1600" b="0" i="1" smtClean="0">
                        <a:solidFill>
                          <a:schemeClr val="accent5">
                            <a:lumMod val="75000"/>
                          </a:schemeClr>
                        </a:solidFill>
                        <a:latin typeface="Cambria Math" panose="02040503050406030204" pitchFamily="18" charset="0"/>
                        <a:ea typeface="Cambria Math" panose="02040503050406030204" pitchFamily="18" charset="0"/>
                      </a:rPr>
                      <m:t>=0</m:t>
                    </m:r>
                    <m:r>
                      <a:rPr lang="en-US" sz="1600" i="1">
                        <a:solidFill>
                          <a:schemeClr val="accent5">
                            <a:lumMod val="75000"/>
                          </a:schemeClr>
                        </a:solidFill>
                        <a:latin typeface="Cambria Math" panose="02040503050406030204" pitchFamily="18" charset="0"/>
                        <a:ea typeface="Cambria Math" panose="02040503050406030204" pitchFamily="18" charset="0"/>
                      </a:rPr>
                      <m:t> </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and </a:t>
                </a:r>
                <a14:m>
                  <m:oMath xmlns:m="http://schemas.openxmlformats.org/officeDocument/2006/math">
                    <m:sSup>
                      <m:sSupPr>
                        <m:ctrlPr>
                          <a:rPr lang="en-US" sz="1600" b="1" i="1">
                            <a:solidFill>
                              <a:schemeClr val="accent5">
                                <a:lumMod val="75000"/>
                              </a:schemeClr>
                            </a:solidFill>
                            <a:latin typeface="Cambria Math" panose="02040503050406030204" pitchFamily="18" charset="0"/>
                          </a:rPr>
                        </m:ctrlPr>
                      </m:sSupPr>
                      <m:e>
                        <m:r>
                          <a:rPr lang="en-US" sz="1600" b="1" i="1">
                            <a:solidFill>
                              <a:schemeClr val="accent5">
                                <a:lumMod val="75000"/>
                              </a:schemeClr>
                            </a:solidFill>
                            <a:latin typeface="Cambria Math" panose="02040503050406030204" pitchFamily="18" charset="0"/>
                          </a:rPr>
                          <m:t>𝒙</m:t>
                        </m:r>
                      </m:e>
                      <m:sup>
                        <m:r>
                          <a:rPr lang="en-US" sz="1600" b="1" i="1">
                            <a:solidFill>
                              <a:schemeClr val="accent5">
                                <a:lumMod val="75000"/>
                              </a:schemeClr>
                            </a:solidFill>
                            <a:latin typeface="Cambria Math" panose="02040503050406030204" pitchFamily="18" charset="0"/>
                          </a:rPr>
                          <m:t>∗</m:t>
                        </m:r>
                      </m:sup>
                    </m:sSup>
                    <m:r>
                      <a:rPr lang="en-US" sz="1600" b="1" i="1">
                        <a:solidFill>
                          <a:schemeClr val="accent5">
                            <a:lumMod val="75000"/>
                          </a:schemeClr>
                        </a:solidFill>
                        <a:latin typeface="Cambria Math" panose="02040503050406030204" pitchFamily="18" charset="0"/>
                      </a:rPr>
                      <m:t> </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is not singular (</a:t>
                </a:r>
                <a14:m>
                  <m:oMath xmlns:m="http://schemas.openxmlformats.org/officeDocument/2006/math">
                    <m:r>
                      <m:rPr>
                        <m:nor/>
                      </m:rPr>
                      <a:rPr lang="el-GR" sz="1600" b="1" dirty="0">
                        <a:solidFill>
                          <a:srgbClr val="78206E"/>
                        </a:solidFill>
                        <a:latin typeface="Cambria Math" panose="02040503050406030204" pitchFamily="18" charset="0"/>
                        <a:ea typeface="Cambria Math" panose="02040503050406030204" pitchFamily="18" charset="0"/>
                      </a:rPr>
                      <m:t>λ</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≠0), then locally there is a differentiable function 𝜒(</a:t>
                </a:r>
                <a14:m>
                  <m:oMath xmlns:m="http://schemas.openxmlformats.org/officeDocument/2006/math">
                    <m:r>
                      <a:rPr lang="en-US" sz="1600" b="1" i="1">
                        <a:solidFill>
                          <a:schemeClr val="accent5">
                            <a:lumMod val="75000"/>
                          </a:schemeClr>
                        </a:solidFill>
                        <a:latin typeface="Cambria Math" panose="02040503050406030204" pitchFamily="18" charset="0"/>
                        <a:ea typeface="Cambria Math" panose="02040503050406030204" pitchFamily="18" charset="0"/>
                      </a:rPr>
                      <m:t>𝒑</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a:t>
                </a:r>
                <a:r>
                  <a:rPr lang="en-US" sz="1600" b="1" dirty="0">
                    <a:solidFill>
                      <a:schemeClr val="accent5">
                        <a:lumMod val="75000"/>
                      </a:schemeClr>
                    </a:solidFill>
                  </a:rPr>
                  <a:t> </a:t>
                </a:r>
                <a14:m>
                  <m:oMath xmlns:m="http://schemas.openxmlformats.org/officeDocument/2006/math">
                    <m:sSup>
                      <m:sSupPr>
                        <m:ctrlPr>
                          <a:rPr lang="en-US" sz="1600" b="1" i="1">
                            <a:solidFill>
                              <a:schemeClr val="accent5">
                                <a:lumMod val="75000"/>
                              </a:schemeClr>
                            </a:solidFill>
                            <a:latin typeface="Cambria Math" panose="02040503050406030204" pitchFamily="18" charset="0"/>
                          </a:rPr>
                        </m:ctrlPr>
                      </m:sSupPr>
                      <m:e>
                        <m:r>
                          <a:rPr lang="en-US" sz="1600" b="1" i="1">
                            <a:solidFill>
                              <a:schemeClr val="accent5">
                                <a:lumMod val="75000"/>
                              </a:schemeClr>
                            </a:solidFill>
                            <a:latin typeface="Cambria Math" panose="02040503050406030204" pitchFamily="18" charset="0"/>
                          </a:rPr>
                          <m:t>𝒙</m:t>
                        </m:r>
                      </m:e>
                      <m:sup>
                        <m:r>
                          <a:rPr lang="en-US" sz="1600" b="1" i="1">
                            <a:solidFill>
                              <a:schemeClr val="accent5">
                                <a:lumMod val="75000"/>
                              </a:schemeClr>
                            </a:solidFill>
                            <a:latin typeface="Cambria Math" panose="02040503050406030204" pitchFamily="18" charset="0"/>
                          </a:rPr>
                          <m:t>∗</m:t>
                        </m:r>
                      </m:sup>
                    </m:sSup>
                  </m:oMath>
                </a14:m>
                <a:endParaRPr lang="en-GB" sz="1600" i="1" dirty="0">
                  <a:solidFill>
                    <a:schemeClr val="accent5">
                      <a:lumMod val="75000"/>
                    </a:schemeClr>
                  </a:solidFill>
                  <a:latin typeface="Cambria Math" panose="02040503050406030204" pitchFamily="18" charset="0"/>
                  <a:ea typeface="Cambria Math" panose="02040503050406030204" pitchFamily="18" charset="0"/>
                </a:endParaRPr>
              </a:p>
              <a:p>
                <a:pPr algn="ctr"/>
                <a:r>
                  <a:rPr lang="en-GB" sz="1600" dirty="0">
                    <a:solidFill>
                      <a:schemeClr val="accent5">
                        <a:lumMod val="75000"/>
                      </a:schemeClr>
                    </a:solidFill>
                    <a:latin typeface="Cambria Math" panose="02040503050406030204" pitchFamily="18" charset="0"/>
                    <a:ea typeface="Cambria Math" panose="02040503050406030204" pitchFamily="18" charset="0"/>
                  </a:rPr>
                  <a:t>(NB bifurcations can occur even for non singular Jacobians, ex Hopf, but </a:t>
                </a:r>
                <a14:m>
                  <m:oMath xmlns:m="http://schemas.openxmlformats.org/officeDocument/2006/math">
                    <m:r>
                      <a:rPr lang="en-US" sz="1600" i="1" smtClean="0">
                        <a:solidFill>
                          <a:schemeClr val="accent5">
                            <a:lumMod val="75000"/>
                          </a:schemeClr>
                        </a:solidFill>
                        <a:latin typeface="Cambria Math" panose="02040503050406030204" pitchFamily="18" charset="0"/>
                      </a:rPr>
                      <m:t>𝑅𝑒</m:t>
                    </m:r>
                    <m:r>
                      <a:rPr lang="en-US" sz="1600" i="1" smtClean="0">
                        <a:solidFill>
                          <a:schemeClr val="accent5">
                            <a:lumMod val="75000"/>
                          </a:schemeClr>
                        </a:solidFill>
                        <a:latin typeface="Cambria Math" panose="02040503050406030204" pitchFamily="18" charset="0"/>
                      </a:rPr>
                      <m:t>(</m:t>
                    </m:r>
                    <m:r>
                      <m:rPr>
                        <m:sty m:val="p"/>
                      </m:rPr>
                      <a:rPr lang="el-GR" sz="1600" i="1">
                        <a:solidFill>
                          <a:schemeClr val="accent5">
                            <a:lumMod val="75000"/>
                          </a:schemeClr>
                        </a:solidFill>
                        <a:latin typeface="Cambria Math" panose="02040503050406030204" pitchFamily="18" charset="0"/>
                      </a:rPr>
                      <m:t>λ</m:t>
                    </m:r>
                    <m:r>
                      <a:rPr lang="en-US" sz="1600" i="1">
                        <a:solidFill>
                          <a:schemeClr val="accent5">
                            <a:lumMod val="75000"/>
                          </a:schemeClr>
                        </a:solidFill>
                        <a:latin typeface="Cambria Math" panose="02040503050406030204" pitchFamily="18" charset="0"/>
                      </a:rPr>
                      <m:t>)=0</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 </a:t>
                </a:r>
                <a:r>
                  <a:rPr lang="en-GB" sz="1600">
                    <a:solidFill>
                      <a:schemeClr val="accent5">
                        <a:lumMod val="75000"/>
                      </a:schemeClr>
                    </a:solidFill>
                    <a:latin typeface="Cambria Math" panose="02040503050406030204" pitchFamily="18" charset="0"/>
                    <a:ea typeface="Cambria Math" panose="02040503050406030204" pitchFamily="18" charset="0"/>
                  </a:rPr>
                  <a:t>still holds)</a:t>
                </a:r>
                <a:endParaRPr lang="en-GB" sz="1600" dirty="0">
                  <a:solidFill>
                    <a:schemeClr val="accent5">
                      <a:lumMod val="75000"/>
                    </a:schemeClr>
                  </a:solidFill>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2D44B67-EE24-C307-37C7-0ABDCC1C6DA7}"/>
                  </a:ext>
                </a:extLst>
              </p:cNvPr>
              <p:cNvSpPr txBox="1">
                <a:spLocks noRot="1" noChangeAspect="1" noMove="1" noResize="1" noEditPoints="1" noAdjustHandles="1" noChangeArrowheads="1" noChangeShapeType="1" noTextEdit="1"/>
              </p:cNvSpPr>
              <p:nvPr/>
            </p:nvSpPr>
            <p:spPr>
              <a:xfrm>
                <a:off x="0" y="5737422"/>
                <a:ext cx="12192000" cy="584775"/>
              </a:xfrm>
              <a:prstGeom prst="rect">
                <a:avLst/>
              </a:prstGeom>
              <a:blipFill>
                <a:blip r:embed="rId4"/>
                <a:stretch>
                  <a:fillRect t="-5208" b="-11458"/>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5D04B450-3F56-4625-5E34-DF56AB451C17}"/>
              </a:ext>
            </a:extLst>
          </p:cNvPr>
          <p:cNvSpPr txBox="1"/>
          <p:nvPr/>
        </p:nvSpPr>
        <p:spPr>
          <a:xfrm>
            <a:off x="4508664" y="1483028"/>
            <a:ext cx="2593625" cy="830997"/>
          </a:xfrm>
          <a:prstGeom prst="rect">
            <a:avLst/>
          </a:prstGeom>
          <a:noFill/>
        </p:spPr>
        <p:txBody>
          <a:bodyPr wrap="square" rtlCol="0">
            <a:spAutoFit/>
          </a:bodyPr>
          <a:lstStyle/>
          <a:p>
            <a:pPr algn="ctr"/>
            <a:r>
              <a:rPr lang="en-US" sz="2400" dirty="0">
                <a:solidFill>
                  <a:srgbClr val="78206E"/>
                </a:solidFill>
                <a:latin typeface="Helvetica Neue" panose="02000803000000090004" pitchFamily="2" charset="0"/>
              </a:rPr>
              <a:t>Hyperbolic equilibria</a:t>
            </a:r>
          </a:p>
        </p:txBody>
      </p:sp>
      <p:cxnSp>
        <p:nvCxnSpPr>
          <p:cNvPr id="11" name="Straight Arrow Connector 10">
            <a:extLst>
              <a:ext uri="{FF2B5EF4-FFF2-40B4-BE49-F238E27FC236}">
                <a16:creationId xmlns:a16="http://schemas.microsoft.com/office/drawing/2014/main" id="{5EEFA177-C391-BDE9-783C-C197B05145AB}"/>
              </a:ext>
            </a:extLst>
          </p:cNvPr>
          <p:cNvCxnSpPr>
            <a:cxnSpLocks/>
            <a:stCxn id="12" idx="1"/>
          </p:cNvCxnSpPr>
          <p:nvPr/>
        </p:nvCxnSpPr>
        <p:spPr>
          <a:xfrm flipH="1">
            <a:off x="3429000" y="2908723"/>
            <a:ext cx="3673289" cy="185153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D02081-DD45-0372-EA78-95EA91A7BD5E}"/>
                  </a:ext>
                </a:extLst>
              </p:cNvPr>
              <p:cNvSpPr txBox="1"/>
              <p:nvPr/>
            </p:nvSpPr>
            <p:spPr>
              <a:xfrm>
                <a:off x="7102289" y="2123893"/>
                <a:ext cx="4545106" cy="1569660"/>
              </a:xfrm>
              <a:prstGeom prst="rect">
                <a:avLst/>
              </a:prstGeom>
              <a:solidFill>
                <a:schemeClr val="tx1"/>
              </a:solidFill>
            </p:spPr>
            <p:txBody>
              <a:bodyPr wrap="square" rtlCol="0">
                <a:spAutoFit/>
              </a:bodyPr>
              <a:lstStyle/>
              <a:p>
                <a:pPr algn="ctr"/>
                <a:r>
                  <a:rPr lang="en-US" sz="2400" dirty="0">
                    <a:solidFill>
                      <a:schemeClr val="bg1"/>
                    </a:solidFill>
                    <a:latin typeface="Helvetica Neue" panose="02000803000000090004" pitchFamily="2" charset="0"/>
                  </a:rPr>
                  <a:t>Critical point </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𝑢</m:t>
                        </m:r>
                      </m:e>
                      <m:sup>
                        <m:r>
                          <a:rPr lang="en-US" sz="2400" b="0" i="1" smtClean="0">
                            <a:solidFill>
                              <a:schemeClr val="bg1"/>
                            </a:solidFill>
                            <a:latin typeface="Cambria Math" panose="02040503050406030204" pitchFamily="18" charset="0"/>
                          </a:rPr>
                          <m:t>∗</m:t>
                        </m:r>
                      </m:sup>
                    </m:sSup>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𝑅𝑒</m:t>
                    </m:r>
                    <m:r>
                      <a:rPr lang="en-US" sz="2400" b="0" i="1" smtClean="0">
                        <a:solidFill>
                          <a:schemeClr val="bg1"/>
                        </a:solidFill>
                        <a:latin typeface="Cambria Math" panose="02040503050406030204" pitchFamily="18" charset="0"/>
                      </a:rPr>
                      <m:t>(</m:t>
                    </m:r>
                    <m:r>
                      <m:rPr>
                        <m:sty m:val="p"/>
                      </m:rPr>
                      <a:rPr lang="el-GR" sz="2400" b="0" i="1" smtClean="0">
                        <a:solidFill>
                          <a:schemeClr val="bg1"/>
                        </a:solidFill>
                        <a:latin typeface="Cambria Math" panose="02040503050406030204" pitchFamily="18" charset="0"/>
                      </a:rPr>
                      <m:t>λ</m:t>
                    </m:r>
                    <m:r>
                      <a:rPr lang="en-US" sz="2400" b="0" i="1" smtClean="0">
                        <a:solidFill>
                          <a:schemeClr val="bg1"/>
                        </a:solidFill>
                        <a:latin typeface="Cambria Math" panose="02040503050406030204" pitchFamily="18" charset="0"/>
                      </a:rPr>
                      <m:t>)=0)</m:t>
                    </m:r>
                  </m:oMath>
                </a14:m>
                <a:r>
                  <a:rPr lang="en-US" sz="2400" dirty="0">
                    <a:solidFill>
                      <a:schemeClr val="bg1"/>
                    </a:solidFill>
                    <a:latin typeface="Helvetica Neue" panose="02000803000000090004" pitchFamily="2" charset="0"/>
                  </a:rPr>
                  <a:t> divides different “regimes” (number/stability of equilibria) of decision-making</a:t>
                </a:r>
              </a:p>
            </p:txBody>
          </p:sp>
        </mc:Choice>
        <mc:Fallback xmlns="">
          <p:sp>
            <p:nvSpPr>
              <p:cNvPr id="12" name="TextBox 11">
                <a:extLst>
                  <a:ext uri="{FF2B5EF4-FFF2-40B4-BE49-F238E27FC236}">
                    <a16:creationId xmlns:a16="http://schemas.microsoft.com/office/drawing/2014/main" id="{ADD02081-DD45-0372-EA78-95EA91A7BD5E}"/>
                  </a:ext>
                </a:extLst>
              </p:cNvPr>
              <p:cNvSpPr txBox="1">
                <a:spLocks noRot="1" noChangeAspect="1" noMove="1" noResize="1" noEditPoints="1" noAdjustHandles="1" noChangeArrowheads="1" noChangeShapeType="1" noTextEdit="1"/>
              </p:cNvSpPr>
              <p:nvPr/>
            </p:nvSpPr>
            <p:spPr>
              <a:xfrm>
                <a:off x="7102289" y="2123893"/>
                <a:ext cx="4545106" cy="1569660"/>
              </a:xfrm>
              <a:prstGeom prst="rect">
                <a:avLst/>
              </a:prstGeom>
              <a:blipFill>
                <a:blip r:embed="rId5"/>
                <a:stretch>
                  <a:fillRect l="-2011" t="-3101" r="-3485" b="-7752"/>
                </a:stretch>
              </a:blipFill>
            </p:spPr>
            <p:txBody>
              <a:bodyPr/>
              <a:lstStyle/>
              <a:p>
                <a:r>
                  <a:rPr lang="en-GB">
                    <a:noFill/>
                  </a:rPr>
                  <a:t> </a:t>
                </a:r>
              </a:p>
            </p:txBody>
          </p:sp>
        </mc:Fallback>
      </mc:AlternateContent>
    </p:spTree>
    <p:extLst>
      <p:ext uri="{BB962C8B-B14F-4D97-AF65-F5344CB8AC3E}">
        <p14:creationId xmlns:p14="http://schemas.microsoft.com/office/powerpoint/2010/main" val="1104988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53CFB-0A4D-D7BA-1E79-2DD2DA687A82}"/>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32ED2A0B-9511-4D90-525C-BC26B047D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3759235E-79A5-9480-3CDF-11CC1D4E8C47}"/>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247DAB-4E35-DCB3-FDE5-C7141177598E}"/>
                  </a:ext>
                </a:extLst>
              </p:cNvPr>
              <p:cNvSpPr txBox="1"/>
              <p:nvPr/>
            </p:nvSpPr>
            <p:spPr>
              <a:xfrm>
                <a:off x="0" y="5737422"/>
                <a:ext cx="12192000" cy="830997"/>
              </a:xfrm>
              <a:prstGeom prst="rect">
                <a:avLst/>
              </a:prstGeom>
              <a:noFill/>
            </p:spPr>
            <p:txBody>
              <a:bodyPr wrap="square" rtlCol="0">
                <a:spAutoFit/>
              </a:bodyPr>
              <a:lstStyle/>
              <a:p>
                <a:pPr algn="ctr"/>
                <a:r>
                  <a:rPr lang="en-GB" sz="1600" dirty="0">
                    <a:solidFill>
                      <a:schemeClr val="accent5">
                        <a:lumMod val="75000"/>
                      </a:schemeClr>
                    </a:solidFill>
                    <a:latin typeface="Cambria Math" panose="02040503050406030204" pitchFamily="18" charset="0"/>
                    <a:ea typeface="Cambria Math" panose="02040503050406030204" pitchFamily="18" charset="0"/>
                  </a:rPr>
                  <a:t>Implicit function theorem: if </a:t>
                </a:r>
                <a14:m>
                  <m:oMath xmlns:m="http://schemas.openxmlformats.org/officeDocument/2006/math">
                    <m:r>
                      <a:rPr lang="en-US" sz="1600" i="1">
                        <a:solidFill>
                          <a:schemeClr val="accent5">
                            <a:lumMod val="75000"/>
                          </a:schemeClr>
                        </a:solidFill>
                        <a:latin typeface="Cambria Math" panose="02040503050406030204" pitchFamily="18" charset="0"/>
                        <a:ea typeface="Cambria Math" panose="02040503050406030204" pitchFamily="18" charset="0"/>
                      </a:rPr>
                      <m:t>𝑓</m:t>
                    </m:r>
                    <m:d>
                      <m:dPr>
                        <m:ctrlPr>
                          <a:rPr lang="en-US" sz="1600" i="1">
                            <a:solidFill>
                              <a:schemeClr val="accent5">
                                <a:lumMod val="75000"/>
                              </a:schemeClr>
                            </a:solidFill>
                            <a:latin typeface="Cambria Math" panose="02040503050406030204" pitchFamily="18" charset="0"/>
                            <a:ea typeface="Cambria Math" panose="02040503050406030204" pitchFamily="18" charset="0"/>
                          </a:rPr>
                        </m:ctrlPr>
                      </m:dPr>
                      <m:e>
                        <m:sSup>
                          <m:sSupPr>
                            <m:ctrlPr>
                              <a:rPr lang="en-US" sz="1600" b="1" i="1">
                                <a:solidFill>
                                  <a:schemeClr val="accent5">
                                    <a:lumMod val="75000"/>
                                  </a:schemeClr>
                                </a:solidFill>
                                <a:latin typeface="Cambria Math" panose="02040503050406030204" pitchFamily="18" charset="0"/>
                              </a:rPr>
                            </m:ctrlPr>
                          </m:sSupPr>
                          <m:e>
                            <m:r>
                              <a:rPr lang="en-US" sz="1600" b="1" i="1">
                                <a:solidFill>
                                  <a:schemeClr val="accent5">
                                    <a:lumMod val="75000"/>
                                  </a:schemeClr>
                                </a:solidFill>
                                <a:latin typeface="Cambria Math" panose="02040503050406030204" pitchFamily="18" charset="0"/>
                              </a:rPr>
                              <m:t>𝒙</m:t>
                            </m:r>
                          </m:e>
                          <m:sup>
                            <m:r>
                              <a:rPr lang="en-US" sz="1600" b="1" i="1">
                                <a:solidFill>
                                  <a:schemeClr val="accent5">
                                    <a:lumMod val="75000"/>
                                  </a:schemeClr>
                                </a:solidFill>
                                <a:latin typeface="Cambria Math" panose="02040503050406030204" pitchFamily="18" charset="0"/>
                              </a:rPr>
                              <m:t>∗</m:t>
                            </m:r>
                          </m:sup>
                        </m:sSup>
                        <m:r>
                          <a:rPr lang="en-US" sz="1600" i="1">
                            <a:solidFill>
                              <a:schemeClr val="accent5">
                                <a:lumMod val="75000"/>
                              </a:schemeClr>
                            </a:solidFill>
                            <a:latin typeface="Cambria Math" panose="02040503050406030204" pitchFamily="18" charset="0"/>
                            <a:ea typeface="Cambria Math" panose="02040503050406030204" pitchFamily="18" charset="0"/>
                          </a:rPr>
                          <m:t>,</m:t>
                        </m:r>
                        <m:r>
                          <a:rPr lang="en-US" sz="1600" b="1" i="1">
                            <a:solidFill>
                              <a:schemeClr val="accent5">
                                <a:lumMod val="75000"/>
                              </a:schemeClr>
                            </a:solidFill>
                            <a:latin typeface="Cambria Math" panose="02040503050406030204" pitchFamily="18" charset="0"/>
                            <a:ea typeface="Cambria Math" panose="02040503050406030204" pitchFamily="18" charset="0"/>
                          </a:rPr>
                          <m:t>𝒑</m:t>
                        </m:r>
                      </m:e>
                    </m:d>
                    <m:r>
                      <a:rPr lang="en-US" sz="1600" b="0" i="1" smtClean="0">
                        <a:solidFill>
                          <a:schemeClr val="accent5">
                            <a:lumMod val="75000"/>
                          </a:schemeClr>
                        </a:solidFill>
                        <a:latin typeface="Cambria Math" panose="02040503050406030204" pitchFamily="18" charset="0"/>
                        <a:ea typeface="Cambria Math" panose="02040503050406030204" pitchFamily="18" charset="0"/>
                      </a:rPr>
                      <m:t>=0</m:t>
                    </m:r>
                    <m:r>
                      <a:rPr lang="en-US" sz="1600" i="1">
                        <a:solidFill>
                          <a:schemeClr val="accent5">
                            <a:lumMod val="75000"/>
                          </a:schemeClr>
                        </a:solidFill>
                        <a:latin typeface="Cambria Math" panose="02040503050406030204" pitchFamily="18" charset="0"/>
                        <a:ea typeface="Cambria Math" panose="02040503050406030204" pitchFamily="18" charset="0"/>
                      </a:rPr>
                      <m:t> </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and </a:t>
                </a:r>
                <a14:m>
                  <m:oMath xmlns:m="http://schemas.openxmlformats.org/officeDocument/2006/math">
                    <m:sSup>
                      <m:sSupPr>
                        <m:ctrlPr>
                          <a:rPr lang="en-US" sz="1600" b="1" i="1">
                            <a:solidFill>
                              <a:schemeClr val="accent5">
                                <a:lumMod val="75000"/>
                              </a:schemeClr>
                            </a:solidFill>
                            <a:latin typeface="Cambria Math" panose="02040503050406030204" pitchFamily="18" charset="0"/>
                          </a:rPr>
                        </m:ctrlPr>
                      </m:sSupPr>
                      <m:e>
                        <m:r>
                          <a:rPr lang="en-US" sz="1600" b="1" i="1">
                            <a:solidFill>
                              <a:schemeClr val="accent5">
                                <a:lumMod val="75000"/>
                              </a:schemeClr>
                            </a:solidFill>
                            <a:latin typeface="Cambria Math" panose="02040503050406030204" pitchFamily="18" charset="0"/>
                          </a:rPr>
                          <m:t>𝒙</m:t>
                        </m:r>
                      </m:e>
                      <m:sup>
                        <m:r>
                          <a:rPr lang="en-US" sz="1600" b="1" i="1">
                            <a:solidFill>
                              <a:schemeClr val="accent5">
                                <a:lumMod val="75000"/>
                              </a:schemeClr>
                            </a:solidFill>
                            <a:latin typeface="Cambria Math" panose="02040503050406030204" pitchFamily="18" charset="0"/>
                          </a:rPr>
                          <m:t>∗</m:t>
                        </m:r>
                      </m:sup>
                    </m:sSup>
                    <m:r>
                      <a:rPr lang="en-US" sz="1600" b="1" i="1">
                        <a:solidFill>
                          <a:schemeClr val="accent5">
                            <a:lumMod val="75000"/>
                          </a:schemeClr>
                        </a:solidFill>
                        <a:latin typeface="Cambria Math" panose="02040503050406030204" pitchFamily="18" charset="0"/>
                      </a:rPr>
                      <m:t> </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is not singular (</a:t>
                </a:r>
                <a14:m>
                  <m:oMath xmlns:m="http://schemas.openxmlformats.org/officeDocument/2006/math">
                    <m:r>
                      <m:rPr>
                        <m:nor/>
                      </m:rPr>
                      <a:rPr lang="el-GR" sz="1600" b="1" dirty="0" smtClean="0">
                        <a:solidFill>
                          <a:srgbClr val="78206E"/>
                        </a:solidFill>
                        <a:latin typeface="Cambria Math" panose="02040503050406030204" pitchFamily="18" charset="0"/>
                        <a:ea typeface="Cambria Math" panose="02040503050406030204" pitchFamily="18" charset="0"/>
                      </a:rPr>
                      <m:t>λ</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≠0), then locally there is a differentiable function 𝜒(</a:t>
                </a:r>
                <a14:m>
                  <m:oMath xmlns:m="http://schemas.openxmlformats.org/officeDocument/2006/math">
                    <m:r>
                      <a:rPr lang="en-US" sz="1600" b="1" i="1">
                        <a:solidFill>
                          <a:schemeClr val="accent5">
                            <a:lumMod val="75000"/>
                          </a:schemeClr>
                        </a:solidFill>
                        <a:latin typeface="Cambria Math" panose="02040503050406030204" pitchFamily="18" charset="0"/>
                        <a:ea typeface="Cambria Math" panose="02040503050406030204" pitchFamily="18" charset="0"/>
                      </a:rPr>
                      <m:t>𝒑</m:t>
                    </m:r>
                  </m:oMath>
                </a14:m>
                <a:r>
                  <a:rPr lang="en-GB" sz="1600" dirty="0">
                    <a:solidFill>
                      <a:schemeClr val="accent5">
                        <a:lumMod val="75000"/>
                      </a:schemeClr>
                    </a:solidFill>
                    <a:latin typeface="Cambria Math" panose="02040503050406030204" pitchFamily="18" charset="0"/>
                    <a:ea typeface="Cambria Math" panose="02040503050406030204" pitchFamily="18" charset="0"/>
                  </a:rPr>
                  <a:t>)=</a:t>
                </a:r>
                <a:r>
                  <a:rPr lang="en-US" sz="1600" b="1" dirty="0">
                    <a:solidFill>
                      <a:schemeClr val="accent5">
                        <a:lumMod val="75000"/>
                      </a:schemeClr>
                    </a:solidFill>
                  </a:rPr>
                  <a:t> </a:t>
                </a:r>
                <a14:m>
                  <m:oMath xmlns:m="http://schemas.openxmlformats.org/officeDocument/2006/math">
                    <m:sSup>
                      <m:sSupPr>
                        <m:ctrlPr>
                          <a:rPr lang="en-US" sz="1600" b="1" i="1">
                            <a:solidFill>
                              <a:schemeClr val="accent5">
                                <a:lumMod val="75000"/>
                              </a:schemeClr>
                            </a:solidFill>
                            <a:latin typeface="Cambria Math" panose="02040503050406030204" pitchFamily="18" charset="0"/>
                          </a:rPr>
                        </m:ctrlPr>
                      </m:sSupPr>
                      <m:e>
                        <m:r>
                          <a:rPr lang="en-US" sz="1600" b="1" i="1">
                            <a:solidFill>
                              <a:schemeClr val="accent5">
                                <a:lumMod val="75000"/>
                              </a:schemeClr>
                            </a:solidFill>
                            <a:latin typeface="Cambria Math" panose="02040503050406030204" pitchFamily="18" charset="0"/>
                          </a:rPr>
                          <m:t>𝒙</m:t>
                        </m:r>
                      </m:e>
                      <m:sup>
                        <m:r>
                          <a:rPr lang="en-US" sz="1600" b="1" i="1">
                            <a:solidFill>
                              <a:schemeClr val="accent5">
                                <a:lumMod val="75000"/>
                              </a:schemeClr>
                            </a:solidFill>
                            <a:latin typeface="Cambria Math" panose="02040503050406030204" pitchFamily="18" charset="0"/>
                          </a:rPr>
                          <m:t>∗</m:t>
                        </m:r>
                      </m:sup>
                    </m:sSup>
                  </m:oMath>
                </a14:m>
                <a:endParaRPr lang="en-GB" sz="1600" i="1" dirty="0">
                  <a:solidFill>
                    <a:schemeClr val="accent5">
                      <a:lumMod val="75000"/>
                    </a:schemeClr>
                  </a:solidFill>
                  <a:latin typeface="Cambria Math" panose="02040503050406030204" pitchFamily="18" charset="0"/>
                  <a:ea typeface="Cambria Math" panose="02040503050406030204" pitchFamily="18" charset="0"/>
                </a:endParaRPr>
              </a:p>
              <a:p>
                <a:pPr algn="ctr"/>
                <a:r>
                  <a:rPr lang="en-GB" sz="1600" dirty="0">
                    <a:latin typeface="Cambria Math" panose="02040503050406030204" pitchFamily="18" charset="0"/>
                    <a:ea typeface="Cambria Math" panose="02040503050406030204" pitchFamily="18" charset="0"/>
                  </a:rPr>
                  <a:t>Numerical continuation techniques use this fact to draw bifurcation diagrams. Bifurcation/qualitative “counter-part” of time integration</a:t>
                </a:r>
              </a:p>
              <a:p>
                <a:pPr algn="ctr"/>
                <a:r>
                  <a:rPr lang="en-GB" sz="1600" i="1" dirty="0" err="1">
                    <a:latin typeface="Cambria Math" panose="02040503050406030204" pitchFamily="18" charset="0"/>
                    <a:ea typeface="Cambria Math" panose="02040503050406030204" pitchFamily="18" charset="0"/>
                  </a:rPr>
                  <a:t>bifurcationKit</a:t>
                </a:r>
                <a:r>
                  <a:rPr lang="en-GB" sz="1600" dirty="0">
                    <a:latin typeface="Cambria Math" panose="02040503050406030204" pitchFamily="18" charset="0"/>
                    <a:ea typeface="Cambria Math" panose="02040503050406030204" pitchFamily="18" charset="0"/>
                  </a:rPr>
                  <a:t> Julia - </a:t>
                </a:r>
                <a:r>
                  <a:rPr lang="en-GB" sz="1600" i="1" dirty="0" err="1">
                    <a:latin typeface="Cambria Math" panose="02040503050406030204" pitchFamily="18" charset="0"/>
                    <a:ea typeface="Cambria Math" panose="02040503050406030204" pitchFamily="18" charset="0"/>
                  </a:rPr>
                  <a:t>matcont</a:t>
                </a:r>
                <a:r>
                  <a:rPr lang="en-GB" sz="1600" i="1" dirty="0">
                    <a:latin typeface="Cambria Math" panose="02040503050406030204" pitchFamily="18" charset="0"/>
                    <a:ea typeface="Cambria Math" panose="02040503050406030204" pitchFamily="18" charset="0"/>
                  </a:rPr>
                  <a:t> </a:t>
                </a:r>
                <a:r>
                  <a:rPr lang="en-GB" sz="1600" dirty="0" err="1">
                    <a:latin typeface="Cambria Math" panose="02040503050406030204" pitchFamily="18" charset="0"/>
                    <a:ea typeface="Cambria Math" panose="02040503050406030204" pitchFamily="18" charset="0"/>
                  </a:rPr>
                  <a:t>Matlab</a:t>
                </a:r>
                <a:r>
                  <a:rPr lang="en-GB" sz="1600" dirty="0">
                    <a:latin typeface="Cambria Math" panose="02040503050406030204" pitchFamily="18" charset="0"/>
                    <a:ea typeface="Cambria Math" panose="02040503050406030204" pitchFamily="18" charset="0"/>
                  </a:rPr>
                  <a:t> - </a:t>
                </a:r>
                <a:r>
                  <a:rPr lang="en-GB" sz="1600" i="1" dirty="0" err="1">
                    <a:latin typeface="Cambria Math" panose="02040503050406030204" pitchFamily="18" charset="0"/>
                    <a:ea typeface="Cambria Math" panose="02040503050406030204" pitchFamily="18" charset="0"/>
                  </a:rPr>
                  <a:t>dynamica</a:t>
                </a:r>
                <a:r>
                  <a:rPr lang="en-GB" sz="1600" i="1" dirty="0">
                    <a:latin typeface="Cambria Math" panose="02040503050406030204" pitchFamily="18" charset="0"/>
                    <a:ea typeface="Cambria Math" panose="02040503050406030204" pitchFamily="18" charset="0"/>
                  </a:rPr>
                  <a:t> </a:t>
                </a:r>
                <a:r>
                  <a:rPr lang="en-GB" sz="1600" dirty="0">
                    <a:latin typeface="Cambria Math" panose="02040503050406030204" pitchFamily="18" charset="0"/>
                    <a:ea typeface="Cambria Math" panose="02040503050406030204" pitchFamily="18" charset="0"/>
                  </a:rPr>
                  <a:t>Mathematica</a:t>
                </a:r>
                <a:r>
                  <a:rPr lang="en-GB" sz="16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1D247DAB-4E35-DCB3-FDE5-C7141177598E}"/>
                  </a:ext>
                </a:extLst>
              </p:cNvPr>
              <p:cNvSpPr txBox="1">
                <a:spLocks noRot="1" noChangeAspect="1" noMove="1" noResize="1" noEditPoints="1" noAdjustHandles="1" noChangeArrowheads="1" noChangeShapeType="1" noTextEdit="1"/>
              </p:cNvSpPr>
              <p:nvPr/>
            </p:nvSpPr>
            <p:spPr>
              <a:xfrm>
                <a:off x="0" y="5737422"/>
                <a:ext cx="12192000" cy="830997"/>
              </a:xfrm>
              <a:prstGeom prst="rect">
                <a:avLst/>
              </a:prstGeom>
              <a:blipFill>
                <a:blip r:embed="rId4"/>
                <a:stretch>
                  <a:fillRect t="-3676" b="-8088"/>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76A4B2FC-9341-391B-41C5-612DF414542F}"/>
              </a:ext>
            </a:extLst>
          </p:cNvPr>
          <p:cNvSpPr txBox="1"/>
          <p:nvPr/>
        </p:nvSpPr>
        <p:spPr>
          <a:xfrm>
            <a:off x="7167284" y="4298594"/>
            <a:ext cx="4251512" cy="461665"/>
          </a:xfrm>
          <a:prstGeom prst="rect">
            <a:avLst/>
          </a:prstGeom>
          <a:noFill/>
        </p:spPr>
        <p:txBody>
          <a:bodyPr wrap="square" rtlCol="0">
            <a:spAutoFit/>
          </a:bodyPr>
          <a:lstStyle/>
          <a:p>
            <a:pPr algn="ctr"/>
            <a:r>
              <a:rPr lang="en-US" sz="2400" dirty="0">
                <a:latin typeface="Helvetica Neue" panose="02000803000000090004" pitchFamily="2" charset="0"/>
              </a:rPr>
              <a:t>Could it be otherwise?</a:t>
            </a:r>
          </a:p>
        </p:txBody>
      </p:sp>
      <p:sp>
        <p:nvSpPr>
          <p:cNvPr id="2" name="Oval 1">
            <a:extLst>
              <a:ext uri="{FF2B5EF4-FFF2-40B4-BE49-F238E27FC236}">
                <a16:creationId xmlns:a16="http://schemas.microsoft.com/office/drawing/2014/main" id="{58DE7E9B-0A81-1CE0-7773-61C076996193}"/>
              </a:ext>
            </a:extLst>
          </p:cNvPr>
          <p:cNvSpPr/>
          <p:nvPr/>
        </p:nvSpPr>
        <p:spPr>
          <a:xfrm>
            <a:off x="4441783" y="2422653"/>
            <a:ext cx="347931" cy="348062"/>
          </a:xfrm>
          <a:prstGeom prst="ellipse">
            <a:avLst/>
          </a:prstGeom>
          <a:solidFill>
            <a:schemeClr val="accent5">
              <a:lumMod val="75000"/>
              <a:alpha val="14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1E2DFB6-5BA7-9300-A2BB-727ACA69EA01}"/>
              </a:ext>
            </a:extLst>
          </p:cNvPr>
          <p:cNvSpPr txBox="1"/>
          <p:nvPr/>
        </p:nvSpPr>
        <p:spPr>
          <a:xfrm>
            <a:off x="8812307" y="4933294"/>
            <a:ext cx="961466" cy="461665"/>
          </a:xfrm>
          <a:prstGeom prst="rect">
            <a:avLst/>
          </a:prstGeom>
          <a:solidFill>
            <a:schemeClr val="accent5">
              <a:lumMod val="75000"/>
            </a:schemeClr>
          </a:solidFill>
        </p:spPr>
        <p:txBody>
          <a:bodyPr wrap="square" rtlCol="0">
            <a:spAutoFit/>
          </a:bodyPr>
          <a:lstStyle/>
          <a:p>
            <a:pPr algn="ctr"/>
            <a:r>
              <a:rPr lang="en-US" sz="2400" dirty="0">
                <a:solidFill>
                  <a:schemeClr val="bg1"/>
                </a:solidFill>
                <a:latin typeface="Helvetica Neue" panose="02000803000000090004" pitchFamily="2" charset="0"/>
              </a:rPr>
              <a:t>No</a:t>
            </a:r>
          </a:p>
        </p:txBody>
      </p:sp>
      <p:sp>
        <p:nvSpPr>
          <p:cNvPr id="10" name="Oval 9">
            <a:extLst>
              <a:ext uri="{FF2B5EF4-FFF2-40B4-BE49-F238E27FC236}">
                <a16:creationId xmlns:a16="http://schemas.microsoft.com/office/drawing/2014/main" id="{D7AFDF5A-048F-7D55-0513-3C457B3DBFD6}"/>
              </a:ext>
            </a:extLst>
          </p:cNvPr>
          <p:cNvSpPr/>
          <p:nvPr/>
        </p:nvSpPr>
        <p:spPr>
          <a:xfrm>
            <a:off x="2119925" y="3442448"/>
            <a:ext cx="347931" cy="348062"/>
          </a:xfrm>
          <a:prstGeom prst="ellipse">
            <a:avLst/>
          </a:prstGeom>
          <a:solidFill>
            <a:schemeClr val="accent5">
              <a:lumMod val="75000"/>
              <a:alpha val="14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E7046C3-7269-F3F5-60AF-09B307447788}"/>
              </a:ext>
            </a:extLst>
          </p:cNvPr>
          <p:cNvSpPr txBox="1"/>
          <p:nvPr/>
        </p:nvSpPr>
        <p:spPr>
          <a:xfrm>
            <a:off x="942460" y="1368302"/>
            <a:ext cx="3673288" cy="1200329"/>
          </a:xfrm>
          <a:prstGeom prst="rect">
            <a:avLst/>
          </a:prstGeom>
          <a:noFill/>
        </p:spPr>
        <p:txBody>
          <a:bodyPr wrap="square" rtlCol="0">
            <a:spAutoFit/>
          </a:bodyPr>
          <a:lstStyle/>
          <a:p>
            <a:pPr algn="ctr"/>
            <a:r>
              <a:rPr lang="en-US" sz="2400" dirty="0">
                <a:solidFill>
                  <a:schemeClr val="accent5">
                    <a:lumMod val="75000"/>
                  </a:schemeClr>
                </a:solidFill>
                <a:latin typeface="Helvetica Neue" panose="02000803000000090004" pitchFamily="2" charset="0"/>
              </a:rPr>
              <a:t>Smooth </a:t>
            </a:r>
          </a:p>
          <a:p>
            <a:pPr algn="ctr"/>
            <a:r>
              <a:rPr lang="en-US" sz="2400" dirty="0">
                <a:solidFill>
                  <a:schemeClr val="accent5">
                    <a:lumMod val="75000"/>
                  </a:schemeClr>
                </a:solidFill>
                <a:latin typeface="Helvetica Neue" panose="02000803000000090004" pitchFamily="2" charset="0"/>
              </a:rPr>
              <a:t>Will not split</a:t>
            </a:r>
          </a:p>
          <a:p>
            <a:pPr algn="ctr"/>
            <a:r>
              <a:rPr lang="en-US" sz="2400" dirty="0">
                <a:solidFill>
                  <a:schemeClr val="accent5">
                    <a:lumMod val="75000"/>
                  </a:schemeClr>
                </a:solidFill>
                <a:latin typeface="Helvetica Neue" panose="02000803000000090004" pitchFamily="2" charset="0"/>
              </a:rPr>
              <a:t>Does not disappear</a:t>
            </a:r>
          </a:p>
        </p:txBody>
      </p:sp>
      <p:sp>
        <p:nvSpPr>
          <p:cNvPr id="7" name="TextBox 6">
            <a:extLst>
              <a:ext uri="{FF2B5EF4-FFF2-40B4-BE49-F238E27FC236}">
                <a16:creationId xmlns:a16="http://schemas.microsoft.com/office/drawing/2014/main" id="{20C5F5FD-8594-C0E2-1E40-CEA2834F6F3F}"/>
              </a:ext>
            </a:extLst>
          </p:cNvPr>
          <p:cNvSpPr txBox="1"/>
          <p:nvPr/>
        </p:nvSpPr>
        <p:spPr>
          <a:xfrm>
            <a:off x="4508664" y="1483028"/>
            <a:ext cx="2593625" cy="830997"/>
          </a:xfrm>
          <a:prstGeom prst="rect">
            <a:avLst/>
          </a:prstGeom>
          <a:noFill/>
        </p:spPr>
        <p:txBody>
          <a:bodyPr wrap="square" rtlCol="0">
            <a:spAutoFit/>
          </a:bodyPr>
          <a:lstStyle/>
          <a:p>
            <a:pPr algn="ctr"/>
            <a:r>
              <a:rPr lang="en-US" sz="2400" dirty="0">
                <a:solidFill>
                  <a:srgbClr val="78206E"/>
                </a:solidFill>
                <a:latin typeface="Helvetica Neue" panose="02000803000000090004" pitchFamily="2" charset="0"/>
              </a:rPr>
              <a:t>Hyperbolic equilibria</a:t>
            </a:r>
          </a:p>
        </p:txBody>
      </p:sp>
      <p:cxnSp>
        <p:nvCxnSpPr>
          <p:cNvPr id="5" name="Straight Arrow Connector 4">
            <a:extLst>
              <a:ext uri="{FF2B5EF4-FFF2-40B4-BE49-F238E27FC236}">
                <a16:creationId xmlns:a16="http://schemas.microsoft.com/office/drawing/2014/main" id="{86F2E445-90E4-3EAE-4903-74307CD21E52}"/>
              </a:ext>
            </a:extLst>
          </p:cNvPr>
          <p:cNvCxnSpPr>
            <a:cxnSpLocks/>
            <a:stCxn id="12" idx="1"/>
          </p:cNvCxnSpPr>
          <p:nvPr/>
        </p:nvCxnSpPr>
        <p:spPr>
          <a:xfrm flipH="1">
            <a:off x="3429000" y="2908723"/>
            <a:ext cx="3673289" cy="185153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A92121-EFE0-31F3-D713-DFEB92C40E8F}"/>
                  </a:ext>
                </a:extLst>
              </p:cNvPr>
              <p:cNvSpPr txBox="1"/>
              <p:nvPr/>
            </p:nvSpPr>
            <p:spPr>
              <a:xfrm>
                <a:off x="7102289" y="2123893"/>
                <a:ext cx="4545106" cy="1569660"/>
              </a:xfrm>
              <a:prstGeom prst="rect">
                <a:avLst/>
              </a:prstGeom>
              <a:solidFill>
                <a:schemeClr val="tx1"/>
              </a:solidFill>
            </p:spPr>
            <p:txBody>
              <a:bodyPr wrap="square" rtlCol="0">
                <a:spAutoFit/>
              </a:bodyPr>
              <a:lstStyle/>
              <a:p>
                <a:pPr algn="ctr"/>
                <a:r>
                  <a:rPr lang="en-US" sz="2400" dirty="0">
                    <a:solidFill>
                      <a:schemeClr val="bg1"/>
                    </a:solidFill>
                    <a:latin typeface="Helvetica Neue" panose="02000803000000090004" pitchFamily="2" charset="0"/>
                  </a:rPr>
                  <a:t>Critical point </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𝑢</m:t>
                        </m:r>
                      </m:e>
                      <m:sup>
                        <m:r>
                          <a:rPr lang="en-US" sz="2400" b="0" i="1" smtClean="0">
                            <a:solidFill>
                              <a:schemeClr val="bg1"/>
                            </a:solidFill>
                            <a:latin typeface="Cambria Math" panose="02040503050406030204" pitchFamily="18" charset="0"/>
                          </a:rPr>
                          <m:t>∗</m:t>
                        </m:r>
                      </m:sup>
                    </m:sSup>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𝑅𝑒</m:t>
                    </m:r>
                    <m:r>
                      <a:rPr lang="en-US" sz="2400" b="0" i="1" smtClean="0">
                        <a:solidFill>
                          <a:schemeClr val="bg1"/>
                        </a:solidFill>
                        <a:latin typeface="Cambria Math" panose="02040503050406030204" pitchFamily="18" charset="0"/>
                      </a:rPr>
                      <m:t>(</m:t>
                    </m:r>
                    <m:r>
                      <m:rPr>
                        <m:sty m:val="p"/>
                      </m:rPr>
                      <a:rPr lang="el-GR" sz="2400" b="0" i="1" smtClean="0">
                        <a:solidFill>
                          <a:schemeClr val="bg1"/>
                        </a:solidFill>
                        <a:latin typeface="Cambria Math" panose="02040503050406030204" pitchFamily="18" charset="0"/>
                      </a:rPr>
                      <m:t>λ</m:t>
                    </m:r>
                    <m:r>
                      <a:rPr lang="en-US" sz="2400" b="0" i="1" smtClean="0">
                        <a:solidFill>
                          <a:schemeClr val="bg1"/>
                        </a:solidFill>
                        <a:latin typeface="Cambria Math" panose="02040503050406030204" pitchFamily="18" charset="0"/>
                      </a:rPr>
                      <m:t>)=0)</m:t>
                    </m:r>
                  </m:oMath>
                </a14:m>
                <a:r>
                  <a:rPr lang="en-US" sz="2400" dirty="0">
                    <a:solidFill>
                      <a:schemeClr val="bg1"/>
                    </a:solidFill>
                    <a:latin typeface="Helvetica Neue" panose="02000803000000090004" pitchFamily="2" charset="0"/>
                  </a:rPr>
                  <a:t> divides different “regimes” (number/stability of equilibria) of decision-making</a:t>
                </a:r>
              </a:p>
            </p:txBody>
          </p:sp>
        </mc:Choice>
        <mc:Fallback xmlns="">
          <p:sp>
            <p:nvSpPr>
              <p:cNvPr id="12" name="TextBox 11">
                <a:extLst>
                  <a:ext uri="{FF2B5EF4-FFF2-40B4-BE49-F238E27FC236}">
                    <a16:creationId xmlns:a16="http://schemas.microsoft.com/office/drawing/2014/main" id="{36A92121-EFE0-31F3-D713-DFEB92C40E8F}"/>
                  </a:ext>
                </a:extLst>
              </p:cNvPr>
              <p:cNvSpPr txBox="1">
                <a:spLocks noRot="1" noChangeAspect="1" noMove="1" noResize="1" noEditPoints="1" noAdjustHandles="1" noChangeArrowheads="1" noChangeShapeType="1" noTextEdit="1"/>
              </p:cNvSpPr>
              <p:nvPr/>
            </p:nvSpPr>
            <p:spPr>
              <a:xfrm>
                <a:off x="7102289" y="2123893"/>
                <a:ext cx="4545106" cy="1569660"/>
              </a:xfrm>
              <a:prstGeom prst="rect">
                <a:avLst/>
              </a:prstGeom>
              <a:blipFill>
                <a:blip r:embed="rId5"/>
                <a:stretch>
                  <a:fillRect l="-2011" t="-3101" r="-3485" b="-7752"/>
                </a:stretch>
              </a:blipFill>
            </p:spPr>
            <p:txBody>
              <a:bodyPr/>
              <a:lstStyle/>
              <a:p>
                <a:r>
                  <a:rPr lang="en-GB">
                    <a:noFill/>
                  </a:rPr>
                  <a:t> </a:t>
                </a:r>
              </a:p>
            </p:txBody>
          </p:sp>
        </mc:Fallback>
      </mc:AlternateContent>
    </p:spTree>
    <p:extLst>
      <p:ext uri="{BB962C8B-B14F-4D97-AF65-F5344CB8AC3E}">
        <p14:creationId xmlns:p14="http://schemas.microsoft.com/office/powerpoint/2010/main" val="468548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A932B-2631-A703-2F36-9B9AECF3B1A3}"/>
            </a:ext>
          </a:extLst>
        </p:cNvPr>
        <p:cNvGrpSpPr/>
        <p:nvPr/>
      </p:nvGrpSpPr>
      <p:grpSpPr>
        <a:xfrm>
          <a:off x="0" y="0"/>
          <a:ext cx="0" cy="0"/>
          <a:chOff x="0" y="0"/>
          <a:chExt cx="0" cy="0"/>
        </a:xfrm>
      </p:grpSpPr>
      <p:pic>
        <p:nvPicPr>
          <p:cNvPr id="17" name="Picture 16" descr="A black line with a dotted line&#10;&#10;AI-generated content may be incorrect.">
            <a:extLst>
              <a:ext uri="{FF2B5EF4-FFF2-40B4-BE49-F238E27FC236}">
                <a16:creationId xmlns:a16="http://schemas.microsoft.com/office/drawing/2014/main" id="{418FAFF1-FF07-D435-4385-CF880A37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05" y="2333063"/>
            <a:ext cx="5103159" cy="3061896"/>
          </a:xfrm>
          <a:prstGeom prst="rect">
            <a:avLst/>
          </a:prstGeom>
        </p:spPr>
      </p:pic>
      <p:sp>
        <p:nvSpPr>
          <p:cNvPr id="4" name="Title 1">
            <a:extLst>
              <a:ext uri="{FF2B5EF4-FFF2-40B4-BE49-F238E27FC236}">
                <a16:creationId xmlns:a16="http://schemas.microsoft.com/office/drawing/2014/main" id="{A7F470F1-7D2E-7399-C3A7-6EBD4CB9533F}"/>
              </a:ext>
            </a:extLst>
          </p:cNvPr>
          <p:cNvSpPr>
            <a:spLocks noGrp="1"/>
          </p:cNvSpPr>
          <p:nvPr>
            <p:ph type="title"/>
          </p:nvPr>
        </p:nvSpPr>
        <p:spPr>
          <a:xfrm>
            <a:off x="838200" y="365125"/>
            <a:ext cx="10515600" cy="1325563"/>
          </a:xfrm>
        </p:spPr>
        <p:txBody>
          <a:bodyPr>
            <a:normAutofit/>
          </a:bodyPr>
          <a:lstStyle/>
          <a:p>
            <a:pPr algn="ctr"/>
            <a:r>
              <a:rPr lang="en-US" sz="3600" dirty="0">
                <a:latin typeface="Helvetica Neue" panose="02000803000000090004" pitchFamily="2" charset="0"/>
              </a:rPr>
              <a:t>Bifurcation diagrams</a:t>
            </a:r>
            <a:endParaRPr lang="en-GB" sz="3600" dirty="0"/>
          </a:p>
        </p:txBody>
      </p:sp>
      <p:sp>
        <p:nvSpPr>
          <p:cNvPr id="8" name="TextBox 7">
            <a:extLst>
              <a:ext uri="{FF2B5EF4-FFF2-40B4-BE49-F238E27FC236}">
                <a16:creationId xmlns:a16="http://schemas.microsoft.com/office/drawing/2014/main" id="{BE4D3564-E7D8-9610-4170-8BB862EAFC48}"/>
              </a:ext>
            </a:extLst>
          </p:cNvPr>
          <p:cNvSpPr txBox="1"/>
          <p:nvPr/>
        </p:nvSpPr>
        <p:spPr>
          <a:xfrm>
            <a:off x="7167284" y="4298594"/>
            <a:ext cx="4251512" cy="461665"/>
          </a:xfrm>
          <a:prstGeom prst="rect">
            <a:avLst/>
          </a:prstGeom>
          <a:noFill/>
        </p:spPr>
        <p:txBody>
          <a:bodyPr wrap="square" rtlCol="0">
            <a:spAutoFit/>
          </a:bodyPr>
          <a:lstStyle/>
          <a:p>
            <a:pPr algn="ctr"/>
            <a:r>
              <a:rPr lang="en-US" sz="2400" dirty="0">
                <a:latin typeface="Helvetica Neue" panose="02000803000000090004" pitchFamily="2" charset="0"/>
              </a:rPr>
              <a:t>Could it be otherwise?</a:t>
            </a:r>
          </a:p>
        </p:txBody>
      </p:sp>
      <p:sp>
        <p:nvSpPr>
          <p:cNvPr id="2" name="Oval 1">
            <a:extLst>
              <a:ext uri="{FF2B5EF4-FFF2-40B4-BE49-F238E27FC236}">
                <a16:creationId xmlns:a16="http://schemas.microsoft.com/office/drawing/2014/main" id="{6C189878-D5A2-F729-022C-A618131F63A1}"/>
              </a:ext>
            </a:extLst>
          </p:cNvPr>
          <p:cNvSpPr/>
          <p:nvPr/>
        </p:nvSpPr>
        <p:spPr>
          <a:xfrm>
            <a:off x="4441783" y="2422653"/>
            <a:ext cx="347931" cy="348062"/>
          </a:xfrm>
          <a:prstGeom prst="ellipse">
            <a:avLst/>
          </a:prstGeom>
          <a:solidFill>
            <a:schemeClr val="accent5">
              <a:lumMod val="75000"/>
              <a:alpha val="14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E96C6AD-6E9D-0329-E63A-AA2369B74BD4}"/>
              </a:ext>
            </a:extLst>
          </p:cNvPr>
          <p:cNvSpPr txBox="1"/>
          <p:nvPr/>
        </p:nvSpPr>
        <p:spPr>
          <a:xfrm>
            <a:off x="8812307" y="4933294"/>
            <a:ext cx="961466" cy="461665"/>
          </a:xfrm>
          <a:prstGeom prst="rect">
            <a:avLst/>
          </a:prstGeom>
          <a:solidFill>
            <a:schemeClr val="accent5">
              <a:lumMod val="75000"/>
            </a:schemeClr>
          </a:solidFill>
        </p:spPr>
        <p:txBody>
          <a:bodyPr wrap="square" rtlCol="0">
            <a:spAutoFit/>
          </a:bodyPr>
          <a:lstStyle/>
          <a:p>
            <a:pPr algn="ctr"/>
            <a:r>
              <a:rPr lang="en-US" sz="2400" dirty="0">
                <a:solidFill>
                  <a:schemeClr val="bg1"/>
                </a:solidFill>
                <a:latin typeface="Helvetica Neue" panose="02000803000000090004" pitchFamily="2" charset="0"/>
              </a:rPr>
              <a:t>No</a:t>
            </a:r>
          </a:p>
        </p:txBody>
      </p:sp>
      <p:sp>
        <p:nvSpPr>
          <p:cNvPr id="10" name="Oval 9">
            <a:extLst>
              <a:ext uri="{FF2B5EF4-FFF2-40B4-BE49-F238E27FC236}">
                <a16:creationId xmlns:a16="http://schemas.microsoft.com/office/drawing/2014/main" id="{34D6EA8E-8A73-ACBB-2334-0445680E180E}"/>
              </a:ext>
            </a:extLst>
          </p:cNvPr>
          <p:cNvSpPr/>
          <p:nvPr/>
        </p:nvSpPr>
        <p:spPr>
          <a:xfrm>
            <a:off x="2119925" y="3442448"/>
            <a:ext cx="347931" cy="348062"/>
          </a:xfrm>
          <a:prstGeom prst="ellipse">
            <a:avLst/>
          </a:prstGeom>
          <a:solidFill>
            <a:schemeClr val="accent5">
              <a:lumMod val="75000"/>
              <a:alpha val="14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31B6382-541A-35AB-7A61-D0E1C9FEA06C}"/>
              </a:ext>
            </a:extLst>
          </p:cNvPr>
          <p:cNvSpPr txBox="1"/>
          <p:nvPr/>
        </p:nvSpPr>
        <p:spPr>
          <a:xfrm>
            <a:off x="942460" y="1368302"/>
            <a:ext cx="3673288" cy="1200329"/>
          </a:xfrm>
          <a:prstGeom prst="rect">
            <a:avLst/>
          </a:prstGeom>
          <a:noFill/>
        </p:spPr>
        <p:txBody>
          <a:bodyPr wrap="square" rtlCol="0">
            <a:spAutoFit/>
          </a:bodyPr>
          <a:lstStyle/>
          <a:p>
            <a:pPr algn="ctr"/>
            <a:r>
              <a:rPr lang="en-US" sz="2400" dirty="0">
                <a:solidFill>
                  <a:schemeClr val="accent5">
                    <a:lumMod val="75000"/>
                  </a:schemeClr>
                </a:solidFill>
                <a:latin typeface="Helvetica Neue" panose="02000803000000090004" pitchFamily="2" charset="0"/>
              </a:rPr>
              <a:t>Smooth </a:t>
            </a:r>
          </a:p>
          <a:p>
            <a:pPr algn="ctr"/>
            <a:r>
              <a:rPr lang="en-US" sz="2400" dirty="0">
                <a:solidFill>
                  <a:schemeClr val="accent5">
                    <a:lumMod val="75000"/>
                  </a:schemeClr>
                </a:solidFill>
                <a:latin typeface="Helvetica Neue" panose="02000803000000090004" pitchFamily="2" charset="0"/>
              </a:rPr>
              <a:t>Will not split</a:t>
            </a:r>
          </a:p>
          <a:p>
            <a:pPr algn="ctr"/>
            <a:r>
              <a:rPr lang="en-US" sz="2400" dirty="0">
                <a:solidFill>
                  <a:schemeClr val="accent5">
                    <a:lumMod val="75000"/>
                  </a:schemeClr>
                </a:solidFill>
                <a:latin typeface="Helvetica Neue" panose="02000803000000090004" pitchFamily="2" charset="0"/>
              </a:rPr>
              <a:t>Does not disappear</a:t>
            </a:r>
          </a:p>
        </p:txBody>
      </p:sp>
      <p:sp>
        <p:nvSpPr>
          <p:cNvPr id="7" name="TextBox 6">
            <a:extLst>
              <a:ext uri="{FF2B5EF4-FFF2-40B4-BE49-F238E27FC236}">
                <a16:creationId xmlns:a16="http://schemas.microsoft.com/office/drawing/2014/main" id="{13EE8E74-7828-A83C-E896-77F1D2BD94A7}"/>
              </a:ext>
            </a:extLst>
          </p:cNvPr>
          <p:cNvSpPr txBox="1"/>
          <p:nvPr/>
        </p:nvSpPr>
        <p:spPr>
          <a:xfrm>
            <a:off x="4508664" y="1483028"/>
            <a:ext cx="2593625" cy="830997"/>
          </a:xfrm>
          <a:prstGeom prst="rect">
            <a:avLst/>
          </a:prstGeom>
          <a:noFill/>
        </p:spPr>
        <p:txBody>
          <a:bodyPr wrap="square" rtlCol="0">
            <a:spAutoFit/>
          </a:bodyPr>
          <a:lstStyle/>
          <a:p>
            <a:pPr algn="ctr"/>
            <a:r>
              <a:rPr lang="en-US" sz="2400" dirty="0">
                <a:solidFill>
                  <a:srgbClr val="78206E"/>
                </a:solidFill>
                <a:latin typeface="Helvetica Neue" panose="02000803000000090004" pitchFamily="2" charset="0"/>
              </a:rPr>
              <a:t>Hyperbolic equilibria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4D0EE5-3BE2-CB5F-19C9-23AA7106020F}"/>
                  </a:ext>
                </a:extLst>
              </p:cNvPr>
              <p:cNvSpPr txBox="1"/>
              <p:nvPr/>
            </p:nvSpPr>
            <p:spPr>
              <a:xfrm>
                <a:off x="7102289" y="2123893"/>
                <a:ext cx="4251512" cy="1938992"/>
              </a:xfrm>
              <a:prstGeom prst="rect">
                <a:avLst/>
              </a:prstGeom>
              <a:solidFill>
                <a:schemeClr val="tx1"/>
              </a:solidFill>
            </p:spPr>
            <p:txBody>
              <a:bodyPr wrap="square" rtlCol="0">
                <a:spAutoFit/>
              </a:bodyPr>
              <a:lstStyle/>
              <a:p>
                <a:pPr algn="ctr"/>
                <a:r>
                  <a:rPr lang="en-US" sz="2400" dirty="0">
                    <a:solidFill>
                      <a:schemeClr val="bg1"/>
                    </a:solidFill>
                    <a:latin typeface="Helvetica Neue" panose="02000803000000090004" pitchFamily="2" charset="0"/>
                  </a:rPr>
                  <a:t>Critical point </a:t>
                </a:r>
                <a14:m>
                  <m:oMath xmlns:m="http://schemas.openxmlformats.org/officeDocument/2006/math">
                    <m:sSup>
                      <m:sSupPr>
                        <m:ctrlPr>
                          <a:rPr lang="en-US" sz="240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𝑢</m:t>
                        </m:r>
                      </m:e>
                      <m:sup>
                        <m:r>
                          <a:rPr lang="en-US" sz="2400" b="0" i="1" smtClean="0">
                            <a:solidFill>
                              <a:schemeClr val="bg1"/>
                            </a:solidFill>
                            <a:latin typeface="Cambria Math" panose="02040503050406030204" pitchFamily="18" charset="0"/>
                          </a:rPr>
                          <m:t>∗</m:t>
                        </m:r>
                      </m:sup>
                    </m:sSup>
                    <m:r>
                      <a:rPr lang="en-US" sz="2400" b="0" i="1" smtClean="0">
                        <a:solidFill>
                          <a:schemeClr val="bg1"/>
                        </a:solidFill>
                        <a:latin typeface="Cambria Math" panose="02040503050406030204" pitchFamily="18" charset="0"/>
                      </a:rPr>
                      <m:t> (</m:t>
                    </m:r>
                    <m:r>
                      <m:rPr>
                        <m:sty m:val="p"/>
                      </m:rPr>
                      <a:rPr lang="el-GR" sz="2400" b="0" i="1" smtClean="0">
                        <a:solidFill>
                          <a:schemeClr val="bg1"/>
                        </a:solidFill>
                        <a:latin typeface="Cambria Math" panose="02040503050406030204" pitchFamily="18" charset="0"/>
                      </a:rPr>
                      <m:t>λ</m:t>
                    </m:r>
                    <m:r>
                      <a:rPr lang="en-US" sz="2400" b="0" i="1" smtClean="0">
                        <a:solidFill>
                          <a:schemeClr val="bg1"/>
                        </a:solidFill>
                        <a:latin typeface="Cambria Math" panose="02040503050406030204" pitchFamily="18" charset="0"/>
                      </a:rPr>
                      <m:t>=0)</m:t>
                    </m:r>
                  </m:oMath>
                </a14:m>
                <a:r>
                  <a:rPr lang="en-US" sz="2400" dirty="0">
                    <a:solidFill>
                      <a:schemeClr val="bg1"/>
                    </a:solidFill>
                    <a:latin typeface="Helvetica Neue" panose="02000803000000090004" pitchFamily="2" charset="0"/>
                  </a:rPr>
                  <a:t> divides different “regimes” (number/stability of equilibria) of decision-making</a:t>
                </a:r>
              </a:p>
            </p:txBody>
          </p:sp>
        </mc:Choice>
        <mc:Fallback xmlns="">
          <p:sp>
            <p:nvSpPr>
              <p:cNvPr id="13" name="TextBox 12">
                <a:extLst>
                  <a:ext uri="{FF2B5EF4-FFF2-40B4-BE49-F238E27FC236}">
                    <a16:creationId xmlns:a16="http://schemas.microsoft.com/office/drawing/2014/main" id="{46D9D86C-B1E2-2FBC-D40A-A04C1675039A}"/>
                  </a:ext>
                </a:extLst>
              </p:cNvPr>
              <p:cNvSpPr txBox="1">
                <a:spLocks noRot="1" noChangeAspect="1" noMove="1" noResize="1" noEditPoints="1" noAdjustHandles="1" noChangeArrowheads="1" noChangeShapeType="1" noTextEdit="1"/>
              </p:cNvSpPr>
              <p:nvPr/>
            </p:nvSpPr>
            <p:spPr>
              <a:xfrm>
                <a:off x="7102289" y="2123893"/>
                <a:ext cx="4251512" cy="1938992"/>
              </a:xfrm>
              <a:prstGeom prst="rect">
                <a:avLst/>
              </a:prstGeom>
              <a:blipFill>
                <a:blip r:embed="rId5"/>
                <a:stretch>
                  <a:fillRect t="-2516" r="-1719" b="-6289"/>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6BA39F42-9218-351A-90DF-DF9A803D1B3C}"/>
              </a:ext>
            </a:extLst>
          </p:cNvPr>
          <p:cNvCxnSpPr>
            <a:cxnSpLocks/>
          </p:cNvCxnSpPr>
          <p:nvPr/>
        </p:nvCxnSpPr>
        <p:spPr>
          <a:xfrm flipH="1">
            <a:off x="3429000" y="3093389"/>
            <a:ext cx="3673289" cy="166687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C0CC8FE-F742-9E44-0057-47C2223C1FCA}"/>
              </a:ext>
            </a:extLst>
          </p:cNvPr>
          <p:cNvSpPr txBox="1"/>
          <p:nvPr/>
        </p:nvSpPr>
        <p:spPr>
          <a:xfrm>
            <a:off x="1672856" y="6031210"/>
            <a:ext cx="8846287" cy="461665"/>
          </a:xfrm>
          <a:prstGeom prst="rect">
            <a:avLst/>
          </a:prstGeom>
          <a:noFill/>
        </p:spPr>
        <p:txBody>
          <a:bodyPr wrap="square" rtlCol="0">
            <a:spAutoFit/>
          </a:bodyPr>
          <a:lstStyle/>
          <a:p>
            <a:pPr algn="ctr"/>
            <a:r>
              <a:rPr lang="en-US" sz="2400" dirty="0">
                <a:latin typeface="Helvetica Neue" panose="02000803000000090004" pitchFamily="2" charset="0"/>
              </a:rPr>
              <a:t>In what/how many ways can equilibria branches change?</a:t>
            </a:r>
          </a:p>
        </p:txBody>
      </p:sp>
    </p:spTree>
    <p:extLst>
      <p:ext uri="{BB962C8B-B14F-4D97-AF65-F5344CB8AC3E}">
        <p14:creationId xmlns:p14="http://schemas.microsoft.com/office/powerpoint/2010/main" val="696546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A56B8-EFB2-43D7-6A7A-8C7F6F67D4E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9812EF0-1E60-EF84-D24C-F5F1E346758A}"/>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sp>
        <p:nvSpPr>
          <p:cNvPr id="6" name="TextBox 5">
            <a:extLst>
              <a:ext uri="{FF2B5EF4-FFF2-40B4-BE49-F238E27FC236}">
                <a16:creationId xmlns:a16="http://schemas.microsoft.com/office/drawing/2014/main" id="{A6B5F1C3-547C-C5B4-E482-F4C0A2EC504E}"/>
              </a:ext>
            </a:extLst>
          </p:cNvPr>
          <p:cNvSpPr txBox="1"/>
          <p:nvPr/>
        </p:nvSpPr>
        <p:spPr>
          <a:xfrm>
            <a:off x="0" y="822511"/>
            <a:ext cx="12192000" cy="338554"/>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endParaRPr lang="en-GB" sz="1600"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80828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0A7D5-BCBF-F5B5-BCFC-407CF1ADD2E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D158D25-B5B2-73FE-F2AE-181817850919}"/>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300E58-D709-8334-0567-3720DEAD9E97}"/>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6" name="TextBox 5">
                <a:extLst>
                  <a:ext uri="{FF2B5EF4-FFF2-40B4-BE49-F238E27FC236}">
                    <a16:creationId xmlns:a16="http://schemas.microsoft.com/office/drawing/2014/main" id="{BB300E58-D709-8334-0567-3720DEAD9E97}"/>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2"/>
                <a:stretch>
                  <a:fillRect t="-2941" r="-50" b="-8088"/>
                </a:stretch>
              </a:blipFill>
            </p:spPr>
            <p:txBody>
              <a:bodyPr/>
              <a:lstStyle/>
              <a:p>
                <a:r>
                  <a:rPr lang="en-GB">
                    <a:noFill/>
                  </a:rPr>
                  <a:t> </a:t>
                </a:r>
              </a:p>
            </p:txBody>
          </p:sp>
        </mc:Fallback>
      </mc:AlternateContent>
    </p:spTree>
    <p:extLst>
      <p:ext uri="{BB962C8B-B14F-4D97-AF65-F5344CB8AC3E}">
        <p14:creationId xmlns:p14="http://schemas.microsoft.com/office/powerpoint/2010/main" val="55977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A4B24-FEDA-9BDD-1A55-EF9ADCBA1A1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0451862-0CB8-2188-8D6D-C1A19BE84516}"/>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A0C52814-5DF8-F7CC-7AD0-44C2AE2BC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572541-4094-6CA9-5DE2-EB2BE5572CE6}"/>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35572541-4094-6CA9-5DE2-EB2BE5572CE6}"/>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pic>
        <p:nvPicPr>
          <p:cNvPr id="9" name="Picture 8" descr="A graph of the same function&#10;&#10;AI-generated content may be incorrect.">
            <a:extLst>
              <a:ext uri="{FF2B5EF4-FFF2-40B4-BE49-F238E27FC236}">
                <a16:creationId xmlns:a16="http://schemas.microsoft.com/office/drawing/2014/main" id="{4D89B8AC-3903-1F23-B48B-2A417CB63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717" y="2060266"/>
            <a:ext cx="1651991" cy="1651991"/>
          </a:xfrm>
          <a:prstGeom prst="rect">
            <a:avLst/>
          </a:prstGeom>
        </p:spPr>
      </p:pic>
      <p:sp>
        <p:nvSpPr>
          <p:cNvPr id="10" name="TextBox 9">
            <a:extLst>
              <a:ext uri="{FF2B5EF4-FFF2-40B4-BE49-F238E27FC236}">
                <a16:creationId xmlns:a16="http://schemas.microsoft.com/office/drawing/2014/main" id="{7E7758CA-7427-7623-40FC-6C929D1ED91D}"/>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DE3172-05A4-D920-0B95-8BF7207CC2F6}"/>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11" name="TextBox 10">
                <a:extLst>
                  <a:ext uri="{FF2B5EF4-FFF2-40B4-BE49-F238E27FC236}">
                    <a16:creationId xmlns:a16="http://schemas.microsoft.com/office/drawing/2014/main" id="{34DE3172-05A4-D920-0B95-8BF7207CC2F6}"/>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5"/>
                <a:stretch>
                  <a:fillRect t="-2941" r="-50" b="-8088"/>
                </a:stretch>
              </a:blipFill>
            </p:spPr>
            <p:txBody>
              <a:bodyPr/>
              <a:lstStyle/>
              <a:p>
                <a:r>
                  <a:rPr lang="en-GB">
                    <a:noFill/>
                  </a:rPr>
                  <a:t> </a:t>
                </a:r>
              </a:p>
            </p:txBody>
          </p:sp>
        </mc:Fallback>
      </mc:AlternateContent>
    </p:spTree>
    <p:extLst>
      <p:ext uri="{BB962C8B-B14F-4D97-AF65-F5344CB8AC3E}">
        <p14:creationId xmlns:p14="http://schemas.microsoft.com/office/powerpoint/2010/main" val="12819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51CD6-6079-1345-8584-0FC1FBD057F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7C4215B-58E1-0557-4631-3B739DE4A0F2}"/>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86B18FEA-FA48-1EF0-9078-61FA4940D90C}"/>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Introduce a baseline model of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Using bifurcations to describe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Separation of timescales</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Very brief introduction to symmetries in dynamical systems and their importance for decision-making</a:t>
            </a:r>
          </a:p>
        </p:txBody>
      </p:sp>
    </p:spTree>
    <p:extLst>
      <p:ext uri="{BB962C8B-B14F-4D97-AF65-F5344CB8AC3E}">
        <p14:creationId xmlns:p14="http://schemas.microsoft.com/office/powerpoint/2010/main" val="3778982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9C13B-BF3D-22CF-B22D-B03347DD6C3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3293348-DE6F-B381-457D-1DEDDA36B61C}"/>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9B3C3774-E1E9-D08C-01CC-8C057FBC2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2F64AC-361F-FA3C-34BB-691845CC9606}"/>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F72F64AC-361F-FA3C-34BB-691845CC9606}"/>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pic>
        <p:nvPicPr>
          <p:cNvPr id="9" name="Picture 8" descr="A graph of the same function&#10;&#10;AI-generated content may be incorrect.">
            <a:extLst>
              <a:ext uri="{FF2B5EF4-FFF2-40B4-BE49-F238E27FC236}">
                <a16:creationId xmlns:a16="http://schemas.microsoft.com/office/drawing/2014/main" id="{BDA699D5-9ADD-5532-095D-CFBD1886C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717" y="2060266"/>
            <a:ext cx="1651991" cy="1651991"/>
          </a:xfrm>
          <a:prstGeom prst="rect">
            <a:avLst/>
          </a:prstGeom>
        </p:spPr>
      </p:pic>
      <p:sp>
        <p:nvSpPr>
          <p:cNvPr id="10" name="TextBox 9">
            <a:extLst>
              <a:ext uri="{FF2B5EF4-FFF2-40B4-BE49-F238E27FC236}">
                <a16:creationId xmlns:a16="http://schemas.microsoft.com/office/drawing/2014/main" id="{4F8678BB-6445-4DA0-F524-B5BA693FAEB7}"/>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AFDC54-BAC2-06D4-6122-00D489BDAD19}"/>
                  </a:ext>
                </a:extLst>
              </p:cNvPr>
              <p:cNvSpPr txBox="1"/>
              <p:nvPr/>
            </p:nvSpPr>
            <p:spPr>
              <a:xfrm>
                <a:off x="6913227" y="2071053"/>
                <a:ext cx="2661079" cy="1477328"/>
              </a:xfrm>
              <a:prstGeom prst="rect">
                <a:avLst/>
              </a:prstGeom>
              <a:noFill/>
            </p:spPr>
            <p:txBody>
              <a:bodyPr wrap="square" rtlCol="0">
                <a:spAutoFit/>
              </a:bodyPr>
              <a:lstStyle/>
              <a:p>
                <a:r>
                  <a:rPr lang="en-US" dirty="0">
                    <a:latin typeface="Helvetica Neue" panose="02000803000000090004" pitchFamily="2" charset="0"/>
                  </a:rPr>
                  <a:t>For the shown graph:</a:t>
                </a:r>
              </a:p>
              <a:p>
                <a:pPr marL="342900" indent="-342900">
                  <a:buAutoNum type="alphaLcParenR"/>
                </a:pPr>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rPr>
                          <m:t>ε</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rPr>
                          <m:t>ε</m:t>
                        </m:r>
                      </m:e>
                      <m:sub>
                        <m:r>
                          <a:rPr lang="en-US" b="0" i="1" smtClean="0">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=1</m:t>
                    </m:r>
                  </m:oMath>
                </a14:m>
                <a:endParaRPr lang="en-US" b="0" dirty="0">
                  <a:solidFill>
                    <a:schemeClr val="tx1"/>
                  </a:solidFill>
                  <a:latin typeface="Helvetica Neue" panose="02000803000000090004" pitchFamily="2" charset="0"/>
                </a:endParaRPr>
              </a:p>
              <a:p>
                <a:pPr marL="342900" indent="-342900">
                  <a:buFontTx/>
                  <a:buAutoNum type="alphaLcParenR"/>
                </a:pP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2</m:t>
                        </m:r>
                      </m:sub>
                    </m:sSub>
                    <m:r>
                      <a:rPr lang="en-US" i="1">
                        <a:latin typeface="Cambria Math" panose="02040503050406030204" pitchFamily="18" charset="0"/>
                      </a:rPr>
                      <m:t>=1</m:t>
                    </m:r>
                  </m:oMath>
                </a14:m>
                <a:endParaRPr lang="en-US" dirty="0">
                  <a:latin typeface="Helvetica Neue" panose="02000803000000090004" pitchFamily="2" charset="0"/>
                </a:endParaRPr>
              </a:p>
              <a:p>
                <a:pPr marL="342900" indent="-342900">
                  <a:buFontTx/>
                  <a:buAutoNum type="alphaLcParenR"/>
                </a:pP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endParaRPr lang="en-US" b="0" dirty="0">
                  <a:solidFill>
                    <a:schemeClr val="tx1"/>
                  </a:solidFill>
                  <a:latin typeface="Helvetica Neue" panose="02000803000000090004" pitchFamily="2" charset="0"/>
                </a:endParaRPr>
              </a:p>
              <a:p>
                <a:pPr marL="342900" indent="-342900">
                  <a:buAutoNum type="alphaLcParenR"/>
                </a:pP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endParaRPr lang="en-US" dirty="0">
                  <a:latin typeface="Helvetica Neue" panose="02000803000000090004" pitchFamily="2" charset="0"/>
                </a:endParaRPr>
              </a:p>
            </p:txBody>
          </p:sp>
        </mc:Choice>
        <mc:Fallback xmlns="">
          <p:sp>
            <p:nvSpPr>
              <p:cNvPr id="6" name="TextBox 5">
                <a:extLst>
                  <a:ext uri="{FF2B5EF4-FFF2-40B4-BE49-F238E27FC236}">
                    <a16:creationId xmlns:a16="http://schemas.microsoft.com/office/drawing/2014/main" id="{12AFDC54-BAC2-06D4-6122-00D489BDAD19}"/>
                  </a:ext>
                </a:extLst>
              </p:cNvPr>
              <p:cNvSpPr txBox="1">
                <a:spLocks noRot="1" noChangeAspect="1" noMove="1" noResize="1" noEditPoints="1" noAdjustHandles="1" noChangeArrowheads="1" noChangeShapeType="1" noTextEdit="1"/>
              </p:cNvSpPr>
              <p:nvPr/>
            </p:nvSpPr>
            <p:spPr>
              <a:xfrm>
                <a:off x="6913227" y="2071053"/>
                <a:ext cx="2661079" cy="1477328"/>
              </a:xfrm>
              <a:prstGeom prst="rect">
                <a:avLst/>
              </a:prstGeom>
              <a:blipFill>
                <a:blip r:embed="rId5"/>
                <a:stretch>
                  <a:fillRect l="-1831" t="-2479" b="-537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F8FB63-7E58-2D0D-CC6A-90465DEC00BE}"/>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11" name="TextBox 10">
                <a:extLst>
                  <a:ext uri="{FF2B5EF4-FFF2-40B4-BE49-F238E27FC236}">
                    <a16:creationId xmlns:a16="http://schemas.microsoft.com/office/drawing/2014/main" id="{CDF8FB63-7E58-2D0D-CC6A-90465DEC00BE}"/>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6"/>
                <a:stretch>
                  <a:fillRect t="-2941" r="-50" b="-8088"/>
                </a:stretch>
              </a:blipFill>
            </p:spPr>
            <p:txBody>
              <a:bodyPr/>
              <a:lstStyle/>
              <a:p>
                <a:r>
                  <a:rPr lang="en-GB">
                    <a:noFill/>
                  </a:rPr>
                  <a:t> </a:t>
                </a:r>
              </a:p>
            </p:txBody>
          </p:sp>
        </mc:Fallback>
      </mc:AlternateContent>
    </p:spTree>
    <p:extLst>
      <p:ext uri="{BB962C8B-B14F-4D97-AF65-F5344CB8AC3E}">
        <p14:creationId xmlns:p14="http://schemas.microsoft.com/office/powerpoint/2010/main" val="4143821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A23DA-A15C-CC31-4C72-A8D60BBF9A6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1326D2C-40E7-80C2-BAE4-463F41CB29E4}"/>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7BD7531A-867E-5C93-5161-5E30C27A5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4049F0-942C-2765-5935-BA2AD3783598}"/>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534049F0-942C-2765-5935-BA2AD3783598}"/>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pic>
        <p:nvPicPr>
          <p:cNvPr id="9" name="Picture 8" descr="A graph of the same function&#10;&#10;AI-generated content may be incorrect.">
            <a:extLst>
              <a:ext uri="{FF2B5EF4-FFF2-40B4-BE49-F238E27FC236}">
                <a16:creationId xmlns:a16="http://schemas.microsoft.com/office/drawing/2014/main" id="{0142AEE0-05BC-6041-FF6A-7B5AD1032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717" y="2060266"/>
            <a:ext cx="1651991" cy="1651991"/>
          </a:xfrm>
          <a:prstGeom prst="rect">
            <a:avLst/>
          </a:prstGeom>
        </p:spPr>
      </p:pic>
      <p:sp>
        <p:nvSpPr>
          <p:cNvPr id="10" name="TextBox 9">
            <a:extLst>
              <a:ext uri="{FF2B5EF4-FFF2-40B4-BE49-F238E27FC236}">
                <a16:creationId xmlns:a16="http://schemas.microsoft.com/office/drawing/2014/main" id="{938DB55A-0936-5FB4-2D5E-DC707649F035}"/>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F37E73-0648-7124-5E86-6512CC21D17D}"/>
                  </a:ext>
                </a:extLst>
              </p:cNvPr>
              <p:cNvSpPr txBox="1"/>
              <p:nvPr/>
            </p:nvSpPr>
            <p:spPr>
              <a:xfrm>
                <a:off x="6913227" y="2071053"/>
                <a:ext cx="2661079" cy="1477328"/>
              </a:xfrm>
              <a:prstGeom prst="rect">
                <a:avLst/>
              </a:prstGeom>
              <a:noFill/>
            </p:spPr>
            <p:txBody>
              <a:bodyPr wrap="square" rtlCol="0">
                <a:spAutoFit/>
              </a:bodyPr>
              <a:lstStyle/>
              <a:p>
                <a:r>
                  <a:rPr lang="en-US" dirty="0">
                    <a:latin typeface="Helvetica Neue" panose="02000803000000090004" pitchFamily="2" charset="0"/>
                  </a:rPr>
                  <a:t>For the shown graph:</a:t>
                </a:r>
              </a:p>
              <a:p>
                <a:pPr marL="342900" indent="-342900">
                  <a:buAutoNum type="alphaLcParenR"/>
                </a:pPr>
                <a14:m>
                  <m:oMath xmlns:m="http://schemas.openxmlformats.org/officeDocument/2006/math">
                    <m:sSub>
                      <m:sSubPr>
                        <m:ctrlPr>
                          <a:rPr lang="en-US" i="1" smtClean="0">
                            <a:solidFill>
                              <a:schemeClr val="accent6">
                                <a:lumMod val="75000"/>
                              </a:schemeClr>
                            </a:solidFill>
                            <a:latin typeface="Cambria Math" panose="02040503050406030204" pitchFamily="18" charset="0"/>
                          </a:rPr>
                        </m:ctrlPr>
                      </m:sSubPr>
                      <m:e>
                        <m:r>
                          <m:rPr>
                            <m:sty m:val="p"/>
                          </m:rPr>
                          <a:rPr lang="el-GR" i="1">
                            <a:solidFill>
                              <a:schemeClr val="accent6">
                                <a:lumMod val="75000"/>
                              </a:schemeClr>
                            </a:solidFill>
                            <a:latin typeface="Cambria Math" panose="02040503050406030204" pitchFamily="18" charset="0"/>
                          </a:rPr>
                          <m:t>ε</m:t>
                        </m:r>
                      </m:e>
                      <m:sub>
                        <m:r>
                          <a:rPr lang="en-US" i="1">
                            <a:solidFill>
                              <a:schemeClr val="accent6">
                                <a:lumMod val="75000"/>
                              </a:schemeClr>
                            </a:solidFill>
                            <a:latin typeface="Cambria Math" panose="02040503050406030204" pitchFamily="18" charset="0"/>
                          </a:rPr>
                          <m:t>1</m:t>
                        </m:r>
                      </m:sub>
                    </m:sSub>
                    <m:r>
                      <a:rPr lang="en-US" b="0" i="1" smtClean="0">
                        <a:solidFill>
                          <a:schemeClr val="accent6">
                            <a:lumMod val="75000"/>
                          </a:schemeClr>
                        </a:solidFill>
                        <a:latin typeface="Cambria Math" panose="02040503050406030204" pitchFamily="18" charset="0"/>
                      </a:rPr>
                      <m:t>=−1,</m:t>
                    </m:r>
                    <m:sSub>
                      <m:sSubPr>
                        <m:ctrlPr>
                          <a:rPr lang="en-US" i="1">
                            <a:solidFill>
                              <a:schemeClr val="accent6">
                                <a:lumMod val="75000"/>
                              </a:schemeClr>
                            </a:solidFill>
                            <a:latin typeface="Cambria Math" panose="02040503050406030204" pitchFamily="18" charset="0"/>
                          </a:rPr>
                        </m:ctrlPr>
                      </m:sSubPr>
                      <m:e>
                        <m:r>
                          <m:rPr>
                            <m:sty m:val="p"/>
                          </m:rPr>
                          <a:rPr lang="el-GR" i="1">
                            <a:solidFill>
                              <a:schemeClr val="accent6">
                                <a:lumMod val="75000"/>
                              </a:schemeClr>
                            </a:solidFill>
                            <a:latin typeface="Cambria Math" panose="02040503050406030204" pitchFamily="18" charset="0"/>
                          </a:rPr>
                          <m:t>ε</m:t>
                        </m:r>
                      </m:e>
                      <m:sub>
                        <m:r>
                          <a:rPr lang="en-US" b="0" i="1" smtClean="0">
                            <a:solidFill>
                              <a:schemeClr val="accent6">
                                <a:lumMod val="75000"/>
                              </a:schemeClr>
                            </a:solidFill>
                            <a:latin typeface="Cambria Math" panose="02040503050406030204" pitchFamily="18" charset="0"/>
                          </a:rPr>
                          <m:t>2</m:t>
                        </m:r>
                      </m:sub>
                    </m:sSub>
                    <m:r>
                      <a:rPr lang="en-US" i="1">
                        <a:solidFill>
                          <a:schemeClr val="accent6">
                            <a:lumMod val="75000"/>
                          </a:schemeClr>
                        </a:solidFill>
                        <a:latin typeface="Cambria Math" panose="02040503050406030204" pitchFamily="18" charset="0"/>
                      </a:rPr>
                      <m:t>=1</m:t>
                    </m:r>
                  </m:oMath>
                </a14:m>
                <a:endParaRPr lang="en-US" b="0" dirty="0">
                  <a:solidFill>
                    <a:schemeClr val="accent6">
                      <a:lumMod val="75000"/>
                    </a:schemeClr>
                  </a:solidFill>
                  <a:latin typeface="Helvetica Neue" panose="02000803000000090004" pitchFamily="2" charset="0"/>
                </a:endParaRPr>
              </a:p>
              <a:p>
                <a:pPr marL="342900" indent="-342900">
                  <a:buFontTx/>
                  <a:buAutoNum type="alphaLcParenR"/>
                </a:pP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2</m:t>
                        </m:r>
                      </m:sub>
                    </m:sSub>
                    <m:r>
                      <a:rPr lang="en-US" i="1">
                        <a:latin typeface="Cambria Math" panose="02040503050406030204" pitchFamily="18" charset="0"/>
                      </a:rPr>
                      <m:t>=1</m:t>
                    </m:r>
                  </m:oMath>
                </a14:m>
                <a:endParaRPr lang="en-US" dirty="0">
                  <a:latin typeface="Helvetica Neue" panose="02000803000000090004" pitchFamily="2" charset="0"/>
                </a:endParaRPr>
              </a:p>
              <a:p>
                <a:pPr marL="342900" indent="-342900">
                  <a:buFontTx/>
                  <a:buAutoNum type="alphaLcParenR"/>
                </a:pP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endParaRPr lang="en-US" b="0" dirty="0">
                  <a:solidFill>
                    <a:schemeClr val="tx1"/>
                  </a:solidFill>
                  <a:latin typeface="Helvetica Neue" panose="02000803000000090004" pitchFamily="2" charset="0"/>
                </a:endParaRPr>
              </a:p>
              <a:p>
                <a:pPr marL="342900" indent="-342900">
                  <a:buAutoNum type="alphaLcParenR"/>
                </a:pPr>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rPr>
                          <m:t>ε</m:t>
                        </m:r>
                      </m:e>
                      <m:sub>
                        <m:r>
                          <a:rPr lang="en-US" b="0" i="1" smtClean="0">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rPr>
                          <m:t>ε</m:t>
                        </m:r>
                      </m:e>
                      <m:sub>
                        <m:r>
                          <a:rPr lang="en-US" b="0" i="1" smtClean="0">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oMath>
                </a14:m>
                <a:endParaRPr lang="en-US" dirty="0">
                  <a:solidFill>
                    <a:schemeClr val="tx1"/>
                  </a:solidFill>
                  <a:latin typeface="Helvetica Neue" panose="02000803000000090004" pitchFamily="2" charset="0"/>
                </a:endParaRPr>
              </a:p>
            </p:txBody>
          </p:sp>
        </mc:Choice>
        <mc:Fallback xmlns="">
          <p:sp>
            <p:nvSpPr>
              <p:cNvPr id="5" name="TextBox 4">
                <a:extLst>
                  <a:ext uri="{FF2B5EF4-FFF2-40B4-BE49-F238E27FC236}">
                    <a16:creationId xmlns:a16="http://schemas.microsoft.com/office/drawing/2014/main" id="{22F37E73-0648-7124-5E86-6512CC21D17D}"/>
                  </a:ext>
                </a:extLst>
              </p:cNvPr>
              <p:cNvSpPr txBox="1">
                <a:spLocks noRot="1" noChangeAspect="1" noMove="1" noResize="1" noEditPoints="1" noAdjustHandles="1" noChangeArrowheads="1" noChangeShapeType="1" noTextEdit="1"/>
              </p:cNvSpPr>
              <p:nvPr/>
            </p:nvSpPr>
            <p:spPr>
              <a:xfrm>
                <a:off x="6913227" y="2071053"/>
                <a:ext cx="2661079" cy="1477328"/>
              </a:xfrm>
              <a:prstGeom prst="rect">
                <a:avLst/>
              </a:prstGeom>
              <a:blipFill>
                <a:blip r:embed="rId5"/>
                <a:stretch>
                  <a:fillRect l="-1831" t="-2479" b="-537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6A6AEA0-4530-19C0-889F-B0BF5E1BF8A5}"/>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11" name="TextBox 10">
                <a:extLst>
                  <a:ext uri="{FF2B5EF4-FFF2-40B4-BE49-F238E27FC236}">
                    <a16:creationId xmlns:a16="http://schemas.microsoft.com/office/drawing/2014/main" id="{D6A6AEA0-4530-19C0-889F-B0BF5E1BF8A5}"/>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6"/>
                <a:stretch>
                  <a:fillRect t="-2941" r="-50" b="-8088"/>
                </a:stretch>
              </a:blipFill>
            </p:spPr>
            <p:txBody>
              <a:bodyPr/>
              <a:lstStyle/>
              <a:p>
                <a:r>
                  <a:rPr lang="en-GB">
                    <a:noFill/>
                  </a:rPr>
                  <a:t> </a:t>
                </a:r>
              </a:p>
            </p:txBody>
          </p:sp>
        </mc:Fallback>
      </mc:AlternateContent>
    </p:spTree>
    <p:extLst>
      <p:ext uri="{BB962C8B-B14F-4D97-AF65-F5344CB8AC3E}">
        <p14:creationId xmlns:p14="http://schemas.microsoft.com/office/powerpoint/2010/main" val="1496469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4EAA-245B-27DE-7446-886D9C4F60B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A63B127-2AF4-6853-3FD5-9DB9FBBC7F34}"/>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E188B185-1C2A-3CCD-8EF7-23B071D91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6822515-15A0-462F-B88F-416488BEA46B}"/>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741AEAFD-1E4A-56B8-5480-A0A6F1FC4A57}"/>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84FABAF0-950A-2854-9C5B-E8EFFBF377ED}"/>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9D01C6-F95D-A5A0-7244-B66D079BD388}"/>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8" name="TextBox 7">
                <a:extLst>
                  <a:ext uri="{FF2B5EF4-FFF2-40B4-BE49-F238E27FC236}">
                    <a16:creationId xmlns:a16="http://schemas.microsoft.com/office/drawing/2014/main" id="{A19D01C6-F95D-A5A0-7244-B66D079BD388}"/>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4"/>
                <a:stretch>
                  <a:fillRect t="-2941" r="-50" b="-80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8E6F37-6523-B354-01B3-8F338DC61590}"/>
                  </a:ext>
                </a:extLst>
              </p:cNvPr>
              <p:cNvSpPr txBox="1"/>
              <p:nvPr/>
            </p:nvSpPr>
            <p:spPr>
              <a:xfrm>
                <a:off x="8084776" y="3765284"/>
                <a:ext cx="1283749"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en>
                      </m:f>
                      <m:r>
                        <a:rPr lang="en-US" b="1" i="1" smtClean="0">
                          <a:latin typeface="Cambria Math" panose="02040503050406030204" pitchFamily="18" charset="0"/>
                        </a:rPr>
                        <m:t>≠</m:t>
                      </m:r>
                      <m:r>
                        <a:rPr lang="en-US" b="0" i="1" smtClean="0">
                          <a:latin typeface="Cambria Math" panose="02040503050406030204" pitchFamily="18" charset="0"/>
                        </a:rPr>
                        <m:t>0</m:t>
                      </m:r>
                    </m:oMath>
                  </m:oMathPara>
                </a14:m>
                <a:endParaRPr lang="en-GB" dirty="0"/>
              </a:p>
            </p:txBody>
          </p:sp>
        </mc:Choice>
        <mc:Fallback xmlns="">
          <p:sp>
            <p:nvSpPr>
              <p:cNvPr id="9" name="TextBox 8">
                <a:extLst>
                  <a:ext uri="{FF2B5EF4-FFF2-40B4-BE49-F238E27FC236}">
                    <a16:creationId xmlns:a16="http://schemas.microsoft.com/office/drawing/2014/main" id="{8C8E6F37-6523-B354-01B3-8F338DC61590}"/>
                  </a:ext>
                </a:extLst>
              </p:cNvPr>
              <p:cNvSpPr txBox="1">
                <a:spLocks noRot="1" noChangeAspect="1" noMove="1" noResize="1" noEditPoints="1" noAdjustHandles="1" noChangeArrowheads="1" noChangeShapeType="1" noTextEdit="1"/>
              </p:cNvSpPr>
              <p:nvPr/>
            </p:nvSpPr>
            <p:spPr>
              <a:xfrm>
                <a:off x="8084776" y="3765284"/>
                <a:ext cx="1283749" cy="58419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88284B9-26FE-07F3-D367-5D4A671740DD}"/>
                  </a:ext>
                </a:extLst>
              </p:cNvPr>
              <p:cNvSpPr txBox="1"/>
              <p:nvPr/>
            </p:nvSpPr>
            <p:spPr>
              <a:xfrm>
                <a:off x="6198826" y="3723454"/>
                <a:ext cx="1381467"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m:rPr>
                                  <m:nor/>
                                </m:rPr>
                                <a:rPr lang="en-GB">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b="0" i="1">
                              <a:latin typeface="Cambria Math" panose="02040503050406030204" pitchFamily="18" charset="0"/>
                            </a:rPr>
                            <m:t>𝑓</m:t>
                          </m:r>
                          <m:d>
                            <m:dPr>
                              <m:ctrlPr>
                                <a:rPr lang="en-US" i="1">
                                  <a:latin typeface="Cambria Math" panose="02040503050406030204" pitchFamily="18" charset="0"/>
                                </a:rPr>
                              </m:ctrlPr>
                            </m:dPr>
                            <m:e>
                              <m:r>
                                <a:rPr lang="en-US" b="0" i="1">
                                  <a:latin typeface="Cambria Math" panose="02040503050406030204" pitchFamily="18" charset="0"/>
                                </a:rPr>
                                <m:t>𝑥</m:t>
                              </m:r>
                              <m:r>
                                <a:rPr lang="en-US" b="0" i="1">
                                  <a:latin typeface="Cambria Math" panose="02040503050406030204" pitchFamily="18" charset="0"/>
                                </a:rPr>
                                <m:t>, </m:t>
                              </m:r>
                              <m:r>
                                <a:rPr lang="en-US" b="0"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1" i="1">
                          <a:latin typeface="Cambria Math" panose="02040503050406030204" pitchFamily="18" charset="0"/>
                        </a:rPr>
                        <m:t>≠</m:t>
                      </m:r>
                      <m:r>
                        <a:rPr lang="en-US" i="1">
                          <a:latin typeface="Cambria Math" panose="02040503050406030204" pitchFamily="18" charset="0"/>
                        </a:rPr>
                        <m:t>0</m:t>
                      </m:r>
                    </m:oMath>
                  </m:oMathPara>
                </a14:m>
                <a:endParaRPr lang="en-GB" dirty="0"/>
              </a:p>
            </p:txBody>
          </p:sp>
        </mc:Choice>
        <mc:Fallback xmlns="">
          <p:sp>
            <p:nvSpPr>
              <p:cNvPr id="11" name="TextBox 10">
                <a:extLst>
                  <a:ext uri="{FF2B5EF4-FFF2-40B4-BE49-F238E27FC236}">
                    <a16:creationId xmlns:a16="http://schemas.microsoft.com/office/drawing/2014/main" id="{788284B9-26FE-07F3-D367-5D4A671740DD}"/>
                  </a:ext>
                </a:extLst>
              </p:cNvPr>
              <p:cNvSpPr txBox="1">
                <a:spLocks noRot="1" noChangeAspect="1" noMove="1" noResize="1" noEditPoints="1" noAdjustHandles="1" noChangeArrowheads="1" noChangeShapeType="1" noTextEdit="1"/>
              </p:cNvSpPr>
              <p:nvPr/>
            </p:nvSpPr>
            <p:spPr>
              <a:xfrm>
                <a:off x="6198826" y="3723454"/>
                <a:ext cx="1381467" cy="57265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070EC7F-B565-DAEA-AE0D-76E7E8176D04}"/>
                  </a:ext>
                </a:extLst>
              </p:cNvPr>
              <p:cNvSpPr txBox="1"/>
              <p:nvPr/>
            </p:nvSpPr>
            <p:spPr>
              <a:xfrm>
                <a:off x="9873008" y="3741022"/>
                <a:ext cx="127413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1" i="1" smtClean="0">
                          <a:latin typeface="Cambria Math" panose="02040503050406030204" pitchFamily="18" charset="0"/>
                        </a:rPr>
                        <m:t>=</m:t>
                      </m:r>
                      <m:r>
                        <a:rPr lang="en-US" b="0" i="1" smtClean="0">
                          <a:latin typeface="Cambria Math" panose="02040503050406030204" pitchFamily="18" charset="0"/>
                        </a:rPr>
                        <m:t>0</m:t>
                      </m:r>
                    </m:oMath>
                  </m:oMathPara>
                </a14:m>
                <a:endParaRPr lang="en-GB" dirty="0"/>
              </a:p>
            </p:txBody>
          </p:sp>
        </mc:Choice>
        <mc:Fallback xmlns="">
          <p:sp>
            <p:nvSpPr>
              <p:cNvPr id="12" name="TextBox 11">
                <a:extLst>
                  <a:ext uri="{FF2B5EF4-FFF2-40B4-BE49-F238E27FC236}">
                    <a16:creationId xmlns:a16="http://schemas.microsoft.com/office/drawing/2014/main" id="{4070EC7F-B565-DAEA-AE0D-76E7E8176D04}"/>
                  </a:ext>
                </a:extLst>
              </p:cNvPr>
              <p:cNvSpPr txBox="1">
                <a:spLocks noRot="1" noChangeAspect="1" noMove="1" noResize="1" noEditPoints="1" noAdjustHandles="1" noChangeArrowheads="1" noChangeShapeType="1" noTextEdit="1"/>
              </p:cNvSpPr>
              <p:nvPr/>
            </p:nvSpPr>
            <p:spPr>
              <a:xfrm>
                <a:off x="9873008" y="3741022"/>
                <a:ext cx="1274131" cy="537519"/>
              </a:xfrm>
              <a:prstGeom prst="rect">
                <a:avLst/>
              </a:prstGeom>
              <a:blipFill>
                <a:blip r:embed="rId7"/>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DA90E5D2-7284-052A-3324-6F9AFD867286}"/>
              </a:ext>
            </a:extLst>
          </p:cNvPr>
          <p:cNvSpPr txBox="1"/>
          <p:nvPr/>
        </p:nvSpPr>
        <p:spPr>
          <a:xfrm>
            <a:off x="5997342" y="2751315"/>
            <a:ext cx="2315057" cy="369332"/>
          </a:xfrm>
          <a:prstGeom prst="rect">
            <a:avLst/>
          </a:prstGeom>
          <a:noFill/>
        </p:spPr>
        <p:txBody>
          <a:bodyPr wrap="none" rtlCol="0">
            <a:spAutoFit/>
          </a:bodyPr>
          <a:lstStyle/>
          <a:p>
            <a:r>
              <a:rPr lang="en-US" dirty="0">
                <a:latin typeface="Helvetica Neue" panose="02000803000000090004" pitchFamily="2" charset="0"/>
              </a:rPr>
              <a:t>Defining conditions</a:t>
            </a:r>
            <a:endParaRPr lang="en-GB" dirty="0">
              <a:latin typeface="Helvetica Neue" panose="02000803000000090004" pitchFamily="2" charset="0"/>
            </a:endParaRPr>
          </a:p>
        </p:txBody>
      </p:sp>
      <p:sp>
        <p:nvSpPr>
          <p:cNvPr id="6" name="TextBox 5">
            <a:extLst>
              <a:ext uri="{FF2B5EF4-FFF2-40B4-BE49-F238E27FC236}">
                <a16:creationId xmlns:a16="http://schemas.microsoft.com/office/drawing/2014/main" id="{184737AB-6217-0DFD-13C9-72E8E37DB8BB}"/>
              </a:ext>
            </a:extLst>
          </p:cNvPr>
          <p:cNvSpPr txBox="1"/>
          <p:nvPr/>
        </p:nvSpPr>
        <p:spPr>
          <a:xfrm>
            <a:off x="5812040" y="3834454"/>
            <a:ext cx="386644" cy="369332"/>
          </a:xfrm>
          <a:prstGeom prst="rect">
            <a:avLst/>
          </a:prstGeom>
          <a:noFill/>
        </p:spPr>
        <p:txBody>
          <a:bodyPr wrap="none" rtlCol="0">
            <a:spAutoFit/>
          </a:bodyPr>
          <a:lstStyle/>
          <a:p>
            <a:r>
              <a:rPr lang="en-US" dirty="0">
                <a:latin typeface="Helvetica Neue" panose="02000803000000090004" pitchFamily="2" charset="0"/>
              </a:rPr>
              <a:t>a)</a:t>
            </a:r>
            <a:endParaRPr lang="en-GB" dirty="0">
              <a:latin typeface="Helvetica Neue" panose="02000803000000090004" pitchFamily="2" charset="0"/>
            </a:endParaRPr>
          </a:p>
        </p:txBody>
      </p:sp>
      <p:sp>
        <p:nvSpPr>
          <p:cNvPr id="7" name="TextBox 6">
            <a:extLst>
              <a:ext uri="{FF2B5EF4-FFF2-40B4-BE49-F238E27FC236}">
                <a16:creationId xmlns:a16="http://schemas.microsoft.com/office/drawing/2014/main" id="{F4F8745F-B9EF-DAC9-2ACF-CF30D1A103C2}"/>
              </a:ext>
            </a:extLst>
          </p:cNvPr>
          <p:cNvSpPr txBox="1"/>
          <p:nvPr/>
        </p:nvSpPr>
        <p:spPr>
          <a:xfrm>
            <a:off x="7639244" y="3825115"/>
            <a:ext cx="394660" cy="369332"/>
          </a:xfrm>
          <a:prstGeom prst="rect">
            <a:avLst/>
          </a:prstGeom>
          <a:noFill/>
        </p:spPr>
        <p:txBody>
          <a:bodyPr wrap="none" rtlCol="0">
            <a:spAutoFit/>
          </a:bodyPr>
          <a:lstStyle/>
          <a:p>
            <a:r>
              <a:rPr lang="en-US" dirty="0">
                <a:latin typeface="Helvetica Neue" panose="02000803000000090004" pitchFamily="2" charset="0"/>
              </a:rPr>
              <a:t>b)</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09EED70C-2D0A-97F7-42DF-6D29E371CEF6}"/>
              </a:ext>
            </a:extLst>
          </p:cNvPr>
          <p:cNvSpPr txBox="1"/>
          <p:nvPr/>
        </p:nvSpPr>
        <p:spPr>
          <a:xfrm>
            <a:off x="9467022" y="3825115"/>
            <a:ext cx="386644" cy="369332"/>
          </a:xfrm>
          <a:prstGeom prst="rect">
            <a:avLst/>
          </a:prstGeom>
          <a:noFill/>
        </p:spPr>
        <p:txBody>
          <a:bodyPr wrap="none" rtlCol="0">
            <a:spAutoFit/>
          </a:bodyPr>
          <a:lstStyle/>
          <a:p>
            <a:r>
              <a:rPr lang="en-US" dirty="0">
                <a:latin typeface="Helvetica Neue" panose="02000803000000090004" pitchFamily="2" charset="0"/>
              </a:rPr>
              <a:t>c)</a:t>
            </a:r>
            <a:endParaRPr lang="en-GB" dirty="0">
              <a:latin typeface="Helvetica Neue" panose="02000803000000090004" pitchFamily="2" charset="0"/>
            </a:endParaRPr>
          </a:p>
        </p:txBody>
      </p:sp>
    </p:spTree>
    <p:extLst>
      <p:ext uri="{BB962C8B-B14F-4D97-AF65-F5344CB8AC3E}">
        <p14:creationId xmlns:p14="http://schemas.microsoft.com/office/powerpoint/2010/main" val="3847892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324A-00E6-7918-11EA-33BA170E395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B4E2CF1-4BDD-8D41-9AF5-F238098217FA}"/>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0FD6F735-1C3C-B17B-C217-2CDCD60AE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B1C4C9C-0B2E-5A83-624B-6B26AF0AB0B5}"/>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741AEAFD-1E4A-56B8-5480-A0A6F1FC4A57}"/>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A21B508E-B760-44C0-8670-1A3978AA7D6D}"/>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85DCF2-ABC8-DD46-5116-61B8A7973549}"/>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8" name="TextBox 7">
                <a:extLst>
                  <a:ext uri="{FF2B5EF4-FFF2-40B4-BE49-F238E27FC236}">
                    <a16:creationId xmlns:a16="http://schemas.microsoft.com/office/drawing/2014/main" id="{F285DCF2-ABC8-DD46-5116-61B8A7973549}"/>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4"/>
                <a:stretch>
                  <a:fillRect t="-2941" r="-50" b="-80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19E65A-D158-7191-A367-328388A09EDF}"/>
                  </a:ext>
                </a:extLst>
              </p:cNvPr>
              <p:cNvSpPr txBox="1"/>
              <p:nvPr/>
            </p:nvSpPr>
            <p:spPr>
              <a:xfrm>
                <a:off x="8084776" y="3765284"/>
                <a:ext cx="1283749"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en>
                      </m:f>
                      <m:r>
                        <a:rPr lang="en-US" b="1" i="1" smtClean="0">
                          <a:latin typeface="Cambria Math" panose="02040503050406030204" pitchFamily="18" charset="0"/>
                        </a:rPr>
                        <m:t>≠</m:t>
                      </m:r>
                      <m:r>
                        <a:rPr lang="en-US" b="0" i="1" smtClean="0">
                          <a:latin typeface="Cambria Math" panose="02040503050406030204" pitchFamily="18" charset="0"/>
                        </a:rPr>
                        <m:t>0</m:t>
                      </m:r>
                    </m:oMath>
                  </m:oMathPara>
                </a14:m>
                <a:endParaRPr lang="en-GB" dirty="0"/>
              </a:p>
            </p:txBody>
          </p:sp>
        </mc:Choice>
        <mc:Fallback xmlns="">
          <p:sp>
            <p:nvSpPr>
              <p:cNvPr id="9" name="TextBox 8">
                <a:extLst>
                  <a:ext uri="{FF2B5EF4-FFF2-40B4-BE49-F238E27FC236}">
                    <a16:creationId xmlns:a16="http://schemas.microsoft.com/office/drawing/2014/main" id="{7B19E65A-D158-7191-A367-328388A09EDF}"/>
                  </a:ext>
                </a:extLst>
              </p:cNvPr>
              <p:cNvSpPr txBox="1">
                <a:spLocks noRot="1" noChangeAspect="1" noMove="1" noResize="1" noEditPoints="1" noAdjustHandles="1" noChangeArrowheads="1" noChangeShapeType="1" noTextEdit="1"/>
              </p:cNvSpPr>
              <p:nvPr/>
            </p:nvSpPr>
            <p:spPr>
              <a:xfrm>
                <a:off x="8084776" y="3765284"/>
                <a:ext cx="1283749" cy="58419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1C14B9-26AC-8CE1-258E-87DDEBF30C40}"/>
                  </a:ext>
                </a:extLst>
              </p:cNvPr>
              <p:cNvSpPr txBox="1"/>
              <p:nvPr/>
            </p:nvSpPr>
            <p:spPr>
              <a:xfrm>
                <a:off x="6198826" y="3723454"/>
                <a:ext cx="1381467"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m:rPr>
                                  <m:nor/>
                                </m:rPr>
                                <a:rPr lang="en-GB">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b="0" i="1">
                              <a:latin typeface="Cambria Math" panose="02040503050406030204" pitchFamily="18" charset="0"/>
                            </a:rPr>
                            <m:t>𝑓</m:t>
                          </m:r>
                          <m:d>
                            <m:dPr>
                              <m:ctrlPr>
                                <a:rPr lang="en-US" i="1">
                                  <a:latin typeface="Cambria Math" panose="02040503050406030204" pitchFamily="18" charset="0"/>
                                </a:rPr>
                              </m:ctrlPr>
                            </m:dPr>
                            <m:e>
                              <m:r>
                                <a:rPr lang="en-US" b="0" i="1">
                                  <a:latin typeface="Cambria Math" panose="02040503050406030204" pitchFamily="18" charset="0"/>
                                </a:rPr>
                                <m:t>𝑥</m:t>
                              </m:r>
                              <m:r>
                                <a:rPr lang="en-US" b="0" i="1">
                                  <a:latin typeface="Cambria Math" panose="02040503050406030204" pitchFamily="18" charset="0"/>
                                </a:rPr>
                                <m:t>, </m:t>
                              </m:r>
                              <m:r>
                                <a:rPr lang="en-US" b="0"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1" i="1">
                          <a:latin typeface="Cambria Math" panose="02040503050406030204" pitchFamily="18" charset="0"/>
                        </a:rPr>
                        <m:t>≠</m:t>
                      </m:r>
                      <m:r>
                        <a:rPr lang="en-US" i="1">
                          <a:latin typeface="Cambria Math" panose="02040503050406030204" pitchFamily="18" charset="0"/>
                        </a:rPr>
                        <m:t>0</m:t>
                      </m:r>
                    </m:oMath>
                  </m:oMathPara>
                </a14:m>
                <a:endParaRPr lang="en-GB" dirty="0"/>
              </a:p>
            </p:txBody>
          </p:sp>
        </mc:Choice>
        <mc:Fallback xmlns="">
          <p:sp>
            <p:nvSpPr>
              <p:cNvPr id="11" name="TextBox 10">
                <a:extLst>
                  <a:ext uri="{FF2B5EF4-FFF2-40B4-BE49-F238E27FC236}">
                    <a16:creationId xmlns:a16="http://schemas.microsoft.com/office/drawing/2014/main" id="{A41C14B9-26AC-8CE1-258E-87DDEBF30C40}"/>
                  </a:ext>
                </a:extLst>
              </p:cNvPr>
              <p:cNvSpPr txBox="1">
                <a:spLocks noRot="1" noChangeAspect="1" noMove="1" noResize="1" noEditPoints="1" noAdjustHandles="1" noChangeArrowheads="1" noChangeShapeType="1" noTextEdit="1"/>
              </p:cNvSpPr>
              <p:nvPr/>
            </p:nvSpPr>
            <p:spPr>
              <a:xfrm>
                <a:off x="6198826" y="3723454"/>
                <a:ext cx="1381467" cy="57265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53205B6-F340-FC11-1B1E-1BF559C7658C}"/>
                  </a:ext>
                </a:extLst>
              </p:cNvPr>
              <p:cNvSpPr txBox="1"/>
              <p:nvPr/>
            </p:nvSpPr>
            <p:spPr>
              <a:xfrm>
                <a:off x="9873008" y="3741022"/>
                <a:ext cx="127413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1" i="1" smtClean="0">
                          <a:latin typeface="Cambria Math" panose="02040503050406030204" pitchFamily="18" charset="0"/>
                        </a:rPr>
                        <m:t>=</m:t>
                      </m:r>
                      <m:r>
                        <a:rPr lang="en-US" b="0" i="1" smtClean="0">
                          <a:latin typeface="Cambria Math" panose="02040503050406030204" pitchFamily="18" charset="0"/>
                        </a:rPr>
                        <m:t>0</m:t>
                      </m:r>
                    </m:oMath>
                  </m:oMathPara>
                </a14:m>
                <a:endParaRPr lang="en-GB" dirty="0"/>
              </a:p>
            </p:txBody>
          </p:sp>
        </mc:Choice>
        <mc:Fallback xmlns="">
          <p:sp>
            <p:nvSpPr>
              <p:cNvPr id="12" name="TextBox 11">
                <a:extLst>
                  <a:ext uri="{FF2B5EF4-FFF2-40B4-BE49-F238E27FC236}">
                    <a16:creationId xmlns:a16="http://schemas.microsoft.com/office/drawing/2014/main" id="{353205B6-F340-FC11-1B1E-1BF559C7658C}"/>
                  </a:ext>
                </a:extLst>
              </p:cNvPr>
              <p:cNvSpPr txBox="1">
                <a:spLocks noRot="1" noChangeAspect="1" noMove="1" noResize="1" noEditPoints="1" noAdjustHandles="1" noChangeArrowheads="1" noChangeShapeType="1" noTextEdit="1"/>
              </p:cNvSpPr>
              <p:nvPr/>
            </p:nvSpPr>
            <p:spPr>
              <a:xfrm>
                <a:off x="9873008" y="3741022"/>
                <a:ext cx="1274131" cy="537519"/>
              </a:xfrm>
              <a:prstGeom prst="rect">
                <a:avLst/>
              </a:prstGeom>
              <a:blipFill>
                <a:blip r:embed="rId7"/>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4478695E-AFCC-FBA7-BEA8-315FDA27E13E}"/>
              </a:ext>
            </a:extLst>
          </p:cNvPr>
          <p:cNvSpPr txBox="1"/>
          <p:nvPr/>
        </p:nvSpPr>
        <p:spPr>
          <a:xfrm>
            <a:off x="5997342" y="2751315"/>
            <a:ext cx="2315057" cy="369332"/>
          </a:xfrm>
          <a:prstGeom prst="rect">
            <a:avLst/>
          </a:prstGeom>
          <a:noFill/>
        </p:spPr>
        <p:txBody>
          <a:bodyPr wrap="none" rtlCol="0">
            <a:spAutoFit/>
          </a:bodyPr>
          <a:lstStyle/>
          <a:p>
            <a:r>
              <a:rPr lang="en-US" dirty="0">
                <a:latin typeface="Helvetica Neue" panose="02000803000000090004" pitchFamily="2" charset="0"/>
              </a:rPr>
              <a:t>Defining conditions</a:t>
            </a:r>
            <a:endParaRPr lang="en-GB" dirty="0">
              <a:latin typeface="Helvetica Neue" panose="02000803000000090004" pitchFamily="2" charset="0"/>
            </a:endParaRPr>
          </a:p>
        </p:txBody>
      </p:sp>
      <p:sp>
        <p:nvSpPr>
          <p:cNvPr id="6" name="TextBox 5">
            <a:extLst>
              <a:ext uri="{FF2B5EF4-FFF2-40B4-BE49-F238E27FC236}">
                <a16:creationId xmlns:a16="http://schemas.microsoft.com/office/drawing/2014/main" id="{20635CB0-6AE1-09F7-90FD-28EDA0F6F378}"/>
              </a:ext>
            </a:extLst>
          </p:cNvPr>
          <p:cNvSpPr txBox="1"/>
          <p:nvPr/>
        </p:nvSpPr>
        <p:spPr>
          <a:xfrm>
            <a:off x="5812040" y="3834454"/>
            <a:ext cx="386644" cy="369332"/>
          </a:xfrm>
          <a:prstGeom prst="rect">
            <a:avLst/>
          </a:prstGeom>
          <a:noFill/>
        </p:spPr>
        <p:txBody>
          <a:bodyPr wrap="none" rtlCol="0">
            <a:spAutoFit/>
          </a:bodyPr>
          <a:lstStyle/>
          <a:p>
            <a:r>
              <a:rPr lang="en-US" dirty="0">
                <a:latin typeface="Helvetica Neue" panose="02000803000000090004" pitchFamily="2" charset="0"/>
              </a:rPr>
              <a:t>a)</a:t>
            </a:r>
            <a:endParaRPr lang="en-GB" dirty="0">
              <a:latin typeface="Helvetica Neue" panose="02000803000000090004" pitchFamily="2" charset="0"/>
            </a:endParaRPr>
          </a:p>
        </p:txBody>
      </p:sp>
      <p:sp>
        <p:nvSpPr>
          <p:cNvPr id="7" name="TextBox 6">
            <a:extLst>
              <a:ext uri="{FF2B5EF4-FFF2-40B4-BE49-F238E27FC236}">
                <a16:creationId xmlns:a16="http://schemas.microsoft.com/office/drawing/2014/main" id="{647610BC-A418-E75D-A528-33BAFCBFAD8A}"/>
              </a:ext>
            </a:extLst>
          </p:cNvPr>
          <p:cNvSpPr txBox="1"/>
          <p:nvPr/>
        </p:nvSpPr>
        <p:spPr>
          <a:xfrm>
            <a:off x="7639244" y="3825115"/>
            <a:ext cx="394660" cy="369332"/>
          </a:xfrm>
          <a:prstGeom prst="rect">
            <a:avLst/>
          </a:prstGeom>
          <a:noFill/>
        </p:spPr>
        <p:txBody>
          <a:bodyPr wrap="none" rtlCol="0">
            <a:spAutoFit/>
          </a:bodyPr>
          <a:lstStyle/>
          <a:p>
            <a:r>
              <a:rPr lang="en-US" dirty="0">
                <a:latin typeface="Helvetica Neue" panose="02000803000000090004" pitchFamily="2" charset="0"/>
              </a:rPr>
              <a:t>b)</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65D10728-0CB7-ABB6-C999-179383C05C87}"/>
              </a:ext>
            </a:extLst>
          </p:cNvPr>
          <p:cNvSpPr txBox="1"/>
          <p:nvPr/>
        </p:nvSpPr>
        <p:spPr>
          <a:xfrm>
            <a:off x="9467022" y="3825115"/>
            <a:ext cx="386644" cy="369332"/>
          </a:xfrm>
          <a:prstGeom prst="rect">
            <a:avLst/>
          </a:prstGeom>
          <a:noFill/>
        </p:spPr>
        <p:txBody>
          <a:bodyPr wrap="none" rtlCol="0">
            <a:spAutoFit/>
          </a:bodyPr>
          <a:lstStyle/>
          <a:p>
            <a:r>
              <a:rPr lang="en-US" dirty="0">
                <a:latin typeface="Helvetica Neue" panose="02000803000000090004" pitchFamily="2" charset="0"/>
              </a:rPr>
              <a:t>c)</a:t>
            </a:r>
            <a:endParaRPr lang="en-GB" dirty="0">
              <a:latin typeface="Helvetica Neue" panose="02000803000000090004" pitchFamily="2" charset="0"/>
            </a:endParaRPr>
          </a:p>
        </p:txBody>
      </p:sp>
      <p:sp>
        <p:nvSpPr>
          <p:cNvPr id="14" name="TextBox 13">
            <a:extLst>
              <a:ext uri="{FF2B5EF4-FFF2-40B4-BE49-F238E27FC236}">
                <a16:creationId xmlns:a16="http://schemas.microsoft.com/office/drawing/2014/main" id="{F5B60255-FDBF-87AA-FB4D-5F20D2D6DD32}"/>
              </a:ext>
            </a:extLst>
          </p:cNvPr>
          <p:cNvSpPr txBox="1"/>
          <p:nvPr/>
        </p:nvSpPr>
        <p:spPr>
          <a:xfrm>
            <a:off x="8891499" y="2184854"/>
            <a:ext cx="3072453" cy="1200329"/>
          </a:xfrm>
          <a:prstGeom prst="rect">
            <a:avLst/>
          </a:prstGeom>
          <a:noFill/>
        </p:spPr>
        <p:txBody>
          <a:bodyPr wrap="square" rtlCol="0">
            <a:spAutoFit/>
          </a:bodyPr>
          <a:lstStyle/>
          <a:p>
            <a:r>
              <a:rPr lang="en-US" dirty="0">
                <a:latin typeface="Helvetica Neue" panose="02000803000000090004" pitchFamily="2" charset="0"/>
              </a:rPr>
              <a:t>Which defining condition is shared among all one-dimensional elementary bifurcations?</a:t>
            </a:r>
            <a:endParaRPr lang="en-GB" dirty="0">
              <a:latin typeface="Helvetica Neue" panose="02000803000000090004" pitchFamily="2" charset="0"/>
            </a:endParaRPr>
          </a:p>
        </p:txBody>
      </p:sp>
    </p:spTree>
    <p:extLst>
      <p:ext uri="{BB962C8B-B14F-4D97-AF65-F5344CB8AC3E}">
        <p14:creationId xmlns:p14="http://schemas.microsoft.com/office/powerpoint/2010/main" val="3754975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38AD0-CAD6-F56D-6BA1-9FDCFA64C09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B571FDE-3F9B-2738-9D31-B8D52555BFD8}"/>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8C414FC6-CD86-E63D-07AA-B8AE2E78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306FDC-0353-8DCB-17F5-69F3E4A08779}"/>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741AEAFD-1E4A-56B8-5480-A0A6F1FC4A57}"/>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5A45A4BD-5EE9-42EB-E554-E820840B3DA5}"/>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DC746F-58A0-97A2-E20F-05147256B5B1}"/>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 </a:t>
                </a:r>
                <a:r>
                  <a:rPr lang="en-GB" sz="1600" dirty="0">
                    <a:latin typeface="Cambria Math" panose="02040503050406030204" pitchFamily="18" charset="0"/>
                    <a:ea typeface="Cambria Math" panose="02040503050406030204" pitchFamily="18" charset="0"/>
                  </a:rPr>
                  <a:t>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8" name="TextBox 7">
                <a:extLst>
                  <a:ext uri="{FF2B5EF4-FFF2-40B4-BE49-F238E27FC236}">
                    <a16:creationId xmlns:a16="http://schemas.microsoft.com/office/drawing/2014/main" id="{7FDC746F-58A0-97A2-E20F-05147256B5B1}"/>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4"/>
                <a:stretch>
                  <a:fillRect t="-2941" r="-50" b="-80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DA457E-7508-3A6B-9742-0FFB116EF2FA}"/>
                  </a:ext>
                </a:extLst>
              </p:cNvPr>
              <p:cNvSpPr txBox="1"/>
              <p:nvPr/>
            </p:nvSpPr>
            <p:spPr>
              <a:xfrm>
                <a:off x="8084776" y="3765284"/>
                <a:ext cx="1283749"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en>
                      </m:f>
                      <m:r>
                        <a:rPr lang="en-US" b="1" i="1" smtClean="0">
                          <a:latin typeface="Cambria Math" panose="02040503050406030204" pitchFamily="18" charset="0"/>
                        </a:rPr>
                        <m:t>≠</m:t>
                      </m:r>
                      <m:r>
                        <a:rPr lang="en-US" b="0" i="1" smtClean="0">
                          <a:latin typeface="Cambria Math" panose="02040503050406030204" pitchFamily="18" charset="0"/>
                        </a:rPr>
                        <m:t>0</m:t>
                      </m:r>
                    </m:oMath>
                  </m:oMathPara>
                </a14:m>
                <a:endParaRPr lang="en-GB" dirty="0"/>
              </a:p>
            </p:txBody>
          </p:sp>
        </mc:Choice>
        <mc:Fallback xmlns="">
          <p:sp>
            <p:nvSpPr>
              <p:cNvPr id="9" name="TextBox 8">
                <a:extLst>
                  <a:ext uri="{FF2B5EF4-FFF2-40B4-BE49-F238E27FC236}">
                    <a16:creationId xmlns:a16="http://schemas.microsoft.com/office/drawing/2014/main" id="{49DA457E-7508-3A6B-9742-0FFB116EF2FA}"/>
                  </a:ext>
                </a:extLst>
              </p:cNvPr>
              <p:cNvSpPr txBox="1">
                <a:spLocks noRot="1" noChangeAspect="1" noMove="1" noResize="1" noEditPoints="1" noAdjustHandles="1" noChangeArrowheads="1" noChangeShapeType="1" noTextEdit="1"/>
              </p:cNvSpPr>
              <p:nvPr/>
            </p:nvSpPr>
            <p:spPr>
              <a:xfrm>
                <a:off x="8084776" y="3765284"/>
                <a:ext cx="1283749" cy="58419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0522F1-95E5-3936-9E89-92B6028E6797}"/>
                  </a:ext>
                </a:extLst>
              </p:cNvPr>
              <p:cNvSpPr txBox="1"/>
              <p:nvPr/>
            </p:nvSpPr>
            <p:spPr>
              <a:xfrm>
                <a:off x="6198826" y="3723454"/>
                <a:ext cx="1381467"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m:rPr>
                                  <m:nor/>
                                </m:rPr>
                                <a:rPr lang="en-GB">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b="0" i="1">
                              <a:latin typeface="Cambria Math" panose="02040503050406030204" pitchFamily="18" charset="0"/>
                            </a:rPr>
                            <m:t>𝑓</m:t>
                          </m:r>
                          <m:d>
                            <m:dPr>
                              <m:ctrlPr>
                                <a:rPr lang="en-US" i="1">
                                  <a:latin typeface="Cambria Math" panose="02040503050406030204" pitchFamily="18" charset="0"/>
                                </a:rPr>
                              </m:ctrlPr>
                            </m:dPr>
                            <m:e>
                              <m:r>
                                <a:rPr lang="en-US" b="0" i="1">
                                  <a:latin typeface="Cambria Math" panose="02040503050406030204" pitchFamily="18" charset="0"/>
                                </a:rPr>
                                <m:t>𝑥</m:t>
                              </m:r>
                              <m:r>
                                <a:rPr lang="en-US" b="0" i="1">
                                  <a:latin typeface="Cambria Math" panose="02040503050406030204" pitchFamily="18" charset="0"/>
                                </a:rPr>
                                <m:t>, </m:t>
                              </m:r>
                              <m:r>
                                <a:rPr lang="en-US" b="0" i="1">
                                  <a:latin typeface="Cambria Math" panose="02040503050406030204" pitchFamily="18" charset="0"/>
                                </a:rPr>
                                <m:t>𝑝</m:t>
                              </m:r>
                            </m:e>
                          </m:d>
                        </m:num>
                        <m:den>
                          <m:r>
                            <m:rPr>
                              <m:nor/>
                            </m:rPr>
                            <a:rPr lang="en-GB">
                              <a:latin typeface="Cambria Math" panose="02040503050406030204" pitchFamily="18" charset="0"/>
                              <a:ea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den>
                      </m:f>
                      <m:r>
                        <a:rPr lang="en-US" b="1" i="1">
                          <a:latin typeface="Cambria Math" panose="02040503050406030204" pitchFamily="18" charset="0"/>
                        </a:rPr>
                        <m:t>≠</m:t>
                      </m:r>
                      <m:r>
                        <a:rPr lang="en-US" i="1">
                          <a:latin typeface="Cambria Math" panose="02040503050406030204" pitchFamily="18" charset="0"/>
                        </a:rPr>
                        <m:t>0</m:t>
                      </m:r>
                    </m:oMath>
                  </m:oMathPara>
                </a14:m>
                <a:endParaRPr lang="en-GB" dirty="0"/>
              </a:p>
            </p:txBody>
          </p:sp>
        </mc:Choice>
        <mc:Fallback xmlns="">
          <p:sp>
            <p:nvSpPr>
              <p:cNvPr id="11" name="TextBox 10">
                <a:extLst>
                  <a:ext uri="{FF2B5EF4-FFF2-40B4-BE49-F238E27FC236}">
                    <a16:creationId xmlns:a16="http://schemas.microsoft.com/office/drawing/2014/main" id="{DC0522F1-95E5-3936-9E89-92B6028E6797}"/>
                  </a:ext>
                </a:extLst>
              </p:cNvPr>
              <p:cNvSpPr txBox="1">
                <a:spLocks noRot="1" noChangeAspect="1" noMove="1" noResize="1" noEditPoints="1" noAdjustHandles="1" noChangeArrowheads="1" noChangeShapeType="1" noTextEdit="1"/>
              </p:cNvSpPr>
              <p:nvPr/>
            </p:nvSpPr>
            <p:spPr>
              <a:xfrm>
                <a:off x="6198826" y="3723454"/>
                <a:ext cx="1381467" cy="57265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40D9BD-33CC-FE90-3B7B-ABC6BD18290C}"/>
                  </a:ext>
                </a:extLst>
              </p:cNvPr>
              <p:cNvSpPr txBox="1"/>
              <p:nvPr/>
            </p:nvSpPr>
            <p:spPr>
              <a:xfrm>
                <a:off x="9873008" y="3741022"/>
                <a:ext cx="127413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chemeClr val="accent6">
                                  <a:lumMod val="75000"/>
                                </a:schemeClr>
                              </a:solidFill>
                              <a:latin typeface="Cambria Math" panose="02040503050406030204" pitchFamily="18" charset="0"/>
                            </a:rPr>
                          </m:ctrlPr>
                        </m:fPr>
                        <m:num>
                          <m:r>
                            <m:rPr>
                              <m:nor/>
                            </m:rPr>
                            <a:rPr lang="en-GB">
                              <a:solidFill>
                                <a:schemeClr val="accent6">
                                  <a:lumMod val="75000"/>
                                </a:schemeClr>
                              </a:solidFill>
                              <a:latin typeface="Cambria Math" panose="02040503050406030204" pitchFamily="18" charset="0"/>
                              <a:ea typeface="Cambria Math" panose="02040503050406030204" pitchFamily="18" charset="0"/>
                            </a:rPr>
                            <m:t>∂</m:t>
                          </m:r>
                          <m:r>
                            <a:rPr lang="en-US" i="1">
                              <a:solidFill>
                                <a:schemeClr val="accent6">
                                  <a:lumMod val="75000"/>
                                </a:schemeClr>
                              </a:solidFill>
                              <a:latin typeface="Cambria Math" panose="02040503050406030204" pitchFamily="18" charset="0"/>
                            </a:rPr>
                            <m:t>𝑓</m:t>
                          </m:r>
                          <m:d>
                            <m:dPr>
                              <m:ctrlPr>
                                <a:rPr lang="en-US" i="1">
                                  <a:solidFill>
                                    <a:schemeClr val="accent6">
                                      <a:lumMod val="75000"/>
                                    </a:schemeClr>
                                  </a:solidFill>
                                  <a:latin typeface="Cambria Math" panose="02040503050406030204" pitchFamily="18" charset="0"/>
                                </a:rPr>
                              </m:ctrlPr>
                            </m:dPr>
                            <m:e>
                              <m:r>
                                <a:rPr lang="en-US" i="1">
                                  <a:solidFill>
                                    <a:schemeClr val="accent6">
                                      <a:lumMod val="75000"/>
                                    </a:schemeClr>
                                  </a:solidFill>
                                  <a:latin typeface="Cambria Math" panose="02040503050406030204" pitchFamily="18" charset="0"/>
                                </a:rPr>
                                <m:t>𝑥</m:t>
                              </m:r>
                              <m:r>
                                <a:rPr lang="en-US" i="1">
                                  <a:solidFill>
                                    <a:schemeClr val="accent6">
                                      <a:lumMod val="75000"/>
                                    </a:schemeClr>
                                  </a:solidFill>
                                  <a:latin typeface="Cambria Math" panose="02040503050406030204" pitchFamily="18" charset="0"/>
                                </a:rPr>
                                <m:t>, </m:t>
                              </m:r>
                              <m:r>
                                <a:rPr lang="en-US" i="1">
                                  <a:solidFill>
                                    <a:schemeClr val="accent6">
                                      <a:lumMod val="75000"/>
                                    </a:schemeClr>
                                  </a:solidFill>
                                  <a:latin typeface="Cambria Math" panose="02040503050406030204" pitchFamily="18" charset="0"/>
                                </a:rPr>
                                <m:t>𝑝</m:t>
                              </m:r>
                            </m:e>
                          </m:d>
                        </m:num>
                        <m:den>
                          <m:r>
                            <m:rPr>
                              <m:nor/>
                            </m:rPr>
                            <a:rPr lang="en-GB">
                              <a:solidFill>
                                <a:schemeClr val="accent6">
                                  <a:lumMod val="75000"/>
                                </a:schemeClr>
                              </a:solidFill>
                              <a:latin typeface="Cambria Math" panose="02040503050406030204" pitchFamily="18" charset="0"/>
                              <a:ea typeface="Cambria Math" panose="02040503050406030204" pitchFamily="18" charset="0"/>
                            </a:rPr>
                            <m:t>∂</m:t>
                          </m:r>
                          <m:r>
                            <a:rPr lang="en-US" b="0" i="1" smtClean="0">
                              <a:solidFill>
                                <a:schemeClr val="accent6">
                                  <a:lumMod val="75000"/>
                                </a:schemeClr>
                              </a:solidFill>
                              <a:latin typeface="Cambria Math" panose="02040503050406030204" pitchFamily="18" charset="0"/>
                              <a:ea typeface="Cambria Math" panose="02040503050406030204" pitchFamily="18" charset="0"/>
                            </a:rPr>
                            <m:t>𝑥</m:t>
                          </m:r>
                        </m:den>
                      </m:f>
                      <m:r>
                        <a:rPr lang="en-US" b="1"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0</m:t>
                      </m:r>
                    </m:oMath>
                  </m:oMathPara>
                </a14:m>
                <a:endParaRPr lang="en-GB" dirty="0">
                  <a:solidFill>
                    <a:schemeClr val="accent6">
                      <a:lumMod val="75000"/>
                    </a:schemeClr>
                  </a:solidFill>
                </a:endParaRPr>
              </a:p>
            </p:txBody>
          </p:sp>
        </mc:Choice>
        <mc:Fallback xmlns="">
          <p:sp>
            <p:nvSpPr>
              <p:cNvPr id="12" name="TextBox 11">
                <a:extLst>
                  <a:ext uri="{FF2B5EF4-FFF2-40B4-BE49-F238E27FC236}">
                    <a16:creationId xmlns:a16="http://schemas.microsoft.com/office/drawing/2014/main" id="{8E40D9BD-33CC-FE90-3B7B-ABC6BD18290C}"/>
                  </a:ext>
                </a:extLst>
              </p:cNvPr>
              <p:cNvSpPr txBox="1">
                <a:spLocks noRot="1" noChangeAspect="1" noMove="1" noResize="1" noEditPoints="1" noAdjustHandles="1" noChangeArrowheads="1" noChangeShapeType="1" noTextEdit="1"/>
              </p:cNvSpPr>
              <p:nvPr/>
            </p:nvSpPr>
            <p:spPr>
              <a:xfrm>
                <a:off x="9873008" y="3741022"/>
                <a:ext cx="1274131" cy="537519"/>
              </a:xfrm>
              <a:prstGeom prst="rect">
                <a:avLst/>
              </a:prstGeom>
              <a:blipFill>
                <a:blip r:embed="rId7"/>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23E8EBC-6F9D-9806-ADF8-48B47C82B011}"/>
              </a:ext>
            </a:extLst>
          </p:cNvPr>
          <p:cNvSpPr txBox="1"/>
          <p:nvPr/>
        </p:nvSpPr>
        <p:spPr>
          <a:xfrm>
            <a:off x="5997342" y="2751315"/>
            <a:ext cx="2315057" cy="369332"/>
          </a:xfrm>
          <a:prstGeom prst="rect">
            <a:avLst/>
          </a:prstGeom>
          <a:noFill/>
        </p:spPr>
        <p:txBody>
          <a:bodyPr wrap="none" rtlCol="0">
            <a:spAutoFit/>
          </a:bodyPr>
          <a:lstStyle/>
          <a:p>
            <a:r>
              <a:rPr lang="en-US" dirty="0">
                <a:latin typeface="Helvetica Neue" panose="02000803000000090004" pitchFamily="2" charset="0"/>
              </a:rPr>
              <a:t>Defining conditions</a:t>
            </a:r>
            <a:endParaRPr lang="en-GB" dirty="0">
              <a:latin typeface="Helvetica Neue" panose="02000803000000090004" pitchFamily="2" charset="0"/>
            </a:endParaRPr>
          </a:p>
        </p:txBody>
      </p:sp>
      <p:sp>
        <p:nvSpPr>
          <p:cNvPr id="6" name="TextBox 5">
            <a:extLst>
              <a:ext uri="{FF2B5EF4-FFF2-40B4-BE49-F238E27FC236}">
                <a16:creationId xmlns:a16="http://schemas.microsoft.com/office/drawing/2014/main" id="{4F260A00-CCAA-3572-93DF-CD40FC4E4D6A}"/>
              </a:ext>
            </a:extLst>
          </p:cNvPr>
          <p:cNvSpPr txBox="1"/>
          <p:nvPr/>
        </p:nvSpPr>
        <p:spPr>
          <a:xfrm>
            <a:off x="5812040" y="3834454"/>
            <a:ext cx="386644" cy="369332"/>
          </a:xfrm>
          <a:prstGeom prst="rect">
            <a:avLst/>
          </a:prstGeom>
          <a:noFill/>
        </p:spPr>
        <p:txBody>
          <a:bodyPr wrap="none" rtlCol="0">
            <a:spAutoFit/>
          </a:bodyPr>
          <a:lstStyle/>
          <a:p>
            <a:r>
              <a:rPr lang="en-US" dirty="0">
                <a:latin typeface="Helvetica Neue" panose="02000803000000090004" pitchFamily="2" charset="0"/>
              </a:rPr>
              <a:t>a)</a:t>
            </a:r>
            <a:endParaRPr lang="en-GB" dirty="0">
              <a:latin typeface="Helvetica Neue" panose="02000803000000090004" pitchFamily="2" charset="0"/>
            </a:endParaRPr>
          </a:p>
        </p:txBody>
      </p:sp>
      <p:sp>
        <p:nvSpPr>
          <p:cNvPr id="7" name="TextBox 6">
            <a:extLst>
              <a:ext uri="{FF2B5EF4-FFF2-40B4-BE49-F238E27FC236}">
                <a16:creationId xmlns:a16="http://schemas.microsoft.com/office/drawing/2014/main" id="{3E44FEBF-04C8-CF8B-97AE-FB9697AE7D91}"/>
              </a:ext>
            </a:extLst>
          </p:cNvPr>
          <p:cNvSpPr txBox="1"/>
          <p:nvPr/>
        </p:nvSpPr>
        <p:spPr>
          <a:xfrm>
            <a:off x="7639244" y="3825115"/>
            <a:ext cx="394660" cy="369332"/>
          </a:xfrm>
          <a:prstGeom prst="rect">
            <a:avLst/>
          </a:prstGeom>
          <a:noFill/>
        </p:spPr>
        <p:txBody>
          <a:bodyPr wrap="none" rtlCol="0">
            <a:spAutoFit/>
          </a:bodyPr>
          <a:lstStyle/>
          <a:p>
            <a:r>
              <a:rPr lang="en-US" dirty="0">
                <a:latin typeface="Helvetica Neue" panose="02000803000000090004" pitchFamily="2" charset="0"/>
              </a:rPr>
              <a:t>b)</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C707E580-C9B8-6ED0-2CA4-3E1910BA6D19}"/>
              </a:ext>
            </a:extLst>
          </p:cNvPr>
          <p:cNvSpPr txBox="1"/>
          <p:nvPr/>
        </p:nvSpPr>
        <p:spPr>
          <a:xfrm>
            <a:off x="9467022" y="3825115"/>
            <a:ext cx="386644" cy="369332"/>
          </a:xfrm>
          <a:prstGeom prst="rect">
            <a:avLst/>
          </a:prstGeom>
          <a:noFill/>
        </p:spPr>
        <p:txBody>
          <a:bodyPr wrap="none" rtlCol="0">
            <a:spAutoFit/>
          </a:bodyPr>
          <a:lstStyle/>
          <a:p>
            <a:r>
              <a:rPr lang="en-US" dirty="0">
                <a:solidFill>
                  <a:schemeClr val="accent6">
                    <a:lumMod val="75000"/>
                  </a:schemeClr>
                </a:solidFill>
                <a:latin typeface="Helvetica Neue" panose="02000803000000090004" pitchFamily="2" charset="0"/>
              </a:rPr>
              <a:t>c)</a:t>
            </a:r>
            <a:endParaRPr lang="en-GB" dirty="0">
              <a:solidFill>
                <a:schemeClr val="accent6">
                  <a:lumMod val="75000"/>
                </a:schemeClr>
              </a:solidFill>
              <a:latin typeface="Helvetica Neue" panose="02000803000000090004" pitchFamily="2" charset="0"/>
            </a:endParaRPr>
          </a:p>
        </p:txBody>
      </p:sp>
      <p:sp>
        <p:nvSpPr>
          <p:cNvPr id="15" name="TextBox 14">
            <a:extLst>
              <a:ext uri="{FF2B5EF4-FFF2-40B4-BE49-F238E27FC236}">
                <a16:creationId xmlns:a16="http://schemas.microsoft.com/office/drawing/2014/main" id="{D36E083F-7B2E-FEF7-71CF-D1AEE316828C}"/>
              </a:ext>
            </a:extLst>
          </p:cNvPr>
          <p:cNvSpPr txBox="1"/>
          <p:nvPr/>
        </p:nvSpPr>
        <p:spPr>
          <a:xfrm>
            <a:off x="6889559" y="4863091"/>
            <a:ext cx="4012882" cy="369332"/>
          </a:xfrm>
          <a:prstGeom prst="rect">
            <a:avLst/>
          </a:prstGeom>
          <a:noFill/>
        </p:spPr>
        <p:txBody>
          <a:bodyPr wrap="square" rtlCol="0">
            <a:spAutoFit/>
          </a:bodyPr>
          <a:lstStyle/>
          <a:p>
            <a:r>
              <a:rPr lang="en-US" dirty="0">
                <a:solidFill>
                  <a:schemeClr val="accent6">
                    <a:lumMod val="75000"/>
                  </a:schemeClr>
                </a:solidFill>
                <a:latin typeface="Helvetica Neue" panose="02000803000000090004" pitchFamily="2" charset="0"/>
              </a:rPr>
              <a:t>Condition for being a critical point</a:t>
            </a:r>
            <a:endParaRPr lang="en-GB" dirty="0">
              <a:solidFill>
                <a:schemeClr val="accent6">
                  <a:lumMod val="75000"/>
                </a:schemeClr>
              </a:solidFill>
              <a:latin typeface="Helvetica Neue" panose="02000803000000090004" pitchFamily="2" charset="0"/>
            </a:endParaRPr>
          </a:p>
        </p:txBody>
      </p:sp>
      <p:sp>
        <p:nvSpPr>
          <p:cNvPr id="16" name="TextBox 15">
            <a:extLst>
              <a:ext uri="{FF2B5EF4-FFF2-40B4-BE49-F238E27FC236}">
                <a16:creationId xmlns:a16="http://schemas.microsoft.com/office/drawing/2014/main" id="{CF8DA48F-547E-5D78-7603-DF65D136A065}"/>
              </a:ext>
            </a:extLst>
          </p:cNvPr>
          <p:cNvSpPr txBox="1"/>
          <p:nvPr/>
        </p:nvSpPr>
        <p:spPr>
          <a:xfrm>
            <a:off x="8891499" y="2184854"/>
            <a:ext cx="3072453" cy="1200329"/>
          </a:xfrm>
          <a:prstGeom prst="rect">
            <a:avLst/>
          </a:prstGeom>
          <a:noFill/>
        </p:spPr>
        <p:txBody>
          <a:bodyPr wrap="square" rtlCol="0">
            <a:spAutoFit/>
          </a:bodyPr>
          <a:lstStyle/>
          <a:p>
            <a:r>
              <a:rPr lang="en-US" dirty="0">
                <a:latin typeface="Helvetica Neue" panose="02000803000000090004" pitchFamily="2" charset="0"/>
              </a:rPr>
              <a:t>Which defining condition is shared among all one-dimensional elementary bifurcations?</a:t>
            </a:r>
            <a:endParaRPr lang="en-GB" dirty="0">
              <a:latin typeface="Helvetica Neue" panose="02000803000000090004" pitchFamily="2" charset="0"/>
            </a:endParaRPr>
          </a:p>
        </p:txBody>
      </p:sp>
    </p:spTree>
    <p:extLst>
      <p:ext uri="{BB962C8B-B14F-4D97-AF65-F5344CB8AC3E}">
        <p14:creationId xmlns:p14="http://schemas.microsoft.com/office/powerpoint/2010/main" val="1553106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2194-3ACF-BC06-5D44-1D2C01E1AC0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76539A9-13C1-AA63-A7AE-1875CEF42268}"/>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FC458D6D-EA8F-997B-2C62-E72A45580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660760-08A7-28D9-D076-1791910FA5B7}"/>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67660760-08A7-28D9-D076-1791910FA5B7}"/>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pic>
        <p:nvPicPr>
          <p:cNvPr id="9" name="Picture 8" descr="A graph of the same function&#10;&#10;AI-generated content may be incorrect.">
            <a:extLst>
              <a:ext uri="{FF2B5EF4-FFF2-40B4-BE49-F238E27FC236}">
                <a16:creationId xmlns:a16="http://schemas.microsoft.com/office/drawing/2014/main" id="{CF9D68A1-EE2D-A77A-B622-A27B8B9C1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717" y="2060266"/>
            <a:ext cx="1651991" cy="1651991"/>
          </a:xfrm>
          <a:prstGeom prst="rect">
            <a:avLst/>
          </a:prstGeom>
        </p:spPr>
      </p:pic>
      <p:sp>
        <p:nvSpPr>
          <p:cNvPr id="10" name="TextBox 9">
            <a:extLst>
              <a:ext uri="{FF2B5EF4-FFF2-40B4-BE49-F238E27FC236}">
                <a16:creationId xmlns:a16="http://schemas.microsoft.com/office/drawing/2014/main" id="{5B33E8E0-5345-C2DF-C1A3-41C528C27E39}"/>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p:pic>
        <p:nvPicPr>
          <p:cNvPr id="12" name="Picture 11" descr="A line graph with dotted lines&#10;&#10;AI-generated content may be incorrect.">
            <a:extLst>
              <a:ext uri="{FF2B5EF4-FFF2-40B4-BE49-F238E27FC236}">
                <a16:creationId xmlns:a16="http://schemas.microsoft.com/office/drawing/2014/main" id="{85DB1813-733F-078B-E8E8-79054EAC6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898" y="4530259"/>
            <a:ext cx="3072455" cy="1843473"/>
          </a:xfrm>
          <a:prstGeom prst="rect">
            <a:avLst/>
          </a:prstGeom>
        </p:spPr>
      </p:pic>
      <p:sp>
        <p:nvSpPr>
          <p:cNvPr id="18" name="TextBox 17">
            <a:extLst>
              <a:ext uri="{FF2B5EF4-FFF2-40B4-BE49-F238E27FC236}">
                <a16:creationId xmlns:a16="http://schemas.microsoft.com/office/drawing/2014/main" id="{E4E95006-FC01-16C2-07D3-F176F1B7072E}"/>
              </a:ext>
            </a:extLst>
          </p:cNvPr>
          <p:cNvSpPr txBox="1"/>
          <p:nvPr/>
        </p:nvSpPr>
        <p:spPr>
          <a:xfrm>
            <a:off x="1293746" y="4292587"/>
            <a:ext cx="2855183" cy="369332"/>
          </a:xfrm>
          <a:prstGeom prst="rect">
            <a:avLst/>
          </a:prstGeom>
          <a:noFill/>
        </p:spPr>
        <p:txBody>
          <a:bodyPr wrap="square" rtlCol="0">
            <a:spAutoFit/>
          </a:bodyPr>
          <a:lstStyle/>
          <a:p>
            <a:pPr algn="ctr"/>
            <a:r>
              <a:rPr lang="en-US" dirty="0" err="1">
                <a:latin typeface="Helvetica Neue" panose="02000803000000090004" pitchFamily="2" charset="0"/>
              </a:rPr>
              <a:t>Transcritical</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DB422F9-1596-4050-83A4-AF33427F4345}"/>
                  </a:ext>
                </a:extLst>
              </p:cNvPr>
              <p:cNvSpPr txBox="1"/>
              <p:nvPr/>
            </p:nvSpPr>
            <p:spPr>
              <a:xfrm>
                <a:off x="1379958" y="6452499"/>
                <a:ext cx="36635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𝑝𝑥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l-GR" i="1">
                              <a:latin typeface="Cambria Math" panose="02040503050406030204" pitchFamily="18" charset="0"/>
                            </a:rPr>
                            <m:t>ε</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l-GR" i="1">
                          <a:latin typeface="Cambria Math" panose="02040503050406030204" pitchFamily="18" charset="0"/>
                        </a:rPr>
                        <m:t>ε</m:t>
                      </m:r>
                      <m:r>
                        <a:rPr lang="en-US" i="1">
                          <a:latin typeface="Cambria Math" panose="02040503050406030204" pitchFamily="18" charset="0"/>
                        </a:rPr>
                        <m:t>∈{−1,+1}</m:t>
                      </m:r>
                    </m:oMath>
                  </m:oMathPara>
                </a14:m>
                <a:endParaRPr lang="en-GB" dirty="0"/>
              </a:p>
            </p:txBody>
          </p:sp>
        </mc:Choice>
        <mc:Fallback xmlns="">
          <p:sp>
            <p:nvSpPr>
              <p:cNvPr id="21" name="TextBox 20">
                <a:extLst>
                  <a:ext uri="{FF2B5EF4-FFF2-40B4-BE49-F238E27FC236}">
                    <a16:creationId xmlns:a16="http://schemas.microsoft.com/office/drawing/2014/main" id="{1DB422F9-1596-4050-83A4-AF33427F4345}"/>
                  </a:ext>
                </a:extLst>
              </p:cNvPr>
              <p:cNvSpPr txBox="1">
                <a:spLocks noRot="1" noChangeAspect="1" noMove="1" noResize="1" noEditPoints="1" noAdjustHandles="1" noChangeArrowheads="1" noChangeShapeType="1" noTextEdit="1"/>
              </p:cNvSpPr>
              <p:nvPr/>
            </p:nvSpPr>
            <p:spPr>
              <a:xfrm>
                <a:off x="1379958" y="6452499"/>
                <a:ext cx="3663502" cy="276999"/>
              </a:xfrm>
              <a:prstGeom prst="rect">
                <a:avLst/>
              </a:prstGeom>
              <a:blipFill>
                <a:blip r:embed="rId7"/>
                <a:stretch>
                  <a:fillRect l="-499" t="-2174" r="-2163"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27CEC6-B9F1-BBDB-8588-A637EB6095AA}"/>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 </a:t>
                </a:r>
                <a:r>
                  <a:rPr lang="en-GB" sz="1600" dirty="0">
                    <a:latin typeface="Cambria Math" panose="02040503050406030204" pitchFamily="18" charset="0"/>
                    <a:ea typeface="Cambria Math" panose="02040503050406030204" pitchFamily="18" charset="0"/>
                  </a:rPr>
                  <a:t>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8" name="TextBox 7">
                <a:extLst>
                  <a:ext uri="{FF2B5EF4-FFF2-40B4-BE49-F238E27FC236}">
                    <a16:creationId xmlns:a16="http://schemas.microsoft.com/office/drawing/2014/main" id="{8127CEC6-B9F1-BBDB-8588-A637EB6095AA}"/>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8"/>
                <a:stretch>
                  <a:fillRect t="-2941" r="-50" b="-8088"/>
                </a:stretch>
              </a:blipFill>
            </p:spPr>
            <p:txBody>
              <a:bodyPr/>
              <a:lstStyle/>
              <a:p>
                <a:r>
                  <a:rPr lang="en-GB">
                    <a:noFill/>
                  </a:rPr>
                  <a:t> </a:t>
                </a:r>
              </a:p>
            </p:txBody>
          </p:sp>
        </mc:Fallback>
      </mc:AlternateContent>
      <p:pic>
        <p:nvPicPr>
          <p:cNvPr id="5" name="Picture 4" descr="A graph of the same function&#10;&#10;AI-generated content may be incorrect.">
            <a:extLst>
              <a:ext uri="{FF2B5EF4-FFF2-40B4-BE49-F238E27FC236}">
                <a16:creationId xmlns:a16="http://schemas.microsoft.com/office/drawing/2014/main" id="{FB477818-3D1E-C3BF-61D3-9DBA5E5098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4642" y="4530258"/>
            <a:ext cx="1719513" cy="1719513"/>
          </a:xfrm>
          <a:prstGeom prst="rect">
            <a:avLst/>
          </a:prstGeom>
        </p:spPr>
      </p:pic>
    </p:spTree>
    <p:extLst>
      <p:ext uri="{BB962C8B-B14F-4D97-AF65-F5344CB8AC3E}">
        <p14:creationId xmlns:p14="http://schemas.microsoft.com/office/powerpoint/2010/main" val="3718724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08CB5-527D-4127-F6C7-681294C9F70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C9D8C54-6429-A896-BF1D-6824356994DC}"/>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E4A25014-5B1E-C9CE-4DA5-8527747B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667F9B-A035-3F40-0E0F-9C8794B5EDC8}"/>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93667F9B-A035-3F40-0E0F-9C8794B5EDC8}"/>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pic>
        <p:nvPicPr>
          <p:cNvPr id="9" name="Picture 8" descr="A graph of the same function&#10;&#10;AI-generated content may be incorrect.">
            <a:extLst>
              <a:ext uri="{FF2B5EF4-FFF2-40B4-BE49-F238E27FC236}">
                <a16:creationId xmlns:a16="http://schemas.microsoft.com/office/drawing/2014/main" id="{BE18224F-6E89-844A-58B2-3ECD19586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717" y="2060266"/>
            <a:ext cx="1651991" cy="1651991"/>
          </a:xfrm>
          <a:prstGeom prst="rect">
            <a:avLst/>
          </a:prstGeom>
        </p:spPr>
      </p:pic>
      <p:sp>
        <p:nvSpPr>
          <p:cNvPr id="10" name="TextBox 9">
            <a:extLst>
              <a:ext uri="{FF2B5EF4-FFF2-40B4-BE49-F238E27FC236}">
                <a16:creationId xmlns:a16="http://schemas.microsoft.com/office/drawing/2014/main" id="{64D3212D-6E19-B550-9B12-057384689AE0}"/>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p:pic>
        <p:nvPicPr>
          <p:cNvPr id="12" name="Picture 11" descr="A line graph with dotted lines&#10;&#10;AI-generated content may be incorrect.">
            <a:extLst>
              <a:ext uri="{FF2B5EF4-FFF2-40B4-BE49-F238E27FC236}">
                <a16:creationId xmlns:a16="http://schemas.microsoft.com/office/drawing/2014/main" id="{5CEED8E3-6B66-B9FA-A369-232BCFCD4B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898" y="4530259"/>
            <a:ext cx="3072455" cy="1843473"/>
          </a:xfrm>
          <a:prstGeom prst="rect">
            <a:avLst/>
          </a:prstGeom>
        </p:spPr>
      </p:pic>
      <p:pic>
        <p:nvPicPr>
          <p:cNvPr id="13" name="Picture 12" descr="A diagram of a function&#10;&#10;AI-generated content may be incorrect.">
            <a:extLst>
              <a:ext uri="{FF2B5EF4-FFF2-40B4-BE49-F238E27FC236}">
                <a16:creationId xmlns:a16="http://schemas.microsoft.com/office/drawing/2014/main" id="{AF4703F4-CB3D-AF77-6D56-8319018F9D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9560" y="2057269"/>
            <a:ext cx="3072453" cy="1843472"/>
          </a:xfrm>
          <a:prstGeom prst="rect">
            <a:avLst/>
          </a:prstGeom>
        </p:spPr>
      </p:pic>
      <p:pic>
        <p:nvPicPr>
          <p:cNvPr id="16" name="Picture 15" descr="A graph with a line and dots&#10;&#10;AI-generated content may be incorrect.">
            <a:extLst>
              <a:ext uri="{FF2B5EF4-FFF2-40B4-BE49-F238E27FC236}">
                <a16:creationId xmlns:a16="http://schemas.microsoft.com/office/drawing/2014/main" id="{E0E6FBFD-06DB-69D5-AC4B-5FF6691B7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2013" y="2057269"/>
            <a:ext cx="1651992" cy="1651992"/>
          </a:xfrm>
          <a:prstGeom prst="rect">
            <a:avLst/>
          </a:prstGeom>
        </p:spPr>
      </p:pic>
      <p:sp>
        <p:nvSpPr>
          <p:cNvPr id="18" name="TextBox 17">
            <a:extLst>
              <a:ext uri="{FF2B5EF4-FFF2-40B4-BE49-F238E27FC236}">
                <a16:creationId xmlns:a16="http://schemas.microsoft.com/office/drawing/2014/main" id="{67780FB5-6B7B-FB4D-1F3E-1E6C443B6BEC}"/>
              </a:ext>
            </a:extLst>
          </p:cNvPr>
          <p:cNvSpPr txBox="1"/>
          <p:nvPr/>
        </p:nvSpPr>
        <p:spPr>
          <a:xfrm>
            <a:off x="1293746" y="4292587"/>
            <a:ext cx="2855183" cy="369332"/>
          </a:xfrm>
          <a:prstGeom prst="rect">
            <a:avLst/>
          </a:prstGeom>
          <a:noFill/>
        </p:spPr>
        <p:txBody>
          <a:bodyPr wrap="square" rtlCol="0">
            <a:spAutoFit/>
          </a:bodyPr>
          <a:lstStyle/>
          <a:p>
            <a:pPr algn="ctr"/>
            <a:r>
              <a:rPr lang="en-US" dirty="0" err="1">
                <a:latin typeface="Helvetica Neue" panose="02000803000000090004" pitchFamily="2" charset="0"/>
              </a:rPr>
              <a:t>Transcritical</a:t>
            </a:r>
            <a:endParaRPr lang="en-GB" dirty="0">
              <a:latin typeface="Helvetica Neue" panose="02000803000000090004" pitchFamily="2" charset="0"/>
            </a:endParaRPr>
          </a:p>
        </p:txBody>
      </p:sp>
      <p:sp>
        <p:nvSpPr>
          <p:cNvPr id="19" name="TextBox 18">
            <a:extLst>
              <a:ext uri="{FF2B5EF4-FFF2-40B4-BE49-F238E27FC236}">
                <a16:creationId xmlns:a16="http://schemas.microsoft.com/office/drawing/2014/main" id="{54A430A5-0A9E-3F82-68F7-C31D6E4FF283}"/>
              </a:ext>
            </a:extLst>
          </p:cNvPr>
          <p:cNvSpPr txBox="1"/>
          <p:nvPr/>
        </p:nvSpPr>
        <p:spPr>
          <a:xfrm>
            <a:off x="7311730" y="1767478"/>
            <a:ext cx="2855183" cy="369332"/>
          </a:xfrm>
          <a:prstGeom prst="rect">
            <a:avLst/>
          </a:prstGeom>
          <a:noFill/>
        </p:spPr>
        <p:txBody>
          <a:bodyPr wrap="square" rtlCol="0">
            <a:spAutoFit/>
          </a:bodyPr>
          <a:lstStyle/>
          <a:p>
            <a:pPr algn="ctr"/>
            <a:r>
              <a:rPr lang="en-US" dirty="0">
                <a:latin typeface="Helvetica Neue" panose="02000803000000090004" pitchFamily="2" charset="0"/>
              </a:rPr>
              <a:t>Supercritical pitchfork</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149013-5D90-F639-8C68-ECC29CCFC6BA}"/>
                  </a:ext>
                </a:extLst>
              </p:cNvPr>
              <p:cNvSpPr txBox="1"/>
              <p:nvPr/>
            </p:nvSpPr>
            <p:spPr>
              <a:xfrm>
                <a:off x="1379958" y="6452499"/>
                <a:ext cx="36635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𝑝𝑥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l-GR" i="1">
                              <a:latin typeface="Cambria Math" panose="02040503050406030204" pitchFamily="18" charset="0"/>
                            </a:rPr>
                            <m:t>ε</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l-GR" i="1">
                          <a:latin typeface="Cambria Math" panose="02040503050406030204" pitchFamily="18" charset="0"/>
                        </a:rPr>
                        <m:t>ε</m:t>
                      </m:r>
                      <m:r>
                        <a:rPr lang="en-US" i="1">
                          <a:latin typeface="Cambria Math" panose="02040503050406030204" pitchFamily="18" charset="0"/>
                        </a:rPr>
                        <m:t>∈{−1,+1}</m:t>
                      </m:r>
                    </m:oMath>
                  </m:oMathPara>
                </a14:m>
                <a:endParaRPr lang="en-GB" dirty="0"/>
              </a:p>
            </p:txBody>
          </p:sp>
        </mc:Choice>
        <mc:Fallback xmlns="">
          <p:sp>
            <p:nvSpPr>
              <p:cNvPr id="21" name="TextBox 20">
                <a:extLst>
                  <a:ext uri="{FF2B5EF4-FFF2-40B4-BE49-F238E27FC236}">
                    <a16:creationId xmlns:a16="http://schemas.microsoft.com/office/drawing/2014/main" id="{7A149013-5D90-F639-8C68-ECC29CCFC6BA}"/>
                  </a:ext>
                </a:extLst>
              </p:cNvPr>
              <p:cNvSpPr txBox="1">
                <a:spLocks noRot="1" noChangeAspect="1" noMove="1" noResize="1" noEditPoints="1" noAdjustHandles="1" noChangeArrowheads="1" noChangeShapeType="1" noTextEdit="1"/>
              </p:cNvSpPr>
              <p:nvPr/>
            </p:nvSpPr>
            <p:spPr>
              <a:xfrm>
                <a:off x="1379958" y="6452499"/>
                <a:ext cx="3663502" cy="276999"/>
              </a:xfrm>
              <a:prstGeom prst="rect">
                <a:avLst/>
              </a:prstGeom>
              <a:blipFill>
                <a:blip r:embed="rId9"/>
                <a:stretch>
                  <a:fillRect l="-499" t="-2174" r="-2163"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C1C8E40-CB1A-5F12-C6DE-E0350A14BDE1}"/>
                  </a:ext>
                </a:extLst>
              </p:cNvPr>
              <p:cNvSpPr txBox="1"/>
              <p:nvPr/>
            </p:nvSpPr>
            <p:spPr>
              <a:xfrm>
                <a:off x="6889560" y="3916529"/>
                <a:ext cx="3659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r>
                        <m:rPr>
                          <m:sty m:val="p"/>
                        </m:rPr>
                        <a:rPr lang="el-GR" i="1">
                          <a:latin typeface="Cambria Math" panose="02040503050406030204" pitchFamily="18" charset="0"/>
                        </a:rPr>
                        <m:t>ε</m:t>
                      </m:r>
                      <m:r>
                        <a:rPr lang="en-US" b="0" i="1" smtClean="0">
                          <a:latin typeface="Cambria Math" panose="02040503050406030204" pitchFamily="18" charset="0"/>
                        </a:rPr>
                        <m:t>𝑥𝑝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m:rPr>
                          <m:sty m:val="p"/>
                        </m:rPr>
                        <a:rPr lang="el-GR" i="1">
                          <a:latin typeface="Cambria Math" panose="02040503050406030204" pitchFamily="18" charset="0"/>
                        </a:rPr>
                        <m:t>ε</m:t>
                      </m:r>
                      <m:r>
                        <a:rPr lang="en-US" i="1">
                          <a:latin typeface="Cambria Math" panose="02040503050406030204" pitchFamily="18" charset="0"/>
                        </a:rPr>
                        <m:t>∈{−1,+1}</m:t>
                      </m:r>
                    </m:oMath>
                  </m:oMathPara>
                </a14:m>
                <a:endParaRPr lang="en-GB" dirty="0"/>
              </a:p>
            </p:txBody>
          </p:sp>
        </mc:Choice>
        <mc:Fallback xmlns="">
          <p:sp>
            <p:nvSpPr>
              <p:cNvPr id="23" name="TextBox 22">
                <a:extLst>
                  <a:ext uri="{FF2B5EF4-FFF2-40B4-BE49-F238E27FC236}">
                    <a16:creationId xmlns:a16="http://schemas.microsoft.com/office/drawing/2014/main" id="{4C1C8E40-CB1A-5F12-C6DE-E0350A14BDE1}"/>
                  </a:ext>
                </a:extLst>
              </p:cNvPr>
              <p:cNvSpPr txBox="1">
                <a:spLocks noRot="1" noChangeAspect="1" noMove="1" noResize="1" noEditPoints="1" noAdjustHandles="1" noChangeArrowheads="1" noChangeShapeType="1" noTextEdit="1"/>
              </p:cNvSpPr>
              <p:nvPr/>
            </p:nvSpPr>
            <p:spPr>
              <a:xfrm>
                <a:off x="6889560" y="3916529"/>
                <a:ext cx="3659335" cy="276999"/>
              </a:xfrm>
              <a:prstGeom prst="rect">
                <a:avLst/>
              </a:prstGeom>
              <a:blipFill>
                <a:blip r:embed="rId10"/>
                <a:stretch>
                  <a:fillRect l="-500" t="-2174" r="-2167"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89C6C-CA72-0BDA-4F93-47A2E0537401}"/>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a:t>
                </a:r>
                <a:r>
                  <a:rPr lang="en-GB" sz="1600" dirty="0">
                    <a:latin typeface="Cambria Math" panose="02040503050406030204" pitchFamily="18" charset="0"/>
                    <a:ea typeface="Cambria Math" panose="02040503050406030204" pitchFamily="18" charset="0"/>
                  </a:rPr>
                  <a:t>: 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8" name="TextBox 7">
                <a:extLst>
                  <a:ext uri="{FF2B5EF4-FFF2-40B4-BE49-F238E27FC236}">
                    <a16:creationId xmlns:a16="http://schemas.microsoft.com/office/drawing/2014/main" id="{A0389C6C-CA72-0BDA-4F93-47A2E0537401}"/>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11"/>
                <a:stretch>
                  <a:fillRect t="-2941" r="-50" b="-8088"/>
                </a:stretch>
              </a:blipFill>
            </p:spPr>
            <p:txBody>
              <a:bodyPr/>
              <a:lstStyle/>
              <a:p>
                <a:r>
                  <a:rPr lang="en-GB">
                    <a:noFill/>
                  </a:rPr>
                  <a:t> </a:t>
                </a:r>
              </a:p>
            </p:txBody>
          </p:sp>
        </mc:Fallback>
      </mc:AlternateContent>
      <p:pic>
        <p:nvPicPr>
          <p:cNvPr id="5" name="Picture 4" descr="A graph of the same function&#10;&#10;AI-generated content may be incorrect.">
            <a:extLst>
              <a:ext uri="{FF2B5EF4-FFF2-40B4-BE49-F238E27FC236}">
                <a16:creationId xmlns:a16="http://schemas.microsoft.com/office/drawing/2014/main" id="{65B5444A-1054-A93D-F6F6-437FF3AA06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4642" y="4530258"/>
            <a:ext cx="1719513" cy="1719513"/>
          </a:xfrm>
          <a:prstGeom prst="rect">
            <a:avLst/>
          </a:prstGeom>
        </p:spPr>
      </p:pic>
    </p:spTree>
    <p:extLst>
      <p:ext uri="{BB962C8B-B14F-4D97-AF65-F5344CB8AC3E}">
        <p14:creationId xmlns:p14="http://schemas.microsoft.com/office/powerpoint/2010/main" val="37404718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0251-A935-FA17-8C51-7E44D4D3A9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86B34D6-79A5-9891-E925-54282BC7AF28}"/>
              </a:ext>
            </a:extLst>
          </p:cNvPr>
          <p:cNvSpPr>
            <a:spLocks noGrp="1"/>
          </p:cNvSpPr>
          <p:nvPr>
            <p:ph type="title"/>
          </p:nvPr>
        </p:nvSpPr>
        <p:spPr>
          <a:xfrm>
            <a:off x="838200" y="39029"/>
            <a:ext cx="10515600" cy="875831"/>
          </a:xfrm>
        </p:spPr>
        <p:txBody>
          <a:bodyPr>
            <a:normAutofit/>
          </a:bodyPr>
          <a:lstStyle/>
          <a:p>
            <a:pPr algn="ctr"/>
            <a:r>
              <a:rPr lang="en-US" sz="3600" dirty="0">
                <a:latin typeface="Helvetica Neue" panose="02000803000000090004" pitchFamily="2" charset="0"/>
              </a:rPr>
              <a:t>Elementary bifurcations</a:t>
            </a:r>
            <a:endParaRPr lang="en-GB" sz="3600" dirty="0"/>
          </a:p>
        </p:txBody>
      </p:sp>
      <p:pic>
        <p:nvPicPr>
          <p:cNvPr id="2" name="Picture 1" descr="A line graph with a dotted line&#10;&#10;AI-generated content may be incorrect.">
            <a:extLst>
              <a:ext uri="{FF2B5EF4-FFF2-40B4-BE49-F238E27FC236}">
                <a16:creationId xmlns:a16="http://schemas.microsoft.com/office/drawing/2014/main" id="{B8A011FE-30FA-3E5D-9760-F3E39EFA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898" y="2060266"/>
            <a:ext cx="3072453" cy="184347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804815-07E6-9274-9C73-3CAFCB1339DF}"/>
                  </a:ext>
                </a:extLst>
              </p:cNvPr>
              <p:cNvSpPr txBox="1"/>
              <p:nvPr/>
            </p:nvSpPr>
            <p:spPr>
              <a:xfrm>
                <a:off x="1379958" y="3916530"/>
                <a:ext cx="39224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ε</m:t>
                          </m:r>
                        </m:e>
                        <m:sub>
                          <m:r>
                            <a:rPr lang="en-US" i="1">
                              <a:latin typeface="Cambria Math" panose="02040503050406030204" pitchFamily="18" charset="0"/>
                            </a:rPr>
                            <m:t>𝑖</m:t>
                          </m:r>
                        </m:sub>
                      </m:sSub>
                      <m:r>
                        <a:rPr lang="en-US" i="1">
                          <a:latin typeface="Cambria Math" panose="02040503050406030204" pitchFamily="18" charset="0"/>
                        </a:rPr>
                        <m:t>∈{−1,+1}</m:t>
                      </m:r>
                    </m:oMath>
                  </m:oMathPara>
                </a14:m>
                <a:endParaRPr lang="en-GB" dirty="0"/>
              </a:p>
            </p:txBody>
          </p:sp>
        </mc:Choice>
        <mc:Fallback xmlns="">
          <p:sp>
            <p:nvSpPr>
              <p:cNvPr id="3" name="TextBox 2">
                <a:extLst>
                  <a:ext uri="{FF2B5EF4-FFF2-40B4-BE49-F238E27FC236}">
                    <a16:creationId xmlns:a16="http://schemas.microsoft.com/office/drawing/2014/main" id="{37804815-07E6-9274-9C73-3CAFCB1339DF}"/>
                  </a:ext>
                </a:extLst>
              </p:cNvPr>
              <p:cNvSpPr txBox="1">
                <a:spLocks noRot="1" noChangeAspect="1" noMove="1" noResize="1" noEditPoints="1" noAdjustHandles="1" noChangeArrowheads="1" noChangeShapeType="1" noTextEdit="1"/>
              </p:cNvSpPr>
              <p:nvPr/>
            </p:nvSpPr>
            <p:spPr>
              <a:xfrm>
                <a:off x="1379958" y="3916530"/>
                <a:ext cx="3922484" cy="276999"/>
              </a:xfrm>
              <a:prstGeom prst="rect">
                <a:avLst/>
              </a:prstGeom>
              <a:blipFill>
                <a:blip r:embed="rId3"/>
                <a:stretch>
                  <a:fillRect l="-466" t="-2174" r="-1863" b="-36957"/>
                </a:stretch>
              </a:blipFill>
            </p:spPr>
            <p:txBody>
              <a:bodyPr/>
              <a:lstStyle/>
              <a:p>
                <a:r>
                  <a:rPr lang="en-GB">
                    <a:noFill/>
                  </a:rPr>
                  <a:t> </a:t>
                </a:r>
              </a:p>
            </p:txBody>
          </p:sp>
        </mc:Fallback>
      </mc:AlternateContent>
      <p:pic>
        <p:nvPicPr>
          <p:cNvPr id="9" name="Picture 8" descr="A graph of the same function&#10;&#10;AI-generated content may be incorrect.">
            <a:extLst>
              <a:ext uri="{FF2B5EF4-FFF2-40B4-BE49-F238E27FC236}">
                <a16:creationId xmlns:a16="http://schemas.microsoft.com/office/drawing/2014/main" id="{259FA2F9-85F6-F071-7DB9-82A3F6E5E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717" y="2060266"/>
            <a:ext cx="1651991" cy="1651991"/>
          </a:xfrm>
          <a:prstGeom prst="rect">
            <a:avLst/>
          </a:prstGeom>
        </p:spPr>
      </p:pic>
      <p:sp>
        <p:nvSpPr>
          <p:cNvPr id="10" name="TextBox 9">
            <a:extLst>
              <a:ext uri="{FF2B5EF4-FFF2-40B4-BE49-F238E27FC236}">
                <a16:creationId xmlns:a16="http://schemas.microsoft.com/office/drawing/2014/main" id="{1BCD4A9B-DE80-33E3-8038-6331DDE07546}"/>
              </a:ext>
            </a:extLst>
          </p:cNvPr>
          <p:cNvSpPr txBox="1"/>
          <p:nvPr/>
        </p:nvSpPr>
        <p:spPr>
          <a:xfrm>
            <a:off x="1271321" y="1770475"/>
            <a:ext cx="2855183" cy="369332"/>
          </a:xfrm>
          <a:prstGeom prst="rect">
            <a:avLst/>
          </a:prstGeom>
          <a:noFill/>
        </p:spPr>
        <p:txBody>
          <a:bodyPr wrap="square" rtlCol="0">
            <a:spAutoFit/>
          </a:bodyPr>
          <a:lstStyle/>
          <a:p>
            <a:pPr algn="ctr"/>
            <a:r>
              <a:rPr lang="en-US" dirty="0">
                <a:latin typeface="Helvetica Neue" panose="02000803000000090004" pitchFamily="2" charset="0"/>
              </a:rPr>
              <a:t>Saddle node</a:t>
            </a:r>
            <a:endParaRPr lang="en-GB" dirty="0">
              <a:latin typeface="Helvetica Neue" panose="02000803000000090004" pitchFamily="2" charset="0"/>
            </a:endParaRPr>
          </a:p>
        </p:txBody>
      </p:sp>
      <p:pic>
        <p:nvPicPr>
          <p:cNvPr id="12" name="Picture 11" descr="A line graph with dotted lines&#10;&#10;AI-generated content may be incorrect.">
            <a:extLst>
              <a:ext uri="{FF2B5EF4-FFF2-40B4-BE49-F238E27FC236}">
                <a16:creationId xmlns:a16="http://schemas.microsoft.com/office/drawing/2014/main" id="{15706676-517C-20A8-47D2-2EC99874B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898" y="4530259"/>
            <a:ext cx="3072455" cy="1843473"/>
          </a:xfrm>
          <a:prstGeom prst="rect">
            <a:avLst/>
          </a:prstGeom>
        </p:spPr>
      </p:pic>
      <p:pic>
        <p:nvPicPr>
          <p:cNvPr id="13" name="Picture 12" descr="A diagram of a function&#10;&#10;AI-generated content may be incorrect.">
            <a:extLst>
              <a:ext uri="{FF2B5EF4-FFF2-40B4-BE49-F238E27FC236}">
                <a16:creationId xmlns:a16="http://schemas.microsoft.com/office/drawing/2014/main" id="{791B29C9-60E0-F8C2-9FBC-DFE88DCA6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9560" y="2057269"/>
            <a:ext cx="3072453" cy="1843472"/>
          </a:xfrm>
          <a:prstGeom prst="rect">
            <a:avLst/>
          </a:prstGeom>
        </p:spPr>
      </p:pic>
      <p:pic>
        <p:nvPicPr>
          <p:cNvPr id="14" name="Picture 13" descr="A diagram of a function&#10;&#10;AI-generated content may be incorrect.">
            <a:extLst>
              <a:ext uri="{FF2B5EF4-FFF2-40B4-BE49-F238E27FC236}">
                <a16:creationId xmlns:a16="http://schemas.microsoft.com/office/drawing/2014/main" id="{176E206A-BEA4-1D3E-AF0C-BF0D203F1A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9560" y="4609027"/>
            <a:ext cx="3072453" cy="1843472"/>
          </a:xfrm>
          <a:prstGeom prst="rect">
            <a:avLst/>
          </a:prstGeom>
        </p:spPr>
      </p:pic>
      <p:pic>
        <p:nvPicPr>
          <p:cNvPr id="15" name="Picture 14" descr="A graph of the same function&#10;&#10;AI-generated content may be incorrect.">
            <a:extLst>
              <a:ext uri="{FF2B5EF4-FFF2-40B4-BE49-F238E27FC236}">
                <a16:creationId xmlns:a16="http://schemas.microsoft.com/office/drawing/2014/main" id="{0D1210FE-12F3-683E-C245-F2BAB5AA16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4642" y="4530258"/>
            <a:ext cx="1719513" cy="1719513"/>
          </a:xfrm>
          <a:prstGeom prst="rect">
            <a:avLst/>
          </a:prstGeom>
        </p:spPr>
      </p:pic>
      <p:pic>
        <p:nvPicPr>
          <p:cNvPr id="16" name="Picture 15" descr="A graph with a line and dots&#10;&#10;AI-generated content may be incorrect.">
            <a:extLst>
              <a:ext uri="{FF2B5EF4-FFF2-40B4-BE49-F238E27FC236}">
                <a16:creationId xmlns:a16="http://schemas.microsoft.com/office/drawing/2014/main" id="{3A0E58AE-60DA-0961-95DA-AAA7789A5D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2013" y="2057269"/>
            <a:ext cx="1651992" cy="1651992"/>
          </a:xfrm>
          <a:prstGeom prst="rect">
            <a:avLst/>
          </a:prstGeom>
        </p:spPr>
      </p:pic>
      <p:pic>
        <p:nvPicPr>
          <p:cNvPr id="17" name="Picture 16" descr="A graph of an imaginary function&#10;&#10;AI-generated content may be incorrect.">
            <a:extLst>
              <a:ext uri="{FF2B5EF4-FFF2-40B4-BE49-F238E27FC236}">
                <a16:creationId xmlns:a16="http://schemas.microsoft.com/office/drawing/2014/main" id="{EA2F7FCB-3A2F-EDBA-FB49-3F5A2F8641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63491" y="4597780"/>
            <a:ext cx="1775952" cy="1775952"/>
          </a:xfrm>
          <a:prstGeom prst="rect">
            <a:avLst/>
          </a:prstGeom>
        </p:spPr>
      </p:pic>
      <p:sp>
        <p:nvSpPr>
          <p:cNvPr id="18" name="TextBox 17">
            <a:extLst>
              <a:ext uri="{FF2B5EF4-FFF2-40B4-BE49-F238E27FC236}">
                <a16:creationId xmlns:a16="http://schemas.microsoft.com/office/drawing/2014/main" id="{9D0366DC-F2AA-74E7-1AA5-A4DF4F9AD204}"/>
              </a:ext>
            </a:extLst>
          </p:cNvPr>
          <p:cNvSpPr txBox="1"/>
          <p:nvPr/>
        </p:nvSpPr>
        <p:spPr>
          <a:xfrm>
            <a:off x="1293746" y="4292587"/>
            <a:ext cx="2855183" cy="369332"/>
          </a:xfrm>
          <a:prstGeom prst="rect">
            <a:avLst/>
          </a:prstGeom>
          <a:noFill/>
        </p:spPr>
        <p:txBody>
          <a:bodyPr wrap="square" rtlCol="0">
            <a:spAutoFit/>
          </a:bodyPr>
          <a:lstStyle/>
          <a:p>
            <a:pPr algn="ctr"/>
            <a:r>
              <a:rPr lang="en-US" dirty="0" err="1">
                <a:latin typeface="Helvetica Neue" panose="02000803000000090004" pitchFamily="2" charset="0"/>
              </a:rPr>
              <a:t>Transcritical</a:t>
            </a:r>
            <a:endParaRPr lang="en-GB" dirty="0">
              <a:latin typeface="Helvetica Neue" panose="02000803000000090004" pitchFamily="2" charset="0"/>
            </a:endParaRPr>
          </a:p>
        </p:txBody>
      </p:sp>
      <p:sp>
        <p:nvSpPr>
          <p:cNvPr id="19" name="TextBox 18">
            <a:extLst>
              <a:ext uri="{FF2B5EF4-FFF2-40B4-BE49-F238E27FC236}">
                <a16:creationId xmlns:a16="http://schemas.microsoft.com/office/drawing/2014/main" id="{32AAC1B3-B485-339B-C201-F07E9466CFFF}"/>
              </a:ext>
            </a:extLst>
          </p:cNvPr>
          <p:cNvSpPr txBox="1"/>
          <p:nvPr/>
        </p:nvSpPr>
        <p:spPr>
          <a:xfrm>
            <a:off x="7311730" y="1767478"/>
            <a:ext cx="2855183" cy="369332"/>
          </a:xfrm>
          <a:prstGeom prst="rect">
            <a:avLst/>
          </a:prstGeom>
          <a:noFill/>
        </p:spPr>
        <p:txBody>
          <a:bodyPr wrap="square" rtlCol="0">
            <a:spAutoFit/>
          </a:bodyPr>
          <a:lstStyle/>
          <a:p>
            <a:pPr algn="ctr"/>
            <a:r>
              <a:rPr lang="en-US" dirty="0">
                <a:latin typeface="Helvetica Neue" panose="02000803000000090004" pitchFamily="2" charset="0"/>
              </a:rPr>
              <a:t>Supercritical pitchfork</a:t>
            </a:r>
            <a:endParaRPr lang="en-GB" dirty="0">
              <a:latin typeface="Helvetica Neue" panose="02000803000000090004" pitchFamily="2" charset="0"/>
            </a:endParaRPr>
          </a:p>
        </p:txBody>
      </p:sp>
      <p:sp>
        <p:nvSpPr>
          <p:cNvPr id="20" name="TextBox 19">
            <a:extLst>
              <a:ext uri="{FF2B5EF4-FFF2-40B4-BE49-F238E27FC236}">
                <a16:creationId xmlns:a16="http://schemas.microsoft.com/office/drawing/2014/main" id="{11F362C9-3ACF-6E6A-E5DE-A974596A42EB}"/>
              </a:ext>
            </a:extLst>
          </p:cNvPr>
          <p:cNvSpPr txBox="1"/>
          <p:nvPr/>
        </p:nvSpPr>
        <p:spPr>
          <a:xfrm>
            <a:off x="7311729" y="4239695"/>
            <a:ext cx="2855183" cy="369332"/>
          </a:xfrm>
          <a:prstGeom prst="rect">
            <a:avLst/>
          </a:prstGeom>
          <a:noFill/>
        </p:spPr>
        <p:txBody>
          <a:bodyPr wrap="square" rtlCol="0">
            <a:spAutoFit/>
          </a:bodyPr>
          <a:lstStyle/>
          <a:p>
            <a:pPr algn="ctr"/>
            <a:r>
              <a:rPr lang="en-US" dirty="0">
                <a:latin typeface="Helvetica Neue" panose="02000803000000090004" pitchFamily="2" charset="0"/>
              </a:rPr>
              <a:t>Subcritical pitchfork</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DF8C60-1F87-D1DE-6E72-8C759A0E36E0}"/>
                  </a:ext>
                </a:extLst>
              </p:cNvPr>
              <p:cNvSpPr txBox="1"/>
              <p:nvPr/>
            </p:nvSpPr>
            <p:spPr>
              <a:xfrm>
                <a:off x="1379958" y="6452499"/>
                <a:ext cx="36635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𝑝𝑥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l-GR" i="1">
                              <a:latin typeface="Cambria Math" panose="02040503050406030204" pitchFamily="18" charset="0"/>
                            </a:rPr>
                            <m:t>ε</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l-GR" i="1">
                          <a:latin typeface="Cambria Math" panose="02040503050406030204" pitchFamily="18" charset="0"/>
                        </a:rPr>
                        <m:t>ε</m:t>
                      </m:r>
                      <m:r>
                        <a:rPr lang="en-US" i="1">
                          <a:latin typeface="Cambria Math" panose="02040503050406030204" pitchFamily="18" charset="0"/>
                        </a:rPr>
                        <m:t>∈{−1,+1}</m:t>
                      </m:r>
                    </m:oMath>
                  </m:oMathPara>
                </a14:m>
                <a:endParaRPr lang="en-GB" dirty="0"/>
              </a:p>
            </p:txBody>
          </p:sp>
        </mc:Choice>
        <mc:Fallback xmlns="">
          <p:sp>
            <p:nvSpPr>
              <p:cNvPr id="21" name="TextBox 20">
                <a:extLst>
                  <a:ext uri="{FF2B5EF4-FFF2-40B4-BE49-F238E27FC236}">
                    <a16:creationId xmlns:a16="http://schemas.microsoft.com/office/drawing/2014/main" id="{09DF8C60-1F87-D1DE-6E72-8C759A0E36E0}"/>
                  </a:ext>
                </a:extLst>
              </p:cNvPr>
              <p:cNvSpPr txBox="1">
                <a:spLocks noRot="1" noChangeAspect="1" noMove="1" noResize="1" noEditPoints="1" noAdjustHandles="1" noChangeArrowheads="1" noChangeShapeType="1" noTextEdit="1"/>
              </p:cNvSpPr>
              <p:nvPr/>
            </p:nvSpPr>
            <p:spPr>
              <a:xfrm>
                <a:off x="1379958" y="6452499"/>
                <a:ext cx="3663502" cy="276999"/>
              </a:xfrm>
              <a:prstGeom prst="rect">
                <a:avLst/>
              </a:prstGeom>
              <a:blipFill>
                <a:blip r:embed="rId11"/>
                <a:stretch>
                  <a:fillRect l="-499" t="-2174" r="-2163"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A0153FC-99EB-F7DB-8280-CCA472DF1C54}"/>
                  </a:ext>
                </a:extLst>
              </p:cNvPr>
              <p:cNvSpPr txBox="1"/>
              <p:nvPr/>
            </p:nvSpPr>
            <p:spPr>
              <a:xfrm>
                <a:off x="6889560" y="3916529"/>
                <a:ext cx="3659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r>
                        <m:rPr>
                          <m:sty m:val="p"/>
                        </m:rPr>
                        <a:rPr lang="el-GR" i="1">
                          <a:latin typeface="Cambria Math" panose="02040503050406030204" pitchFamily="18" charset="0"/>
                        </a:rPr>
                        <m:t>ε</m:t>
                      </m:r>
                      <m:r>
                        <a:rPr lang="en-US" b="0" i="1" smtClean="0">
                          <a:latin typeface="Cambria Math" panose="02040503050406030204" pitchFamily="18" charset="0"/>
                        </a:rPr>
                        <m:t>𝑥𝑝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m:rPr>
                          <m:sty m:val="p"/>
                        </m:rPr>
                        <a:rPr lang="el-GR" i="1">
                          <a:latin typeface="Cambria Math" panose="02040503050406030204" pitchFamily="18" charset="0"/>
                        </a:rPr>
                        <m:t>ε</m:t>
                      </m:r>
                      <m:r>
                        <a:rPr lang="en-US" i="1">
                          <a:latin typeface="Cambria Math" panose="02040503050406030204" pitchFamily="18" charset="0"/>
                        </a:rPr>
                        <m:t>∈{−1,+1}</m:t>
                      </m:r>
                    </m:oMath>
                  </m:oMathPara>
                </a14:m>
                <a:endParaRPr lang="en-GB" dirty="0"/>
              </a:p>
            </p:txBody>
          </p:sp>
        </mc:Choice>
        <mc:Fallback xmlns="">
          <p:sp>
            <p:nvSpPr>
              <p:cNvPr id="23" name="TextBox 22">
                <a:extLst>
                  <a:ext uri="{FF2B5EF4-FFF2-40B4-BE49-F238E27FC236}">
                    <a16:creationId xmlns:a16="http://schemas.microsoft.com/office/drawing/2014/main" id="{BA0153FC-99EB-F7DB-8280-CCA472DF1C54}"/>
                  </a:ext>
                </a:extLst>
              </p:cNvPr>
              <p:cNvSpPr txBox="1">
                <a:spLocks noRot="1" noChangeAspect="1" noMove="1" noResize="1" noEditPoints="1" noAdjustHandles="1" noChangeArrowheads="1" noChangeShapeType="1" noTextEdit="1"/>
              </p:cNvSpPr>
              <p:nvPr/>
            </p:nvSpPr>
            <p:spPr>
              <a:xfrm>
                <a:off x="6889560" y="3916529"/>
                <a:ext cx="3659335" cy="276999"/>
              </a:xfrm>
              <a:prstGeom prst="rect">
                <a:avLst/>
              </a:prstGeom>
              <a:blipFill>
                <a:blip r:embed="rId12"/>
                <a:stretch>
                  <a:fillRect l="-500" t="-2174" r="-2167"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531FE4-100F-4F70-78F0-D351E195896C}"/>
                  </a:ext>
                </a:extLst>
              </p:cNvPr>
              <p:cNvSpPr txBox="1"/>
              <p:nvPr/>
            </p:nvSpPr>
            <p:spPr>
              <a:xfrm>
                <a:off x="6889560" y="6452498"/>
                <a:ext cx="36593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e>
                      </m:d>
                      <m:r>
                        <a:rPr lang="en-US" b="0" i="1" smtClean="0">
                          <a:latin typeface="Cambria Math" panose="02040503050406030204" pitchFamily="18" charset="0"/>
                        </a:rPr>
                        <m:t>=</m:t>
                      </m:r>
                      <m:r>
                        <m:rPr>
                          <m:sty m:val="p"/>
                        </m:rPr>
                        <a:rPr lang="el-GR" i="1">
                          <a:latin typeface="Cambria Math" panose="02040503050406030204" pitchFamily="18" charset="0"/>
                        </a:rPr>
                        <m:t>ε</m:t>
                      </m:r>
                      <m:r>
                        <a:rPr lang="en-US" b="0" i="1" smtClean="0">
                          <a:latin typeface="Cambria Math" panose="02040503050406030204" pitchFamily="18" charset="0"/>
                        </a:rPr>
                        <m:t>𝑥𝑝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m:rPr>
                          <m:sty m:val="p"/>
                        </m:rPr>
                        <a:rPr lang="el-GR" i="1">
                          <a:latin typeface="Cambria Math" panose="02040503050406030204" pitchFamily="18" charset="0"/>
                        </a:rPr>
                        <m:t>ε</m:t>
                      </m:r>
                      <m:r>
                        <a:rPr lang="en-US" i="1">
                          <a:latin typeface="Cambria Math" panose="02040503050406030204" pitchFamily="18" charset="0"/>
                        </a:rPr>
                        <m:t>∈{−1,+1}</m:t>
                      </m:r>
                    </m:oMath>
                  </m:oMathPara>
                </a14:m>
                <a:endParaRPr lang="en-GB" dirty="0"/>
              </a:p>
            </p:txBody>
          </p:sp>
        </mc:Choice>
        <mc:Fallback xmlns="">
          <p:sp>
            <p:nvSpPr>
              <p:cNvPr id="24" name="TextBox 23">
                <a:extLst>
                  <a:ext uri="{FF2B5EF4-FFF2-40B4-BE49-F238E27FC236}">
                    <a16:creationId xmlns:a16="http://schemas.microsoft.com/office/drawing/2014/main" id="{62531FE4-100F-4F70-78F0-D351E195896C}"/>
                  </a:ext>
                </a:extLst>
              </p:cNvPr>
              <p:cNvSpPr txBox="1">
                <a:spLocks noRot="1" noChangeAspect="1" noMove="1" noResize="1" noEditPoints="1" noAdjustHandles="1" noChangeArrowheads="1" noChangeShapeType="1" noTextEdit="1"/>
              </p:cNvSpPr>
              <p:nvPr/>
            </p:nvSpPr>
            <p:spPr>
              <a:xfrm>
                <a:off x="6889560" y="6452498"/>
                <a:ext cx="3659335" cy="276999"/>
              </a:xfrm>
              <a:prstGeom prst="rect">
                <a:avLst/>
              </a:prstGeom>
              <a:blipFill>
                <a:blip r:embed="rId13"/>
                <a:stretch>
                  <a:fillRect l="-500" t="-2174" r="-2167" b="-369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51AF3C-3E04-1D46-3782-D41EB6AEA1DA}"/>
                  </a:ext>
                </a:extLst>
              </p:cNvPr>
              <p:cNvSpPr txBox="1"/>
              <p:nvPr/>
            </p:nvSpPr>
            <p:spPr>
              <a:xfrm>
                <a:off x="0" y="822511"/>
                <a:ext cx="12192000" cy="830997"/>
              </a:xfrm>
              <a:prstGeom prst="rect">
                <a:avLst/>
              </a:prstGeom>
              <a:noFill/>
            </p:spPr>
            <p:txBody>
              <a:bodyPr wrap="square" rtlCol="0">
                <a:spAutoFit/>
              </a:bodyPr>
              <a:lstStyle/>
              <a:p>
                <a:pPr algn="ctr"/>
                <a:r>
                  <a:rPr lang="en-GB" sz="1600" dirty="0">
                    <a:latin typeface="Cambria Math" panose="02040503050406030204" pitchFamily="18" charset="0"/>
                    <a:ea typeface="Cambria Math" panose="02040503050406030204" pitchFamily="18" charset="0"/>
                  </a:rPr>
                  <a:t>At the critical point, the bifurcation diagram will have specific shapes resembling a </a:t>
                </a:r>
                <a:r>
                  <a:rPr lang="en-GB" sz="1600" i="1" dirty="0">
                    <a:latin typeface="Cambria Math" panose="02040503050406030204" pitchFamily="18" charset="0"/>
                    <a:ea typeface="Cambria Math" panose="02040503050406030204" pitchFamily="18" charset="0"/>
                  </a:rPr>
                  <a:t>normal form</a:t>
                </a:r>
                <a:r>
                  <a:rPr lang="en-GB" sz="1600" dirty="0">
                    <a:latin typeface="Cambria Math" panose="02040503050406030204" pitchFamily="18" charset="0"/>
                    <a:ea typeface="Cambria Math" panose="02040503050406030204" pitchFamily="18" charset="0"/>
                  </a:rPr>
                  <a:t>: these are the elementary bifurcations. </a:t>
                </a:r>
                <a:r>
                  <a:rPr lang="en-GB" sz="1600" b="1" dirty="0">
                    <a:latin typeface="Cambria Math" panose="02040503050406030204" pitchFamily="18" charset="0"/>
                    <a:ea typeface="Cambria Math" panose="02040503050406030204" pitchFamily="18" charset="0"/>
                  </a:rPr>
                  <a:t>This holds for multidimensional systems as well: </a:t>
                </a:r>
                <a:r>
                  <a:rPr lang="en-GB" sz="1600" dirty="0">
                    <a:latin typeface="Cambria Math" panose="02040503050406030204" pitchFamily="18" charset="0"/>
                    <a:ea typeface="Cambria Math" panose="02040503050406030204" pitchFamily="18" charset="0"/>
                  </a:rPr>
                  <a:t>the bifurcation will always have the same possible shapes along the directions associated with </a:t>
                </a:r>
                <a:r>
                  <a:rPr lang="el-GR" sz="1600" b="1" dirty="0">
                    <a:latin typeface="Cambria Math" panose="02040503050406030204" pitchFamily="18" charset="0"/>
                    <a:ea typeface="Cambria Math" panose="02040503050406030204" pitchFamily="18" charset="0"/>
                  </a:rPr>
                  <a:t>λ</a:t>
                </a:r>
                <a:r>
                  <a:rPr lang="en-US" sz="1600"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solidFill>
                          <a:schemeClr val="tx1"/>
                        </a:solidFill>
                        <a:latin typeface="Cambria Math" panose="02040503050406030204" pitchFamily="18" charset="0"/>
                      </a:rPr>
                      <m:t>=0</m:t>
                    </m:r>
                  </m:oMath>
                </a14:m>
                <a:r>
                  <a:rPr lang="en-GB" sz="1600" dirty="0">
                    <a:latin typeface="Cambria Math" panose="02040503050406030204" pitchFamily="18" charset="0"/>
                    <a:ea typeface="Cambria Math" panose="02040503050406030204" pitchFamily="18" charset="0"/>
                  </a:rPr>
                  <a:t> of Jacobian. To classify bifurcation, Taylor expand at the critical point and check </a:t>
                </a:r>
                <a:r>
                  <a:rPr lang="en-GB" sz="1600" i="1" dirty="0">
                    <a:latin typeface="Cambria Math" panose="02040503050406030204" pitchFamily="18" charset="0"/>
                    <a:ea typeface="Cambria Math" panose="02040503050406030204" pitchFamily="18" charset="0"/>
                  </a:rPr>
                  <a:t>defining conditions</a:t>
                </a:r>
              </a:p>
            </p:txBody>
          </p:sp>
        </mc:Choice>
        <mc:Fallback xmlns="">
          <p:sp>
            <p:nvSpPr>
              <p:cNvPr id="8" name="TextBox 7">
                <a:extLst>
                  <a:ext uri="{FF2B5EF4-FFF2-40B4-BE49-F238E27FC236}">
                    <a16:creationId xmlns:a16="http://schemas.microsoft.com/office/drawing/2014/main" id="{8451AF3C-3E04-1D46-3782-D41EB6AEA1DA}"/>
                  </a:ext>
                </a:extLst>
              </p:cNvPr>
              <p:cNvSpPr txBox="1">
                <a:spLocks noRot="1" noChangeAspect="1" noMove="1" noResize="1" noEditPoints="1" noAdjustHandles="1" noChangeArrowheads="1" noChangeShapeType="1" noTextEdit="1"/>
              </p:cNvSpPr>
              <p:nvPr/>
            </p:nvSpPr>
            <p:spPr>
              <a:xfrm>
                <a:off x="0" y="822511"/>
                <a:ext cx="12192000" cy="830997"/>
              </a:xfrm>
              <a:prstGeom prst="rect">
                <a:avLst/>
              </a:prstGeom>
              <a:blipFill>
                <a:blip r:embed="rId14"/>
                <a:stretch>
                  <a:fillRect t="-2941" r="-50" b="-8088"/>
                </a:stretch>
              </a:blipFill>
            </p:spPr>
            <p:txBody>
              <a:bodyPr/>
              <a:lstStyle/>
              <a:p>
                <a:r>
                  <a:rPr lang="en-GB">
                    <a:noFill/>
                  </a:rPr>
                  <a:t> </a:t>
                </a:r>
              </a:p>
            </p:txBody>
          </p:sp>
        </mc:Fallback>
      </mc:AlternateContent>
    </p:spTree>
    <p:extLst>
      <p:ext uri="{BB962C8B-B14F-4D97-AF65-F5344CB8AC3E}">
        <p14:creationId xmlns:p14="http://schemas.microsoft.com/office/powerpoint/2010/main" val="695840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236D47-02A8-A392-6412-C291F2948D2F}"/>
              </a:ext>
            </a:extLst>
          </p:cNvPr>
          <p:cNvSpPr>
            <a:spLocks noGrp="1"/>
          </p:cNvSpPr>
          <p:nvPr>
            <p:ph type="title"/>
          </p:nvPr>
        </p:nvSpPr>
        <p:spPr>
          <a:xfrm>
            <a:off x="838200" y="158298"/>
            <a:ext cx="10515600" cy="875831"/>
          </a:xfrm>
        </p:spPr>
        <p:txBody>
          <a:bodyPr>
            <a:normAutofit/>
          </a:bodyPr>
          <a:lstStyle/>
          <a:p>
            <a:pPr algn="ctr"/>
            <a:r>
              <a:rPr lang="en-US" sz="3600" dirty="0">
                <a:latin typeface="Helvetica Neue" panose="02000803000000090004" pitchFamily="2" charset="0"/>
              </a:rPr>
              <a:t>What we know</a:t>
            </a:r>
            <a:endParaRPr lang="en-GB" sz="3600" dirty="0"/>
          </a:p>
        </p:txBody>
      </p:sp>
      <p:sp>
        <p:nvSpPr>
          <p:cNvPr id="6" name="TextBox 5">
            <a:extLst>
              <a:ext uri="{FF2B5EF4-FFF2-40B4-BE49-F238E27FC236}">
                <a16:creationId xmlns:a16="http://schemas.microsoft.com/office/drawing/2014/main" id="{A81C0DE9-54CB-46BF-94DD-D28419B610CC}"/>
              </a:ext>
            </a:extLst>
          </p:cNvPr>
          <p:cNvSpPr txBox="1"/>
          <p:nvPr/>
        </p:nvSpPr>
        <p:spPr>
          <a:xfrm>
            <a:off x="918882" y="1736616"/>
            <a:ext cx="10434918" cy="954107"/>
          </a:xfrm>
          <a:prstGeom prst="rect">
            <a:avLst/>
          </a:prstGeom>
          <a:noFill/>
        </p:spPr>
        <p:txBody>
          <a:bodyPr wrap="square" rtlCol="0">
            <a:spAutoFit/>
          </a:bodyPr>
          <a:lstStyle/>
          <a:p>
            <a:pPr marL="514350" indent="-514350">
              <a:buFont typeface="+mj-lt"/>
              <a:buAutoNum type="arabicPeriod"/>
            </a:pPr>
            <a:r>
              <a:rPr lang="en-US" sz="2800" dirty="0">
                <a:latin typeface="Helvetica Neue" panose="02000803000000090004" pitchFamily="2" charset="0"/>
              </a:rPr>
              <a:t>Usually, equilibria will not change in number or stability</a:t>
            </a:r>
          </a:p>
          <a:p>
            <a:pPr marL="514350" indent="-514350">
              <a:buFont typeface="+mj-lt"/>
              <a:buAutoNum type="arabicPeriod"/>
            </a:pPr>
            <a:endParaRPr lang="en-US" sz="2800" dirty="0">
              <a:latin typeface="Helvetica Neue" panose="02000803000000090004" pitchFamily="2" charset="0"/>
            </a:endParaRPr>
          </a:p>
        </p:txBody>
      </p:sp>
    </p:spTree>
    <p:extLst>
      <p:ext uri="{BB962C8B-B14F-4D97-AF65-F5344CB8AC3E}">
        <p14:creationId xmlns:p14="http://schemas.microsoft.com/office/powerpoint/2010/main" val="2348145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9488F-B7C9-EA47-32AD-EC25D0CB061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C270BE3-5156-0C4B-0E44-8E4D2E9B5E28}"/>
              </a:ext>
            </a:extLst>
          </p:cNvPr>
          <p:cNvSpPr>
            <a:spLocks noGrp="1"/>
          </p:cNvSpPr>
          <p:nvPr>
            <p:ph type="title"/>
          </p:nvPr>
        </p:nvSpPr>
        <p:spPr>
          <a:xfrm>
            <a:off x="838200" y="158298"/>
            <a:ext cx="10515600" cy="875831"/>
          </a:xfrm>
        </p:spPr>
        <p:txBody>
          <a:bodyPr>
            <a:normAutofit/>
          </a:bodyPr>
          <a:lstStyle/>
          <a:p>
            <a:pPr algn="ctr"/>
            <a:r>
              <a:rPr lang="en-US" sz="3600" dirty="0">
                <a:latin typeface="Helvetica Neue" panose="02000803000000090004" pitchFamily="2" charset="0"/>
              </a:rPr>
              <a:t>What we know</a:t>
            </a:r>
            <a:endParaRPr lang="en-GB" sz="3600" dirty="0"/>
          </a:p>
        </p:txBody>
      </p:sp>
      <p:sp>
        <p:nvSpPr>
          <p:cNvPr id="6" name="TextBox 5">
            <a:extLst>
              <a:ext uri="{FF2B5EF4-FFF2-40B4-BE49-F238E27FC236}">
                <a16:creationId xmlns:a16="http://schemas.microsoft.com/office/drawing/2014/main" id="{72010675-B8EB-517E-9482-4FA467F953C5}"/>
              </a:ext>
            </a:extLst>
          </p:cNvPr>
          <p:cNvSpPr txBox="1"/>
          <p:nvPr/>
        </p:nvSpPr>
        <p:spPr>
          <a:xfrm>
            <a:off x="918882" y="1736616"/>
            <a:ext cx="10434918" cy="1815882"/>
          </a:xfrm>
          <a:prstGeom prst="rect">
            <a:avLst/>
          </a:prstGeom>
          <a:noFill/>
        </p:spPr>
        <p:txBody>
          <a:bodyPr wrap="square" rtlCol="0">
            <a:spAutoFit/>
          </a:bodyPr>
          <a:lstStyle/>
          <a:p>
            <a:pPr marL="514350" indent="-514350">
              <a:buFont typeface="+mj-lt"/>
              <a:buAutoNum type="arabicPeriod"/>
            </a:pPr>
            <a:r>
              <a:rPr lang="en-US" sz="2800" dirty="0">
                <a:latin typeface="Helvetica Neue" panose="02000803000000090004" pitchFamily="2" charset="0"/>
              </a:rPr>
              <a:t>Usually, equilibria will not change in number or stability</a:t>
            </a:r>
          </a:p>
          <a:p>
            <a:pPr marL="514350" indent="-514350">
              <a:buFont typeface="+mj-lt"/>
              <a:buAutoNum type="arabicPeriod"/>
            </a:pPr>
            <a:endParaRPr lang="en-US" sz="2800" dirty="0">
              <a:latin typeface="Helvetica Neue" panose="02000803000000090004" pitchFamily="2" charset="0"/>
            </a:endParaRPr>
          </a:p>
          <a:p>
            <a:pPr marL="514350" indent="-514350">
              <a:buFont typeface="+mj-lt"/>
              <a:buAutoNum type="arabicPeriod"/>
            </a:pPr>
            <a:r>
              <a:rPr lang="en-US" sz="2800" dirty="0">
                <a:latin typeface="Helvetica Neue" panose="02000803000000090004" pitchFamily="2" charset="0"/>
              </a:rPr>
              <a:t>When they do, it because of singular or bifurcation points</a:t>
            </a:r>
          </a:p>
          <a:p>
            <a:pPr marL="514350" indent="-514350">
              <a:buFont typeface="+mj-lt"/>
              <a:buAutoNum type="arabicPeriod"/>
            </a:pPr>
            <a:endParaRPr lang="en-US" sz="2800" dirty="0">
              <a:latin typeface="Helvetica Neue" panose="02000803000000090004" pitchFamily="2" charset="0"/>
            </a:endParaRPr>
          </a:p>
        </p:txBody>
      </p:sp>
    </p:spTree>
    <p:extLst>
      <p:ext uri="{BB962C8B-B14F-4D97-AF65-F5344CB8AC3E}">
        <p14:creationId xmlns:p14="http://schemas.microsoft.com/office/powerpoint/2010/main" val="6601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A0DF-822A-C117-77F4-A8B0807E76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85ACA8D-0086-261D-7278-849341F013B4}"/>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78231949-D9EC-1B03-CFC6-18A338330F7A}"/>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Introduce a baseline model of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Using bifurcations to describe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Separation of timescales</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Very brief introduction to symmetries in dynamical systems and their importance for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Multi-agent decision-making and the ring attractor</a:t>
            </a:r>
          </a:p>
        </p:txBody>
      </p:sp>
    </p:spTree>
    <p:extLst>
      <p:ext uri="{BB962C8B-B14F-4D97-AF65-F5344CB8AC3E}">
        <p14:creationId xmlns:p14="http://schemas.microsoft.com/office/powerpoint/2010/main" val="406515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8ACF-810E-9441-F0A8-359A4F50388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1408B9A-587E-613E-CC2E-29DBEDA82D5D}"/>
              </a:ext>
            </a:extLst>
          </p:cNvPr>
          <p:cNvSpPr>
            <a:spLocks noGrp="1"/>
          </p:cNvSpPr>
          <p:nvPr>
            <p:ph type="title"/>
          </p:nvPr>
        </p:nvSpPr>
        <p:spPr>
          <a:xfrm>
            <a:off x="838200" y="158298"/>
            <a:ext cx="10515600" cy="875831"/>
          </a:xfrm>
        </p:spPr>
        <p:txBody>
          <a:bodyPr>
            <a:normAutofit/>
          </a:bodyPr>
          <a:lstStyle/>
          <a:p>
            <a:pPr algn="ctr"/>
            <a:r>
              <a:rPr lang="en-US" sz="3600" dirty="0">
                <a:latin typeface="Helvetica Neue" panose="02000803000000090004" pitchFamily="2" charset="0"/>
              </a:rPr>
              <a:t>What we know</a:t>
            </a:r>
            <a:endParaRPr lang="en-GB" sz="3600" dirty="0"/>
          </a:p>
        </p:txBody>
      </p:sp>
      <p:sp>
        <p:nvSpPr>
          <p:cNvPr id="6" name="TextBox 5">
            <a:extLst>
              <a:ext uri="{FF2B5EF4-FFF2-40B4-BE49-F238E27FC236}">
                <a16:creationId xmlns:a16="http://schemas.microsoft.com/office/drawing/2014/main" id="{85D656B5-61EC-4FAF-74CC-46023941C5A6}"/>
              </a:ext>
            </a:extLst>
          </p:cNvPr>
          <p:cNvSpPr txBox="1"/>
          <p:nvPr/>
        </p:nvSpPr>
        <p:spPr>
          <a:xfrm>
            <a:off x="918882" y="1736616"/>
            <a:ext cx="10434918" cy="3970318"/>
          </a:xfrm>
          <a:prstGeom prst="rect">
            <a:avLst/>
          </a:prstGeom>
          <a:noFill/>
        </p:spPr>
        <p:txBody>
          <a:bodyPr wrap="square" rtlCol="0">
            <a:spAutoFit/>
          </a:bodyPr>
          <a:lstStyle/>
          <a:p>
            <a:pPr marL="514350" indent="-514350">
              <a:buFont typeface="+mj-lt"/>
              <a:buAutoNum type="arabicPeriod"/>
            </a:pPr>
            <a:r>
              <a:rPr lang="en-US" sz="2800" dirty="0">
                <a:latin typeface="Helvetica Neue" panose="02000803000000090004" pitchFamily="2" charset="0"/>
              </a:rPr>
              <a:t>Usually, equilibria will not change in number or stability</a:t>
            </a:r>
          </a:p>
          <a:p>
            <a:pPr marL="514350" indent="-514350">
              <a:buFont typeface="+mj-lt"/>
              <a:buAutoNum type="arabicPeriod"/>
            </a:pPr>
            <a:endParaRPr lang="en-US" sz="2800" dirty="0">
              <a:latin typeface="Helvetica Neue" panose="02000803000000090004" pitchFamily="2" charset="0"/>
            </a:endParaRPr>
          </a:p>
          <a:p>
            <a:pPr marL="514350" indent="-514350">
              <a:buFont typeface="+mj-lt"/>
              <a:buAutoNum type="arabicPeriod"/>
            </a:pPr>
            <a:r>
              <a:rPr lang="en-US" sz="2800" dirty="0">
                <a:latin typeface="Helvetica Neue" panose="02000803000000090004" pitchFamily="2" charset="0"/>
              </a:rPr>
              <a:t>When they do, it because of singular or bifurcation points</a:t>
            </a:r>
          </a:p>
          <a:p>
            <a:pPr marL="514350" indent="-514350">
              <a:buFont typeface="+mj-lt"/>
              <a:buAutoNum type="arabicPeriod"/>
            </a:pPr>
            <a:endParaRPr lang="en-US" sz="2800" dirty="0">
              <a:latin typeface="Helvetica Neue" panose="02000803000000090004" pitchFamily="2" charset="0"/>
            </a:endParaRPr>
          </a:p>
          <a:p>
            <a:pPr marL="514350" indent="-514350">
              <a:buFont typeface="+mj-lt"/>
              <a:buAutoNum type="arabicPeriod"/>
            </a:pPr>
            <a:r>
              <a:rPr lang="en-US" sz="2800" dirty="0">
                <a:latin typeface="Helvetica Neue" panose="02000803000000090004" pitchFamily="2" charset="0"/>
              </a:rPr>
              <a:t>At the bifurcation points, there are only specific ways in which equilibria will change (also for high dimensional systems)</a:t>
            </a:r>
          </a:p>
          <a:p>
            <a:pPr marL="514350" indent="-514350">
              <a:buFont typeface="+mj-lt"/>
              <a:buAutoNum type="arabicPeriod"/>
            </a:pPr>
            <a:endParaRPr lang="en-US" sz="2800" dirty="0">
              <a:latin typeface="Helvetica Neue" panose="02000803000000090004" pitchFamily="2" charset="0"/>
            </a:endParaRPr>
          </a:p>
          <a:p>
            <a:pPr marL="514350" indent="-514350">
              <a:buFont typeface="+mj-lt"/>
              <a:buAutoNum type="arabicPeriod"/>
            </a:pPr>
            <a:endParaRPr lang="en-US" sz="2800" dirty="0">
              <a:latin typeface="Helvetica Neue" panose="02000803000000090004" pitchFamily="2" charset="0"/>
            </a:endParaRPr>
          </a:p>
        </p:txBody>
      </p:sp>
    </p:spTree>
    <p:extLst>
      <p:ext uri="{BB962C8B-B14F-4D97-AF65-F5344CB8AC3E}">
        <p14:creationId xmlns:p14="http://schemas.microsoft.com/office/powerpoint/2010/main" val="136623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1F3E-A358-A943-F944-F8FD6FC17D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92FE556-DB76-1B12-77C5-78A3195C7085}"/>
              </a:ext>
            </a:extLst>
          </p:cNvPr>
          <p:cNvSpPr>
            <a:spLocks noGrp="1"/>
          </p:cNvSpPr>
          <p:nvPr>
            <p:ph type="title"/>
          </p:nvPr>
        </p:nvSpPr>
        <p:spPr>
          <a:xfrm>
            <a:off x="838200" y="158298"/>
            <a:ext cx="10515600" cy="875831"/>
          </a:xfrm>
        </p:spPr>
        <p:txBody>
          <a:bodyPr>
            <a:normAutofit/>
          </a:bodyPr>
          <a:lstStyle/>
          <a:p>
            <a:pPr algn="ctr"/>
            <a:r>
              <a:rPr lang="en-US" sz="3600" dirty="0">
                <a:latin typeface="Helvetica Neue" panose="02000803000000090004" pitchFamily="2" charset="0"/>
              </a:rPr>
              <a:t>What we know</a:t>
            </a:r>
            <a:endParaRPr lang="en-GB" sz="3600" dirty="0"/>
          </a:p>
        </p:txBody>
      </p:sp>
      <p:sp>
        <p:nvSpPr>
          <p:cNvPr id="6" name="TextBox 5">
            <a:extLst>
              <a:ext uri="{FF2B5EF4-FFF2-40B4-BE49-F238E27FC236}">
                <a16:creationId xmlns:a16="http://schemas.microsoft.com/office/drawing/2014/main" id="{191C20D1-CEC8-D547-F3A6-208D99DF5452}"/>
              </a:ext>
            </a:extLst>
          </p:cNvPr>
          <p:cNvSpPr txBox="1"/>
          <p:nvPr/>
        </p:nvSpPr>
        <p:spPr>
          <a:xfrm>
            <a:off x="918882" y="1736616"/>
            <a:ext cx="10434918" cy="4832092"/>
          </a:xfrm>
          <a:prstGeom prst="rect">
            <a:avLst/>
          </a:prstGeom>
          <a:noFill/>
        </p:spPr>
        <p:txBody>
          <a:bodyPr wrap="square" rtlCol="0">
            <a:spAutoFit/>
          </a:bodyPr>
          <a:lstStyle/>
          <a:p>
            <a:pPr marL="514350" indent="-514350">
              <a:buFont typeface="+mj-lt"/>
              <a:buAutoNum type="arabicPeriod"/>
            </a:pPr>
            <a:r>
              <a:rPr lang="en-US" sz="2800" dirty="0">
                <a:latin typeface="Helvetica Neue" panose="02000803000000090004" pitchFamily="2" charset="0"/>
              </a:rPr>
              <a:t>Usually, equilibria will not change in number or stability</a:t>
            </a:r>
          </a:p>
          <a:p>
            <a:pPr marL="514350" indent="-514350">
              <a:buFont typeface="+mj-lt"/>
              <a:buAutoNum type="arabicPeriod"/>
            </a:pPr>
            <a:endParaRPr lang="en-US" sz="2800" dirty="0">
              <a:latin typeface="Helvetica Neue" panose="02000803000000090004" pitchFamily="2" charset="0"/>
            </a:endParaRPr>
          </a:p>
          <a:p>
            <a:pPr marL="514350" indent="-514350">
              <a:buFont typeface="+mj-lt"/>
              <a:buAutoNum type="arabicPeriod"/>
            </a:pPr>
            <a:r>
              <a:rPr lang="en-US" sz="2800" dirty="0">
                <a:latin typeface="Helvetica Neue" panose="02000803000000090004" pitchFamily="2" charset="0"/>
              </a:rPr>
              <a:t>When they do, it because of singular or bifurcation points</a:t>
            </a:r>
          </a:p>
          <a:p>
            <a:pPr marL="514350" indent="-514350">
              <a:buFont typeface="+mj-lt"/>
              <a:buAutoNum type="arabicPeriod"/>
            </a:pPr>
            <a:endParaRPr lang="en-US" sz="2800" dirty="0">
              <a:latin typeface="Helvetica Neue" panose="02000803000000090004" pitchFamily="2" charset="0"/>
            </a:endParaRPr>
          </a:p>
          <a:p>
            <a:pPr marL="514350" indent="-514350">
              <a:buFont typeface="+mj-lt"/>
              <a:buAutoNum type="arabicPeriod"/>
            </a:pPr>
            <a:r>
              <a:rPr lang="en-US" sz="2800" dirty="0">
                <a:latin typeface="Helvetica Neue" panose="02000803000000090004" pitchFamily="2" charset="0"/>
              </a:rPr>
              <a:t>At the bifurcation points, there are only specific ways in which equilibria will change (also for high dimensional systems)</a:t>
            </a:r>
          </a:p>
          <a:p>
            <a:pPr marL="514350" indent="-514350">
              <a:buFont typeface="+mj-lt"/>
              <a:buAutoNum type="arabicPeriod"/>
            </a:pPr>
            <a:endParaRPr lang="en-US" sz="2800" dirty="0">
              <a:latin typeface="Helvetica Neue" panose="02000803000000090004" pitchFamily="2" charset="0"/>
            </a:endParaRPr>
          </a:p>
          <a:p>
            <a:pPr marL="514350" indent="-514350" algn="ctr">
              <a:buFont typeface="+mj-lt"/>
              <a:buAutoNum type="arabicPeriod"/>
            </a:pPr>
            <a:r>
              <a:rPr lang="en-US" sz="2800" dirty="0">
                <a:solidFill>
                  <a:schemeClr val="bg1"/>
                </a:solidFill>
                <a:highlight>
                  <a:srgbClr val="000000"/>
                </a:highlight>
                <a:latin typeface="Helvetica Neue" panose="02000803000000090004" pitchFamily="2" charset="0"/>
              </a:rPr>
              <a:t>Elementary bifurcations can transform into each other</a:t>
            </a:r>
          </a:p>
          <a:p>
            <a:pPr marL="514350" indent="-514350" algn="ctr">
              <a:buFont typeface="+mj-lt"/>
              <a:buAutoNum type="arabicPeriod"/>
            </a:pPr>
            <a:endParaRPr lang="en-US" sz="2800" dirty="0">
              <a:solidFill>
                <a:schemeClr val="bg1"/>
              </a:solidFill>
              <a:highlight>
                <a:srgbClr val="000000"/>
              </a:highlight>
              <a:latin typeface="Helvetica Neue" panose="02000803000000090004" pitchFamily="2" charset="0"/>
            </a:endParaRPr>
          </a:p>
          <a:p>
            <a:pPr marL="514350" indent="-514350" algn="ctr">
              <a:buFont typeface="+mj-lt"/>
              <a:buAutoNum type="arabicPeriod"/>
            </a:pPr>
            <a:r>
              <a:rPr lang="en-US" sz="2800" dirty="0">
                <a:solidFill>
                  <a:schemeClr val="bg1"/>
                </a:solidFill>
                <a:highlight>
                  <a:srgbClr val="000000"/>
                </a:highlight>
                <a:latin typeface="Helvetica Neue" panose="02000803000000090004" pitchFamily="2" charset="0"/>
              </a:rPr>
              <a:t>Only a finite way in which this can happen!</a:t>
            </a:r>
          </a:p>
        </p:txBody>
      </p:sp>
    </p:spTree>
    <p:extLst>
      <p:ext uri="{BB962C8B-B14F-4D97-AF65-F5344CB8AC3E}">
        <p14:creationId xmlns:p14="http://schemas.microsoft.com/office/powerpoint/2010/main" val="1619173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51FF1-CA47-9C03-06E8-64059BD3339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32400E5-B45D-4CFC-7FD2-1224E06BA36C}"/>
              </a:ext>
            </a:extLst>
          </p:cNvPr>
          <p:cNvSpPr>
            <a:spLocks noGrp="1"/>
          </p:cNvSpPr>
          <p:nvPr>
            <p:ph type="title"/>
          </p:nvPr>
        </p:nvSpPr>
        <p:spPr>
          <a:xfrm>
            <a:off x="838200" y="126005"/>
            <a:ext cx="10515600" cy="885451"/>
          </a:xfrm>
        </p:spPr>
        <p:txBody>
          <a:bodyPr>
            <a:normAutofit/>
          </a:bodyPr>
          <a:lstStyle/>
          <a:p>
            <a:pPr algn="ctr"/>
            <a:r>
              <a:rPr lang="en-US" sz="3600" dirty="0">
                <a:latin typeface="Helvetica Neue" panose="02000803000000090004" pitchFamily="2" charset="0"/>
              </a:rPr>
              <a:t>Universal unfolding theorem</a:t>
            </a:r>
            <a:endParaRPr lang="en-GB" sz="3600" dirty="0"/>
          </a:p>
        </p:txBody>
      </p:sp>
      <p:sp>
        <p:nvSpPr>
          <p:cNvPr id="3" name="TextBox 2">
            <a:extLst>
              <a:ext uri="{FF2B5EF4-FFF2-40B4-BE49-F238E27FC236}">
                <a16:creationId xmlns:a16="http://schemas.microsoft.com/office/drawing/2014/main" id="{803622AE-63A0-3E81-6A89-1C7EB3C57FD2}"/>
              </a:ext>
            </a:extLst>
          </p:cNvPr>
          <p:cNvSpPr txBox="1"/>
          <p:nvPr/>
        </p:nvSpPr>
        <p:spPr>
          <a:xfrm>
            <a:off x="4279895" y="1707788"/>
            <a:ext cx="3632201" cy="369332"/>
          </a:xfrm>
          <a:prstGeom prst="rect">
            <a:avLst/>
          </a:prstGeom>
          <a:noFill/>
        </p:spPr>
        <p:txBody>
          <a:bodyPr wrap="square" rtlCol="0">
            <a:spAutoFit/>
          </a:bodyPr>
          <a:lstStyle/>
          <a:p>
            <a:r>
              <a:rPr lang="en-US" dirty="0">
                <a:latin typeface="Helvetica Neue" panose="02000803000000090004" pitchFamily="2" charset="0"/>
              </a:rPr>
              <a:t>Universal unfolding of pitchfork</a:t>
            </a:r>
            <a:endParaRPr lang="en-GB" dirty="0">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FE1F12-1619-E3D1-0535-78A06C6B9775}"/>
                  </a:ext>
                </a:extLst>
              </p:cNvPr>
              <p:cNvSpPr txBox="1"/>
              <p:nvPr/>
            </p:nvSpPr>
            <p:spPr>
              <a:xfrm>
                <a:off x="4140427" y="2259386"/>
                <a:ext cx="391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𝑝𝑥</m:t>
                      </m:r>
                      <m:r>
                        <a:rPr lang="en-US" b="0" i="1" smtClean="0">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𝑏</m:t>
                      </m:r>
                    </m:oMath>
                  </m:oMathPara>
                </a14:m>
                <a:endParaRPr lang="en-GB" dirty="0"/>
              </a:p>
            </p:txBody>
          </p:sp>
        </mc:Choice>
        <mc:Fallback xmlns="">
          <p:sp>
            <p:nvSpPr>
              <p:cNvPr id="4" name="TextBox 3">
                <a:extLst>
                  <a:ext uri="{FF2B5EF4-FFF2-40B4-BE49-F238E27FC236}">
                    <a16:creationId xmlns:a16="http://schemas.microsoft.com/office/drawing/2014/main" id="{26FE1F12-1619-E3D1-0535-78A06C6B9775}"/>
                  </a:ext>
                </a:extLst>
              </p:cNvPr>
              <p:cNvSpPr txBox="1">
                <a:spLocks noRot="1" noChangeAspect="1" noMove="1" noResize="1" noEditPoints="1" noAdjustHandles="1" noChangeArrowheads="1" noChangeShapeType="1" noTextEdit="1"/>
              </p:cNvSpPr>
              <p:nvPr/>
            </p:nvSpPr>
            <p:spPr>
              <a:xfrm>
                <a:off x="4140427" y="2259386"/>
                <a:ext cx="3911135" cy="276999"/>
              </a:xfrm>
              <a:prstGeom prst="rect">
                <a:avLst/>
              </a:prstGeom>
              <a:blipFill>
                <a:blip r:embed="rId2"/>
                <a:stretch>
                  <a:fillRect l="-467" t="-4444" r="-779"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D9E14F-AFC2-9482-0F34-FF5F680840A2}"/>
                  </a:ext>
                </a:extLst>
              </p:cNvPr>
              <p:cNvSpPr txBox="1"/>
              <p:nvPr/>
            </p:nvSpPr>
            <p:spPr>
              <a:xfrm>
                <a:off x="886680" y="888977"/>
                <a:ext cx="10418633" cy="646331"/>
              </a:xfrm>
              <a:prstGeom prst="rect">
                <a:avLst/>
              </a:prstGeom>
              <a:noFill/>
            </p:spPr>
            <p:txBody>
              <a:bodyPr wrap="square" rtlCol="0">
                <a:spAutoFit/>
              </a:bodyPr>
              <a:lstStyle/>
              <a:p>
                <a:pPr algn="ctr"/>
                <a:r>
                  <a:rPr lang="en-GB" dirty="0">
                    <a:latin typeface="Cambria Math" panose="02040503050406030204" pitchFamily="18" charset="0"/>
                    <a:ea typeface="Cambria Math" panose="02040503050406030204" pitchFamily="18" charset="0"/>
                  </a:rPr>
                  <a:t>There are a finite number of ways the bifurcation of</a:t>
                </a:r>
                <a:r>
                  <a:rPr lang="en-US" b="1" dirty="0">
                    <a:ea typeface="Cambria Math" panose="02040503050406030204" pitchFamily="18"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i="1">
                            <a:latin typeface="Cambria Math" panose="02040503050406030204" pitchFamily="18" charset="0"/>
                            <a:ea typeface="Cambria Math" panose="02040503050406030204" pitchFamily="18" charset="0"/>
                          </a:rPr>
                          <m:t>,</m:t>
                        </m:r>
                        <m:r>
                          <a:rPr lang="en-US" b="1" i="1" smtClean="0">
                            <a:solidFill>
                              <a:schemeClr val="accent4">
                                <a:lumMod val="75000"/>
                              </a:schemeClr>
                            </a:solidFill>
                            <a:latin typeface="Cambria Math" panose="02040503050406030204" pitchFamily="18" charset="0"/>
                            <a:ea typeface="Cambria Math" panose="02040503050406030204" pitchFamily="18" charset="0"/>
                          </a:rPr>
                          <m:t>𝒓</m:t>
                        </m:r>
                        <m:r>
                          <a:rPr lang="en-US" b="0" i="1" smtClean="0">
                            <a:latin typeface="Cambria Math" panose="02040503050406030204" pitchFamily="18" charset="0"/>
                            <a:ea typeface="Cambria Math" panose="02040503050406030204" pitchFamily="18" charset="0"/>
                          </a:rPr>
                          <m:t>=0</m:t>
                        </m:r>
                      </m:e>
                    </m:d>
                  </m:oMath>
                </a14:m>
                <a:r>
                  <a:rPr lang="en-GB" dirty="0">
                    <a:latin typeface="Cambria Math" panose="02040503050406030204" pitchFamily="18" charset="0"/>
                    <a:ea typeface="Cambria Math" panose="02040503050406030204" pitchFamily="18" charset="0"/>
                  </a:rPr>
                  <a:t> transforms into the bifurcation of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i="1">
                            <a:latin typeface="Cambria Math" panose="02040503050406030204" pitchFamily="18" charset="0"/>
                            <a:ea typeface="Cambria Math" panose="02040503050406030204" pitchFamily="18" charset="0"/>
                          </a:rPr>
                          <m:t>,</m:t>
                        </m:r>
                        <m:r>
                          <a:rPr lang="en-US" b="1" i="1" smtClean="0">
                            <a:solidFill>
                              <a:schemeClr val="accent4">
                                <a:lumMod val="75000"/>
                              </a:schemeClr>
                            </a:solidFill>
                            <a:latin typeface="Cambria Math" panose="02040503050406030204" pitchFamily="18" charset="0"/>
                            <a:ea typeface="Cambria Math" panose="02040503050406030204" pitchFamily="18" charset="0"/>
                          </a:rPr>
                          <m:t>𝒓</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e>
                    </m:d>
                    <m:r>
                      <a:rPr lang="en-US" b="0" i="0" smtClean="0">
                        <a:latin typeface="Cambria Math" panose="02040503050406030204" pitchFamily="18" charset="0"/>
                        <a:ea typeface="Cambria Math" panose="02040503050406030204" pitchFamily="18" charset="0"/>
                      </a:rPr>
                      <m:t>.</m:t>
                    </m:r>
                  </m:oMath>
                </a14:m>
                <a:r>
                  <a:rPr lang="en-GB" b="1" dirty="0">
                    <a:latin typeface="Cambria Math" panose="02040503050406030204" pitchFamily="18" charset="0"/>
                    <a:ea typeface="Cambria Math" panose="02040503050406030204" pitchFamily="18" charset="0"/>
                  </a:rPr>
                  <a:t> </a:t>
                </a:r>
                <a:r>
                  <a:rPr lang="en-GB" b="1" dirty="0">
                    <a:solidFill>
                      <a:schemeClr val="accent4">
                        <a:lumMod val="75000"/>
                      </a:schemeClr>
                    </a:solidFill>
                    <a:latin typeface="Cambria Math" panose="02040503050406030204" pitchFamily="18" charset="0"/>
                    <a:ea typeface="Cambria Math" panose="02040503050406030204" pitchFamily="18" charset="0"/>
                  </a:rPr>
                  <a:t>r</a:t>
                </a:r>
                <a:r>
                  <a:rPr lang="en-GB" dirty="0">
                    <a:latin typeface="Cambria Math" panose="02040503050406030204" pitchFamily="18" charset="0"/>
                    <a:ea typeface="Cambria Math" panose="02040503050406030204" pitchFamily="18" charset="0"/>
                  </a:rPr>
                  <a:t> are the </a:t>
                </a:r>
                <a:r>
                  <a:rPr lang="en-GB" i="1" dirty="0">
                    <a:latin typeface="Cambria Math" panose="02040503050406030204" pitchFamily="18" charset="0"/>
                    <a:ea typeface="Cambria Math" panose="02040503050406030204" pitchFamily="18" charset="0"/>
                  </a:rPr>
                  <a:t>unfolding parameters</a:t>
                </a:r>
                <a:r>
                  <a:rPr lang="en-GB" dirty="0">
                    <a:latin typeface="Cambria Math" panose="02040503050406030204" pitchFamily="18" charset="0"/>
                    <a:ea typeface="Cambria Math" panose="02040503050406030204" pitchFamily="18" charset="0"/>
                  </a:rPr>
                  <a:t> </a:t>
                </a:r>
                <a14:m>
                  <m:oMath xmlns:m="http://schemas.openxmlformats.org/officeDocument/2006/math">
                    <m:r>
                      <a:rPr lang="en-US" b="1" i="1" smtClean="0">
                        <a:solidFill>
                          <a:schemeClr val="accent4">
                            <a:lumMod val="75000"/>
                          </a:schemeClr>
                        </a:solidFill>
                        <a:latin typeface="Cambria Math" panose="02040503050406030204" pitchFamily="18" charset="0"/>
                        <a:ea typeface="Cambria Math" panose="02040503050406030204" pitchFamily="18" charset="0"/>
                      </a:rPr>
                      <m:t>𝒓</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GB" dirty="0">
                    <a:latin typeface="Cambria Math" panose="02040503050406030204" pitchFamily="18" charset="0"/>
                    <a:ea typeface="Cambria Math" panose="02040503050406030204" pitchFamily="18" charset="0"/>
                  </a:rPr>
                  <a:t> is called a </a:t>
                </a:r>
                <a:r>
                  <a:rPr lang="en-GB" i="1" dirty="0">
                    <a:latin typeface="Cambria Math" panose="02040503050406030204" pitchFamily="18" charset="0"/>
                    <a:ea typeface="Cambria Math" panose="02040503050406030204" pitchFamily="18" charset="0"/>
                  </a:rPr>
                  <a:t>parametric perturbation</a:t>
                </a:r>
              </a:p>
            </p:txBody>
          </p:sp>
        </mc:Choice>
        <mc:Fallback xmlns="">
          <p:sp>
            <p:nvSpPr>
              <p:cNvPr id="7" name="TextBox 6">
                <a:extLst>
                  <a:ext uri="{FF2B5EF4-FFF2-40B4-BE49-F238E27FC236}">
                    <a16:creationId xmlns:a16="http://schemas.microsoft.com/office/drawing/2014/main" id="{6ED9E14F-AFC2-9482-0F34-FF5F680840A2}"/>
                  </a:ext>
                </a:extLst>
              </p:cNvPr>
              <p:cNvSpPr txBox="1">
                <a:spLocks noRot="1" noChangeAspect="1" noMove="1" noResize="1" noEditPoints="1" noAdjustHandles="1" noChangeArrowheads="1" noChangeShapeType="1" noTextEdit="1"/>
              </p:cNvSpPr>
              <p:nvPr/>
            </p:nvSpPr>
            <p:spPr>
              <a:xfrm>
                <a:off x="886680" y="888977"/>
                <a:ext cx="10418633" cy="646331"/>
              </a:xfrm>
              <a:prstGeom prst="rect">
                <a:avLst/>
              </a:prstGeom>
              <a:blipFill>
                <a:blip r:embed="rId3"/>
                <a:stretch>
                  <a:fillRect t="-7547" r="-234" b="-13208"/>
                </a:stretch>
              </a:blipFill>
            </p:spPr>
            <p:txBody>
              <a:bodyPr/>
              <a:lstStyle/>
              <a:p>
                <a:r>
                  <a:rPr lang="en-GB">
                    <a:noFill/>
                  </a:rPr>
                  <a:t> </a:t>
                </a:r>
              </a:p>
            </p:txBody>
          </p:sp>
        </mc:Fallback>
      </mc:AlternateContent>
    </p:spTree>
    <p:extLst>
      <p:ext uri="{BB962C8B-B14F-4D97-AF65-F5344CB8AC3E}">
        <p14:creationId xmlns:p14="http://schemas.microsoft.com/office/powerpoint/2010/main" val="2899641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F0CD1-F757-C865-23F9-ACF24F2C030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A8C9F0C-9A02-E341-61C7-A8388C84DD4D}"/>
              </a:ext>
            </a:extLst>
          </p:cNvPr>
          <p:cNvSpPr>
            <a:spLocks noGrp="1"/>
          </p:cNvSpPr>
          <p:nvPr>
            <p:ph type="title"/>
          </p:nvPr>
        </p:nvSpPr>
        <p:spPr>
          <a:xfrm>
            <a:off x="838200" y="126005"/>
            <a:ext cx="10515600" cy="885451"/>
          </a:xfrm>
        </p:spPr>
        <p:txBody>
          <a:bodyPr>
            <a:normAutofit/>
          </a:bodyPr>
          <a:lstStyle/>
          <a:p>
            <a:pPr algn="ctr"/>
            <a:r>
              <a:rPr lang="en-US" sz="3600" dirty="0">
                <a:latin typeface="Helvetica Neue" panose="02000803000000090004" pitchFamily="2" charset="0"/>
              </a:rPr>
              <a:t>Universal unfolding theorem</a:t>
            </a:r>
            <a:endParaRPr lang="en-GB" sz="3600" dirty="0"/>
          </a:p>
        </p:txBody>
      </p:sp>
      <p:sp>
        <p:nvSpPr>
          <p:cNvPr id="5" name="TextBox 4">
            <a:extLst>
              <a:ext uri="{FF2B5EF4-FFF2-40B4-BE49-F238E27FC236}">
                <a16:creationId xmlns:a16="http://schemas.microsoft.com/office/drawing/2014/main" id="{1EB91060-E9E3-89A7-BA6C-614BDD422F0C}"/>
              </a:ext>
            </a:extLst>
          </p:cNvPr>
          <p:cNvSpPr txBox="1"/>
          <p:nvPr/>
        </p:nvSpPr>
        <p:spPr>
          <a:xfrm>
            <a:off x="4279895" y="1707788"/>
            <a:ext cx="3632201" cy="369332"/>
          </a:xfrm>
          <a:prstGeom prst="rect">
            <a:avLst/>
          </a:prstGeom>
          <a:noFill/>
        </p:spPr>
        <p:txBody>
          <a:bodyPr wrap="square" rtlCol="0">
            <a:spAutoFit/>
          </a:bodyPr>
          <a:lstStyle/>
          <a:p>
            <a:r>
              <a:rPr lang="en-US" dirty="0">
                <a:latin typeface="Helvetica Neue" panose="02000803000000090004" pitchFamily="2" charset="0"/>
              </a:rPr>
              <a:t>Universal unfolding of pitchfork</a:t>
            </a:r>
            <a:endParaRPr lang="en-GB" dirty="0">
              <a:latin typeface="Helvetica Neue" panose="02000803000000090004" pitchFamily="2" charset="0"/>
            </a:endParaRPr>
          </a:p>
        </p:txBody>
      </p:sp>
      <p:pic>
        <p:nvPicPr>
          <p:cNvPr id="17" name="Picture 16" descr="A graph of a function&#10;&#10;AI-generated content may be incorrect.">
            <a:extLst>
              <a:ext uri="{FF2B5EF4-FFF2-40B4-BE49-F238E27FC236}">
                <a16:creationId xmlns:a16="http://schemas.microsoft.com/office/drawing/2014/main" id="{7194058A-80D1-A42C-B8E4-80615EC4F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219" y="2698927"/>
            <a:ext cx="4081075" cy="4081075"/>
          </a:xfrm>
          <a:prstGeom prst="rect">
            <a:avLst/>
          </a:prstGeom>
        </p:spPr>
      </p:pic>
      <p:sp>
        <p:nvSpPr>
          <p:cNvPr id="18" name="Rectangle 17">
            <a:extLst>
              <a:ext uri="{FF2B5EF4-FFF2-40B4-BE49-F238E27FC236}">
                <a16:creationId xmlns:a16="http://schemas.microsoft.com/office/drawing/2014/main" id="{4E1EE0D3-854B-A6CD-65CC-D818A590EB5B}"/>
              </a:ext>
            </a:extLst>
          </p:cNvPr>
          <p:cNvSpPr/>
          <p:nvPr/>
        </p:nvSpPr>
        <p:spPr>
          <a:xfrm>
            <a:off x="2980154" y="3282528"/>
            <a:ext cx="815997" cy="876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B7B1965-D9B6-95D8-6419-7E3C6F3B5B53}"/>
              </a:ext>
            </a:extLst>
          </p:cNvPr>
          <p:cNvSpPr/>
          <p:nvPr/>
        </p:nvSpPr>
        <p:spPr>
          <a:xfrm>
            <a:off x="2980155" y="4914282"/>
            <a:ext cx="815997" cy="876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5E7D19E-35AB-1BB7-51FD-90CBB7230898}"/>
              </a:ext>
            </a:extLst>
          </p:cNvPr>
          <p:cNvSpPr/>
          <p:nvPr/>
        </p:nvSpPr>
        <p:spPr>
          <a:xfrm>
            <a:off x="4815678" y="4113429"/>
            <a:ext cx="369346" cy="4381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E67B64A-8B39-01C7-EEE2-58480D6260F5}"/>
              </a:ext>
            </a:extLst>
          </p:cNvPr>
          <p:cNvSpPr/>
          <p:nvPr/>
        </p:nvSpPr>
        <p:spPr>
          <a:xfrm>
            <a:off x="1728925" y="4585191"/>
            <a:ext cx="399792" cy="4381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descr="A graph of a function&#10;&#10;AI-generated content may be incorrect.">
            <a:extLst>
              <a:ext uri="{FF2B5EF4-FFF2-40B4-BE49-F238E27FC236}">
                <a16:creationId xmlns:a16="http://schemas.microsoft.com/office/drawing/2014/main" id="{599CAE05-E6CD-1EB9-82F4-308FF37C8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56428"/>
            <a:ext cx="5526177" cy="3315707"/>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2B8802-AEB5-61B5-0B1E-DF02091DEF53}"/>
                  </a:ext>
                </a:extLst>
              </p:cNvPr>
              <p:cNvSpPr txBox="1"/>
              <p:nvPr/>
            </p:nvSpPr>
            <p:spPr>
              <a:xfrm>
                <a:off x="4140427" y="2259386"/>
                <a:ext cx="39111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i="1">
                          <a:solidFill>
                            <a:schemeClr val="accent4">
                              <a:lumMod val="75000"/>
                            </a:schemeClr>
                          </a:solidFill>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𝑝𝑥</m:t>
                      </m:r>
                      <m:r>
                        <a:rPr lang="en-US" b="0" i="1" smtClean="0">
                          <a:latin typeface="Cambria Math" panose="02040503050406030204" pitchFamily="18" charset="0"/>
                        </a:rPr>
                        <m:t>+</m:t>
                      </m:r>
                      <m:r>
                        <a:rPr lang="en-US" b="0" i="1" smtClean="0">
                          <a:solidFill>
                            <a:schemeClr val="accent4">
                              <a:lumMod val="75000"/>
                            </a:schemeClr>
                          </a:solidFill>
                          <a:latin typeface="Cambria Math" panose="02040503050406030204" pitchFamily="18" charset="0"/>
                        </a:rPr>
                        <m:t>𝑏</m:t>
                      </m:r>
                    </m:oMath>
                  </m:oMathPara>
                </a14:m>
                <a:endParaRPr lang="en-GB" dirty="0"/>
              </a:p>
            </p:txBody>
          </p:sp>
        </mc:Choice>
        <mc:Fallback xmlns="">
          <p:sp>
            <p:nvSpPr>
              <p:cNvPr id="27" name="TextBox 26">
                <a:extLst>
                  <a:ext uri="{FF2B5EF4-FFF2-40B4-BE49-F238E27FC236}">
                    <a16:creationId xmlns:a16="http://schemas.microsoft.com/office/drawing/2014/main" id="{532B8802-AEB5-61B5-0B1E-DF02091DEF53}"/>
                  </a:ext>
                </a:extLst>
              </p:cNvPr>
              <p:cNvSpPr txBox="1">
                <a:spLocks noRot="1" noChangeAspect="1" noMove="1" noResize="1" noEditPoints="1" noAdjustHandles="1" noChangeArrowheads="1" noChangeShapeType="1" noTextEdit="1"/>
              </p:cNvSpPr>
              <p:nvPr/>
            </p:nvSpPr>
            <p:spPr>
              <a:xfrm>
                <a:off x="4140427" y="2259386"/>
                <a:ext cx="3911135" cy="276999"/>
              </a:xfrm>
              <a:prstGeom prst="rect">
                <a:avLst/>
              </a:prstGeom>
              <a:blipFill>
                <a:blip r:embed="rId4"/>
                <a:stretch>
                  <a:fillRect l="-467" t="-4444" r="-779"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C7E4A8-CC58-909A-BBBB-7856823CF31C}"/>
                  </a:ext>
                </a:extLst>
              </p:cNvPr>
              <p:cNvSpPr txBox="1"/>
              <p:nvPr/>
            </p:nvSpPr>
            <p:spPr>
              <a:xfrm>
                <a:off x="8727142" y="2351719"/>
                <a:ext cx="10202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4">
                              <a:lumMod val="75000"/>
                            </a:schemeClr>
                          </a:solidFill>
                          <a:latin typeface="Cambria Math" panose="02040503050406030204" pitchFamily="18" charset="0"/>
                        </a:rPr>
                        <m:t>𝑎</m:t>
                      </m:r>
                    </m:oMath>
                  </m:oMathPara>
                </a14:m>
                <a:endParaRPr lang="en-GB" dirty="0"/>
              </a:p>
            </p:txBody>
          </p:sp>
        </mc:Choice>
        <mc:Fallback xmlns="">
          <p:sp>
            <p:nvSpPr>
              <p:cNvPr id="29" name="TextBox 28">
                <a:extLst>
                  <a:ext uri="{FF2B5EF4-FFF2-40B4-BE49-F238E27FC236}">
                    <a16:creationId xmlns:a16="http://schemas.microsoft.com/office/drawing/2014/main" id="{C1C7E4A8-CC58-909A-BBBB-7856823CF31C}"/>
                  </a:ext>
                </a:extLst>
              </p:cNvPr>
              <p:cNvSpPr txBox="1">
                <a:spLocks noRot="1" noChangeAspect="1" noMove="1" noResize="1" noEditPoints="1" noAdjustHandles="1" noChangeArrowheads="1" noChangeShapeType="1" noTextEdit="1"/>
              </p:cNvSpPr>
              <p:nvPr/>
            </p:nvSpPr>
            <p:spPr>
              <a:xfrm>
                <a:off x="8727142" y="2351719"/>
                <a:ext cx="1020294"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636B63-F84E-77D5-BB55-849DAC289F45}"/>
                  </a:ext>
                </a:extLst>
              </p:cNvPr>
              <p:cNvSpPr txBox="1"/>
              <p:nvPr/>
            </p:nvSpPr>
            <p:spPr>
              <a:xfrm>
                <a:off x="10919012" y="4434930"/>
                <a:ext cx="10202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4">
                              <a:lumMod val="75000"/>
                            </a:schemeClr>
                          </a:solidFill>
                          <a:latin typeface="Cambria Math" panose="02040503050406030204" pitchFamily="18" charset="0"/>
                        </a:rPr>
                        <m:t>𝑏</m:t>
                      </m:r>
                    </m:oMath>
                  </m:oMathPara>
                </a14:m>
                <a:endParaRPr lang="en-GB" dirty="0"/>
              </a:p>
            </p:txBody>
          </p:sp>
        </mc:Choice>
        <mc:Fallback xmlns="">
          <p:sp>
            <p:nvSpPr>
              <p:cNvPr id="30" name="TextBox 29">
                <a:extLst>
                  <a:ext uri="{FF2B5EF4-FFF2-40B4-BE49-F238E27FC236}">
                    <a16:creationId xmlns:a16="http://schemas.microsoft.com/office/drawing/2014/main" id="{80636B63-F84E-77D5-BB55-849DAC289F45}"/>
                  </a:ext>
                </a:extLst>
              </p:cNvPr>
              <p:cNvSpPr txBox="1">
                <a:spLocks noRot="1" noChangeAspect="1" noMove="1" noResize="1" noEditPoints="1" noAdjustHandles="1" noChangeArrowheads="1" noChangeShapeType="1" noTextEdit="1"/>
              </p:cNvSpPr>
              <p:nvPr/>
            </p:nvSpPr>
            <p:spPr>
              <a:xfrm>
                <a:off x="10919012" y="4434930"/>
                <a:ext cx="1020294"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C116F75-78F8-3F9C-1DA5-F13258261EE8}"/>
                  </a:ext>
                </a:extLst>
              </p:cNvPr>
              <p:cNvSpPr txBox="1"/>
              <p:nvPr/>
            </p:nvSpPr>
            <p:spPr>
              <a:xfrm>
                <a:off x="886680" y="888977"/>
                <a:ext cx="10418633" cy="646331"/>
              </a:xfrm>
              <a:prstGeom prst="rect">
                <a:avLst/>
              </a:prstGeom>
              <a:noFill/>
            </p:spPr>
            <p:txBody>
              <a:bodyPr wrap="square" rtlCol="0">
                <a:spAutoFit/>
              </a:bodyPr>
              <a:lstStyle/>
              <a:p>
                <a:pPr algn="ctr"/>
                <a:r>
                  <a:rPr lang="en-GB" dirty="0">
                    <a:latin typeface="Cambria Math" panose="02040503050406030204" pitchFamily="18" charset="0"/>
                    <a:ea typeface="Cambria Math" panose="02040503050406030204" pitchFamily="18" charset="0"/>
                  </a:rPr>
                  <a:t>There are a finite number of ways the bifurcation of</a:t>
                </a:r>
                <a:r>
                  <a:rPr lang="en-US" b="1" dirty="0">
                    <a:ea typeface="Cambria Math" panose="02040503050406030204" pitchFamily="18" charset="0"/>
                  </a:rPr>
                  <a:t>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i="1">
                            <a:latin typeface="Cambria Math" panose="02040503050406030204" pitchFamily="18" charset="0"/>
                            <a:ea typeface="Cambria Math" panose="02040503050406030204" pitchFamily="18" charset="0"/>
                          </a:rPr>
                          <m:t>,</m:t>
                        </m:r>
                        <m:r>
                          <a:rPr lang="en-US" b="1" i="1" smtClean="0">
                            <a:solidFill>
                              <a:schemeClr val="accent4">
                                <a:lumMod val="75000"/>
                              </a:schemeClr>
                            </a:solidFill>
                            <a:latin typeface="Cambria Math" panose="02040503050406030204" pitchFamily="18" charset="0"/>
                            <a:ea typeface="Cambria Math" panose="02040503050406030204" pitchFamily="18" charset="0"/>
                          </a:rPr>
                          <m:t>𝒓</m:t>
                        </m:r>
                        <m:r>
                          <a:rPr lang="en-US" b="0" i="1" smtClean="0">
                            <a:latin typeface="Cambria Math" panose="02040503050406030204" pitchFamily="18" charset="0"/>
                            <a:ea typeface="Cambria Math" panose="02040503050406030204" pitchFamily="18" charset="0"/>
                          </a:rPr>
                          <m:t>=0</m:t>
                        </m:r>
                      </m:e>
                    </m:d>
                  </m:oMath>
                </a14:m>
                <a:r>
                  <a:rPr lang="en-GB" dirty="0">
                    <a:latin typeface="Cambria Math" panose="02040503050406030204" pitchFamily="18" charset="0"/>
                    <a:ea typeface="Cambria Math" panose="02040503050406030204" pitchFamily="18" charset="0"/>
                  </a:rPr>
                  <a:t> transforms into the bifurcation of </a:t>
                </a:r>
                <a14:m>
                  <m:oMath xmlns:m="http://schemas.openxmlformats.org/officeDocument/2006/math">
                    <m:acc>
                      <m:accPr>
                        <m:chr m:val="̇"/>
                        <m:ctrlPr>
                          <a:rPr lang="en-US" b="1" i="1">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𝒙</m:t>
                        </m:r>
                      </m:e>
                    </m:acc>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i="1">
                            <a:latin typeface="Cambria Math" panose="02040503050406030204" pitchFamily="18" charset="0"/>
                            <a:ea typeface="Cambria Math" panose="02040503050406030204" pitchFamily="18" charset="0"/>
                          </a:rPr>
                          <m:t>,</m:t>
                        </m:r>
                        <m:r>
                          <a:rPr lang="en-US" b="1" i="1" smtClean="0">
                            <a:solidFill>
                              <a:schemeClr val="accent4">
                                <a:lumMod val="75000"/>
                              </a:schemeClr>
                            </a:solidFill>
                            <a:latin typeface="Cambria Math" panose="02040503050406030204" pitchFamily="18" charset="0"/>
                            <a:ea typeface="Cambria Math" panose="02040503050406030204" pitchFamily="18" charset="0"/>
                          </a:rPr>
                          <m:t>𝒓</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e>
                    </m:d>
                    <m:r>
                      <a:rPr lang="en-US" b="0" i="0" smtClean="0">
                        <a:latin typeface="Cambria Math" panose="02040503050406030204" pitchFamily="18" charset="0"/>
                        <a:ea typeface="Cambria Math" panose="02040503050406030204" pitchFamily="18" charset="0"/>
                      </a:rPr>
                      <m:t>.</m:t>
                    </m:r>
                  </m:oMath>
                </a14:m>
                <a:r>
                  <a:rPr lang="en-GB" b="1" dirty="0">
                    <a:latin typeface="Cambria Math" panose="02040503050406030204" pitchFamily="18" charset="0"/>
                    <a:ea typeface="Cambria Math" panose="02040503050406030204" pitchFamily="18" charset="0"/>
                  </a:rPr>
                  <a:t> </a:t>
                </a:r>
                <a:r>
                  <a:rPr lang="en-GB" b="1" dirty="0">
                    <a:solidFill>
                      <a:schemeClr val="accent4">
                        <a:lumMod val="75000"/>
                      </a:schemeClr>
                    </a:solidFill>
                    <a:latin typeface="Cambria Math" panose="02040503050406030204" pitchFamily="18" charset="0"/>
                    <a:ea typeface="Cambria Math" panose="02040503050406030204" pitchFamily="18" charset="0"/>
                  </a:rPr>
                  <a:t>r</a:t>
                </a:r>
                <a:r>
                  <a:rPr lang="en-GB" dirty="0">
                    <a:latin typeface="Cambria Math" panose="02040503050406030204" pitchFamily="18" charset="0"/>
                    <a:ea typeface="Cambria Math" panose="02040503050406030204" pitchFamily="18" charset="0"/>
                  </a:rPr>
                  <a:t> are the </a:t>
                </a:r>
                <a:r>
                  <a:rPr lang="en-GB" i="1" dirty="0">
                    <a:latin typeface="Cambria Math" panose="02040503050406030204" pitchFamily="18" charset="0"/>
                    <a:ea typeface="Cambria Math" panose="02040503050406030204" pitchFamily="18" charset="0"/>
                  </a:rPr>
                  <a:t>unfolding parameters</a:t>
                </a:r>
                <a:r>
                  <a:rPr lang="en-GB" dirty="0">
                    <a:latin typeface="Cambria Math" panose="02040503050406030204" pitchFamily="18" charset="0"/>
                    <a:ea typeface="Cambria Math" panose="02040503050406030204" pitchFamily="18" charset="0"/>
                  </a:rPr>
                  <a:t> </a:t>
                </a:r>
                <a14:m>
                  <m:oMath xmlns:m="http://schemas.openxmlformats.org/officeDocument/2006/math">
                    <m:r>
                      <a:rPr lang="en-US" b="1" i="1" smtClean="0">
                        <a:solidFill>
                          <a:schemeClr val="accent4">
                            <a:lumMod val="75000"/>
                          </a:schemeClr>
                        </a:solidFill>
                        <a:latin typeface="Cambria Math" panose="02040503050406030204" pitchFamily="18" charset="0"/>
                        <a:ea typeface="Cambria Math" panose="02040503050406030204" pitchFamily="18" charset="0"/>
                      </a:rPr>
                      <m:t>𝒓</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GB" dirty="0">
                    <a:latin typeface="Cambria Math" panose="02040503050406030204" pitchFamily="18" charset="0"/>
                    <a:ea typeface="Cambria Math" panose="02040503050406030204" pitchFamily="18" charset="0"/>
                  </a:rPr>
                  <a:t> is called a </a:t>
                </a:r>
                <a:r>
                  <a:rPr lang="en-GB" i="1" dirty="0">
                    <a:latin typeface="Cambria Math" panose="02040503050406030204" pitchFamily="18" charset="0"/>
                    <a:ea typeface="Cambria Math" panose="02040503050406030204" pitchFamily="18" charset="0"/>
                  </a:rPr>
                  <a:t>parametric perturbation</a:t>
                </a:r>
              </a:p>
            </p:txBody>
          </p:sp>
        </mc:Choice>
        <mc:Fallback xmlns="">
          <p:sp>
            <p:nvSpPr>
              <p:cNvPr id="31" name="TextBox 30">
                <a:extLst>
                  <a:ext uri="{FF2B5EF4-FFF2-40B4-BE49-F238E27FC236}">
                    <a16:creationId xmlns:a16="http://schemas.microsoft.com/office/drawing/2014/main" id="{AC116F75-78F8-3F9C-1DA5-F13258261EE8}"/>
                  </a:ext>
                </a:extLst>
              </p:cNvPr>
              <p:cNvSpPr txBox="1">
                <a:spLocks noRot="1" noChangeAspect="1" noMove="1" noResize="1" noEditPoints="1" noAdjustHandles="1" noChangeArrowheads="1" noChangeShapeType="1" noTextEdit="1"/>
              </p:cNvSpPr>
              <p:nvPr/>
            </p:nvSpPr>
            <p:spPr>
              <a:xfrm>
                <a:off x="886680" y="888977"/>
                <a:ext cx="10418633" cy="646331"/>
              </a:xfrm>
              <a:prstGeom prst="rect">
                <a:avLst/>
              </a:prstGeom>
              <a:blipFill>
                <a:blip r:embed="rId7"/>
                <a:stretch>
                  <a:fillRect t="-7547" r="-234" b="-13208"/>
                </a:stretch>
              </a:blipFill>
            </p:spPr>
            <p:txBody>
              <a:bodyPr/>
              <a:lstStyle/>
              <a:p>
                <a:r>
                  <a:rPr lang="en-GB">
                    <a:noFill/>
                  </a:rPr>
                  <a:t> </a:t>
                </a:r>
              </a:p>
            </p:txBody>
          </p:sp>
        </mc:Fallback>
      </mc:AlternateContent>
    </p:spTree>
    <p:extLst>
      <p:ext uri="{BB962C8B-B14F-4D97-AF65-F5344CB8AC3E}">
        <p14:creationId xmlns:p14="http://schemas.microsoft.com/office/powerpoint/2010/main" val="3772243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6157D-FA37-F00B-A193-BC824775D9D3}"/>
              </a:ext>
            </a:extLst>
          </p:cNvPr>
          <p:cNvPicPr>
            <a:picLocks noChangeAspect="1"/>
          </p:cNvPicPr>
          <p:nvPr/>
        </p:nvPicPr>
        <p:blipFill>
          <a:blip r:embed="rId3"/>
          <a:stretch>
            <a:fillRect/>
          </a:stretch>
        </p:blipFill>
        <p:spPr>
          <a:xfrm>
            <a:off x="3564906" y="1"/>
            <a:ext cx="2096276" cy="1748118"/>
          </a:xfrm>
          <a:prstGeom prst="rect">
            <a:avLst/>
          </a:prstGeom>
        </p:spPr>
      </p:pic>
      <p:pic>
        <p:nvPicPr>
          <p:cNvPr id="7" name="Picture 6">
            <a:extLst>
              <a:ext uri="{FF2B5EF4-FFF2-40B4-BE49-F238E27FC236}">
                <a16:creationId xmlns:a16="http://schemas.microsoft.com/office/drawing/2014/main" id="{54190381-3D05-2125-FA35-5E06655DDB7D}"/>
              </a:ext>
            </a:extLst>
          </p:cNvPr>
          <p:cNvPicPr>
            <a:picLocks noChangeAspect="1"/>
          </p:cNvPicPr>
          <p:nvPr/>
        </p:nvPicPr>
        <p:blipFill>
          <a:blip r:embed="rId4"/>
          <a:stretch>
            <a:fillRect/>
          </a:stretch>
        </p:blipFill>
        <p:spPr>
          <a:xfrm>
            <a:off x="11134" y="12020"/>
            <a:ext cx="3644443" cy="1311088"/>
          </a:xfrm>
          <a:prstGeom prst="rect">
            <a:avLst/>
          </a:prstGeom>
        </p:spPr>
      </p:pic>
      <p:pic>
        <p:nvPicPr>
          <p:cNvPr id="9" name="Picture 8">
            <a:extLst>
              <a:ext uri="{FF2B5EF4-FFF2-40B4-BE49-F238E27FC236}">
                <a16:creationId xmlns:a16="http://schemas.microsoft.com/office/drawing/2014/main" id="{121A5E99-089A-ACB5-2822-981897282F2E}"/>
              </a:ext>
            </a:extLst>
          </p:cNvPr>
          <p:cNvPicPr>
            <a:picLocks noChangeAspect="1"/>
          </p:cNvPicPr>
          <p:nvPr/>
        </p:nvPicPr>
        <p:blipFill>
          <a:blip r:embed="rId5"/>
          <a:stretch>
            <a:fillRect/>
          </a:stretch>
        </p:blipFill>
        <p:spPr>
          <a:xfrm>
            <a:off x="3781471" y="1748141"/>
            <a:ext cx="1523656" cy="1680859"/>
          </a:xfrm>
          <a:prstGeom prst="rect">
            <a:avLst/>
          </a:prstGeom>
        </p:spPr>
      </p:pic>
      <p:pic>
        <p:nvPicPr>
          <p:cNvPr id="11" name="Picture 10">
            <a:extLst>
              <a:ext uri="{FF2B5EF4-FFF2-40B4-BE49-F238E27FC236}">
                <a16:creationId xmlns:a16="http://schemas.microsoft.com/office/drawing/2014/main" id="{3477B7FA-E252-7F91-2055-A46E578BA375}"/>
              </a:ext>
            </a:extLst>
          </p:cNvPr>
          <p:cNvPicPr>
            <a:picLocks noChangeAspect="1"/>
          </p:cNvPicPr>
          <p:nvPr/>
        </p:nvPicPr>
        <p:blipFill>
          <a:blip r:embed="rId6"/>
          <a:stretch>
            <a:fillRect/>
          </a:stretch>
        </p:blipFill>
        <p:spPr>
          <a:xfrm>
            <a:off x="30582" y="1748140"/>
            <a:ext cx="3545602" cy="1124738"/>
          </a:xfrm>
          <a:prstGeom prst="rect">
            <a:avLst/>
          </a:prstGeom>
        </p:spPr>
      </p:pic>
      <p:pic>
        <p:nvPicPr>
          <p:cNvPr id="13" name="Picture 12">
            <a:extLst>
              <a:ext uri="{FF2B5EF4-FFF2-40B4-BE49-F238E27FC236}">
                <a16:creationId xmlns:a16="http://schemas.microsoft.com/office/drawing/2014/main" id="{4F94FAD9-725D-1E33-0DF6-1C179384381A}"/>
              </a:ext>
            </a:extLst>
          </p:cNvPr>
          <p:cNvPicPr>
            <a:picLocks noChangeAspect="1"/>
          </p:cNvPicPr>
          <p:nvPr/>
        </p:nvPicPr>
        <p:blipFill>
          <a:blip r:embed="rId7"/>
          <a:srcRect t="2775"/>
          <a:stretch>
            <a:fillRect/>
          </a:stretch>
        </p:blipFill>
        <p:spPr>
          <a:xfrm>
            <a:off x="8901376" y="13649"/>
            <a:ext cx="2556870" cy="1660712"/>
          </a:xfrm>
          <a:prstGeom prst="rect">
            <a:avLst/>
          </a:prstGeom>
        </p:spPr>
      </p:pic>
      <p:pic>
        <p:nvPicPr>
          <p:cNvPr id="15" name="Picture 14">
            <a:extLst>
              <a:ext uri="{FF2B5EF4-FFF2-40B4-BE49-F238E27FC236}">
                <a16:creationId xmlns:a16="http://schemas.microsoft.com/office/drawing/2014/main" id="{53DFD88C-9226-15A9-5722-FD4DE4E6B521}"/>
              </a:ext>
            </a:extLst>
          </p:cNvPr>
          <p:cNvPicPr>
            <a:picLocks noChangeAspect="1"/>
          </p:cNvPicPr>
          <p:nvPr/>
        </p:nvPicPr>
        <p:blipFill>
          <a:blip r:embed="rId8"/>
          <a:stretch>
            <a:fillRect/>
          </a:stretch>
        </p:blipFill>
        <p:spPr>
          <a:xfrm>
            <a:off x="5650799" y="61008"/>
            <a:ext cx="3204550" cy="1262100"/>
          </a:xfrm>
          <a:prstGeom prst="rect">
            <a:avLst/>
          </a:prstGeom>
        </p:spPr>
      </p:pic>
      <p:pic>
        <p:nvPicPr>
          <p:cNvPr id="17" name="Picture 16">
            <a:extLst>
              <a:ext uri="{FF2B5EF4-FFF2-40B4-BE49-F238E27FC236}">
                <a16:creationId xmlns:a16="http://schemas.microsoft.com/office/drawing/2014/main" id="{17DBC9B9-AEF2-A796-3917-88734A522F5B}"/>
              </a:ext>
            </a:extLst>
          </p:cNvPr>
          <p:cNvPicPr>
            <a:picLocks noChangeAspect="1"/>
          </p:cNvPicPr>
          <p:nvPr/>
        </p:nvPicPr>
        <p:blipFill>
          <a:blip r:embed="rId9"/>
          <a:stretch>
            <a:fillRect/>
          </a:stretch>
        </p:blipFill>
        <p:spPr>
          <a:xfrm>
            <a:off x="9341508" y="3616393"/>
            <a:ext cx="1544745" cy="1448599"/>
          </a:xfrm>
          <a:prstGeom prst="rect">
            <a:avLst/>
          </a:prstGeom>
        </p:spPr>
      </p:pic>
      <p:pic>
        <p:nvPicPr>
          <p:cNvPr id="21" name="Picture 20">
            <a:extLst>
              <a:ext uri="{FF2B5EF4-FFF2-40B4-BE49-F238E27FC236}">
                <a16:creationId xmlns:a16="http://schemas.microsoft.com/office/drawing/2014/main" id="{15ACA174-BC1D-8A92-CCBA-98E132AC95A5}"/>
              </a:ext>
            </a:extLst>
          </p:cNvPr>
          <p:cNvPicPr>
            <a:picLocks noChangeAspect="1"/>
          </p:cNvPicPr>
          <p:nvPr/>
        </p:nvPicPr>
        <p:blipFill>
          <a:blip r:embed="rId10"/>
          <a:stretch>
            <a:fillRect/>
          </a:stretch>
        </p:blipFill>
        <p:spPr>
          <a:xfrm>
            <a:off x="3732159" y="5307912"/>
            <a:ext cx="1821477" cy="1455518"/>
          </a:xfrm>
          <a:prstGeom prst="rect">
            <a:avLst/>
          </a:prstGeom>
        </p:spPr>
      </p:pic>
      <p:pic>
        <p:nvPicPr>
          <p:cNvPr id="23" name="Picture 22">
            <a:extLst>
              <a:ext uri="{FF2B5EF4-FFF2-40B4-BE49-F238E27FC236}">
                <a16:creationId xmlns:a16="http://schemas.microsoft.com/office/drawing/2014/main" id="{6A7336BA-D550-EEB9-6F6B-E14033E1953B}"/>
              </a:ext>
            </a:extLst>
          </p:cNvPr>
          <p:cNvPicPr>
            <a:picLocks noChangeAspect="1"/>
          </p:cNvPicPr>
          <p:nvPr/>
        </p:nvPicPr>
        <p:blipFill>
          <a:blip r:embed="rId11"/>
          <a:stretch>
            <a:fillRect/>
          </a:stretch>
        </p:blipFill>
        <p:spPr>
          <a:xfrm>
            <a:off x="0" y="5452783"/>
            <a:ext cx="3598782" cy="1050289"/>
          </a:xfrm>
          <a:prstGeom prst="rect">
            <a:avLst/>
          </a:prstGeom>
        </p:spPr>
      </p:pic>
      <p:pic>
        <p:nvPicPr>
          <p:cNvPr id="25" name="Picture 24">
            <a:extLst>
              <a:ext uri="{FF2B5EF4-FFF2-40B4-BE49-F238E27FC236}">
                <a16:creationId xmlns:a16="http://schemas.microsoft.com/office/drawing/2014/main" id="{2D1A1F4B-8518-2AD0-CC3A-EAED4487F5FF}"/>
              </a:ext>
            </a:extLst>
          </p:cNvPr>
          <p:cNvPicPr>
            <a:picLocks noChangeAspect="1"/>
          </p:cNvPicPr>
          <p:nvPr/>
        </p:nvPicPr>
        <p:blipFill>
          <a:blip r:embed="rId12"/>
          <a:stretch>
            <a:fillRect/>
          </a:stretch>
        </p:blipFill>
        <p:spPr>
          <a:xfrm>
            <a:off x="3210674" y="3548842"/>
            <a:ext cx="2536454" cy="1455518"/>
          </a:xfrm>
          <a:prstGeom prst="rect">
            <a:avLst/>
          </a:prstGeom>
        </p:spPr>
      </p:pic>
      <p:pic>
        <p:nvPicPr>
          <p:cNvPr id="27" name="Picture 26">
            <a:extLst>
              <a:ext uri="{FF2B5EF4-FFF2-40B4-BE49-F238E27FC236}">
                <a16:creationId xmlns:a16="http://schemas.microsoft.com/office/drawing/2014/main" id="{9A1898BC-2831-1E9B-C54B-86818C171B60}"/>
              </a:ext>
            </a:extLst>
          </p:cNvPr>
          <p:cNvPicPr>
            <a:picLocks noChangeAspect="1"/>
          </p:cNvPicPr>
          <p:nvPr/>
        </p:nvPicPr>
        <p:blipFill>
          <a:blip r:embed="rId13"/>
          <a:stretch>
            <a:fillRect/>
          </a:stretch>
        </p:blipFill>
        <p:spPr>
          <a:xfrm>
            <a:off x="1" y="3600624"/>
            <a:ext cx="3456070" cy="792863"/>
          </a:xfrm>
          <a:prstGeom prst="rect">
            <a:avLst/>
          </a:prstGeom>
        </p:spPr>
      </p:pic>
      <p:pic>
        <p:nvPicPr>
          <p:cNvPr id="29" name="Picture 28">
            <a:extLst>
              <a:ext uri="{FF2B5EF4-FFF2-40B4-BE49-F238E27FC236}">
                <a16:creationId xmlns:a16="http://schemas.microsoft.com/office/drawing/2014/main" id="{28111EDC-D506-BD04-3906-B9C0B1B3DF7A}"/>
              </a:ext>
            </a:extLst>
          </p:cNvPr>
          <p:cNvPicPr>
            <a:picLocks noChangeAspect="1"/>
          </p:cNvPicPr>
          <p:nvPr/>
        </p:nvPicPr>
        <p:blipFill>
          <a:blip r:embed="rId14"/>
          <a:stretch>
            <a:fillRect/>
          </a:stretch>
        </p:blipFill>
        <p:spPr>
          <a:xfrm>
            <a:off x="9140838" y="1710098"/>
            <a:ext cx="1946086" cy="1765055"/>
          </a:xfrm>
          <a:prstGeom prst="rect">
            <a:avLst/>
          </a:prstGeom>
        </p:spPr>
      </p:pic>
      <p:pic>
        <p:nvPicPr>
          <p:cNvPr id="31" name="Picture 30">
            <a:extLst>
              <a:ext uri="{FF2B5EF4-FFF2-40B4-BE49-F238E27FC236}">
                <a16:creationId xmlns:a16="http://schemas.microsoft.com/office/drawing/2014/main" id="{BDEE3649-2B2E-C0C4-DD63-FDBE0E3C0A4A}"/>
              </a:ext>
            </a:extLst>
          </p:cNvPr>
          <p:cNvPicPr>
            <a:picLocks noChangeAspect="1"/>
          </p:cNvPicPr>
          <p:nvPr/>
        </p:nvPicPr>
        <p:blipFill>
          <a:blip r:embed="rId15"/>
          <a:stretch>
            <a:fillRect/>
          </a:stretch>
        </p:blipFill>
        <p:spPr>
          <a:xfrm>
            <a:off x="5650799" y="2009734"/>
            <a:ext cx="3446105" cy="747777"/>
          </a:xfrm>
          <a:prstGeom prst="rect">
            <a:avLst/>
          </a:prstGeom>
        </p:spPr>
      </p:pic>
      <p:pic>
        <p:nvPicPr>
          <p:cNvPr id="19" name="Picture 18">
            <a:extLst>
              <a:ext uri="{FF2B5EF4-FFF2-40B4-BE49-F238E27FC236}">
                <a16:creationId xmlns:a16="http://schemas.microsoft.com/office/drawing/2014/main" id="{98C69909-0625-9A1D-771C-BD0CE724AA3C}"/>
              </a:ext>
            </a:extLst>
          </p:cNvPr>
          <p:cNvPicPr>
            <a:picLocks noChangeAspect="1"/>
          </p:cNvPicPr>
          <p:nvPr/>
        </p:nvPicPr>
        <p:blipFill>
          <a:blip r:embed="rId16"/>
          <a:stretch>
            <a:fillRect/>
          </a:stretch>
        </p:blipFill>
        <p:spPr>
          <a:xfrm>
            <a:off x="5553636" y="3616393"/>
            <a:ext cx="3666068" cy="761324"/>
          </a:xfrm>
          <a:prstGeom prst="rect">
            <a:avLst/>
          </a:prstGeom>
        </p:spPr>
      </p:pic>
      <p:pic>
        <p:nvPicPr>
          <p:cNvPr id="4" name="Picture 3">
            <a:extLst>
              <a:ext uri="{FF2B5EF4-FFF2-40B4-BE49-F238E27FC236}">
                <a16:creationId xmlns:a16="http://schemas.microsoft.com/office/drawing/2014/main" id="{4D90CF2B-8647-9636-EC1C-29847B505680}"/>
              </a:ext>
            </a:extLst>
          </p:cNvPr>
          <p:cNvPicPr>
            <a:picLocks noChangeAspect="1"/>
          </p:cNvPicPr>
          <p:nvPr/>
        </p:nvPicPr>
        <p:blipFill>
          <a:blip r:embed="rId17"/>
          <a:stretch>
            <a:fillRect/>
          </a:stretch>
        </p:blipFill>
        <p:spPr>
          <a:xfrm>
            <a:off x="9341508" y="5277668"/>
            <a:ext cx="1842180" cy="1448599"/>
          </a:xfrm>
          <a:prstGeom prst="rect">
            <a:avLst/>
          </a:prstGeom>
        </p:spPr>
      </p:pic>
      <p:pic>
        <p:nvPicPr>
          <p:cNvPr id="8" name="Picture 7">
            <a:extLst>
              <a:ext uri="{FF2B5EF4-FFF2-40B4-BE49-F238E27FC236}">
                <a16:creationId xmlns:a16="http://schemas.microsoft.com/office/drawing/2014/main" id="{5F8CEAAD-269D-3B0F-DC6E-892345005161}"/>
              </a:ext>
            </a:extLst>
          </p:cNvPr>
          <p:cNvPicPr>
            <a:picLocks noChangeAspect="1"/>
          </p:cNvPicPr>
          <p:nvPr/>
        </p:nvPicPr>
        <p:blipFill>
          <a:blip r:embed="rId18"/>
          <a:stretch>
            <a:fillRect/>
          </a:stretch>
        </p:blipFill>
        <p:spPr>
          <a:xfrm>
            <a:off x="5650799" y="5317025"/>
            <a:ext cx="3568905" cy="662596"/>
          </a:xfrm>
          <a:prstGeom prst="rect">
            <a:avLst/>
          </a:prstGeom>
        </p:spPr>
      </p:pic>
    </p:spTree>
    <p:extLst>
      <p:ext uri="{BB962C8B-B14F-4D97-AF65-F5344CB8AC3E}">
        <p14:creationId xmlns:p14="http://schemas.microsoft.com/office/powerpoint/2010/main" val="725683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3677-8541-BFA0-1565-EC4367C6D35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151899C-0392-D161-DA9A-4303D496C410}"/>
              </a:ext>
            </a:extLst>
          </p:cNvPr>
          <p:cNvSpPr txBox="1">
            <a:spLocks/>
          </p:cNvSpPr>
          <p:nvPr/>
        </p:nvSpPr>
        <p:spPr>
          <a:xfrm>
            <a:off x="838200" y="126005"/>
            <a:ext cx="10515600" cy="88545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Unfolding in the nonlinear opinion dynamics model</a:t>
            </a:r>
            <a:endParaRPr lang="en-GB" sz="3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3D32F9-E1A1-1F15-BE3F-96E782B14217}"/>
                  </a:ext>
                </a:extLst>
              </p:cNvPr>
              <p:cNvSpPr txBox="1"/>
              <p:nvPr/>
            </p:nvSpPr>
            <p:spPr>
              <a:xfrm>
                <a:off x="3259229" y="1107322"/>
                <a:ext cx="56735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solidFill>
                                <a:schemeClr val="tx1">
                                  <a:lumMod val="95000"/>
                                  <a:lumOff val="5000"/>
                                </a:schemeClr>
                              </a:solidFill>
                              <a:latin typeface="Cambria Math" panose="02040503050406030204" pitchFamily="18" charset="0"/>
                            </a:rPr>
                          </m:ctrlPr>
                        </m:accPr>
                        <m:e>
                          <m:r>
                            <a:rPr lang="en-US" sz="2400" b="0" i="1" smtClean="0">
                              <a:solidFill>
                                <a:schemeClr val="tx1">
                                  <a:lumMod val="95000"/>
                                  <a:lumOff val="5000"/>
                                </a:schemeClr>
                              </a:solidFill>
                              <a:latin typeface="Cambria Math" panose="02040503050406030204" pitchFamily="18" charset="0"/>
                            </a:rPr>
                            <m:t>𝑥</m:t>
                          </m:r>
                        </m:e>
                      </m:acc>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24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2400" dirty="0">
                  <a:solidFill>
                    <a:schemeClr val="tx1">
                      <a:lumMod val="95000"/>
                      <a:lumOff val="5000"/>
                    </a:schemeClr>
                  </a:solidFill>
                </a:endParaRPr>
              </a:p>
            </p:txBody>
          </p:sp>
        </mc:Choice>
        <mc:Fallback xmlns="">
          <p:sp>
            <p:nvSpPr>
              <p:cNvPr id="8" name="TextBox 7">
                <a:extLst>
                  <a:ext uri="{FF2B5EF4-FFF2-40B4-BE49-F238E27FC236}">
                    <a16:creationId xmlns:a16="http://schemas.microsoft.com/office/drawing/2014/main" id="{A13D32F9-E1A1-1F15-BE3F-96E782B14217}"/>
                  </a:ext>
                </a:extLst>
              </p:cNvPr>
              <p:cNvSpPr txBox="1">
                <a:spLocks noRot="1" noChangeAspect="1" noMove="1" noResize="1" noEditPoints="1" noAdjustHandles="1" noChangeArrowheads="1" noChangeShapeType="1" noTextEdit="1"/>
              </p:cNvSpPr>
              <p:nvPr/>
            </p:nvSpPr>
            <p:spPr>
              <a:xfrm>
                <a:off x="3259229" y="1107322"/>
                <a:ext cx="5673541" cy="369332"/>
              </a:xfrm>
              <a:prstGeom prst="rect">
                <a:avLst/>
              </a:prstGeom>
              <a:blipFill>
                <a:blip r:embed="rId2"/>
                <a:stretch>
                  <a:fillRect t="-6667" b="-33333"/>
                </a:stretch>
              </a:blipFill>
            </p:spPr>
            <p:txBody>
              <a:bodyPr/>
              <a:lstStyle/>
              <a:p>
                <a:r>
                  <a:rPr lang="en-GB">
                    <a:noFill/>
                  </a:rPr>
                  <a:t> </a:t>
                </a:r>
              </a:p>
            </p:txBody>
          </p:sp>
        </mc:Fallback>
      </mc:AlternateContent>
      <p:pic>
        <p:nvPicPr>
          <p:cNvPr id="10" name="Picture 9" descr="A line graph with different colored lines&#10;&#10;AI-generated content may be incorrect.">
            <a:extLst>
              <a:ext uri="{FF2B5EF4-FFF2-40B4-BE49-F238E27FC236}">
                <a16:creationId xmlns:a16="http://schemas.microsoft.com/office/drawing/2014/main" id="{A44CB832-B9F1-0955-985B-4094BD74C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388" y="1585971"/>
            <a:ext cx="5833224" cy="3499935"/>
          </a:xfrm>
          <a:prstGeom prst="rect">
            <a:avLst/>
          </a:prstGeom>
        </p:spPr>
      </p:pic>
    </p:spTree>
    <p:extLst>
      <p:ext uri="{BB962C8B-B14F-4D97-AF65-F5344CB8AC3E}">
        <p14:creationId xmlns:p14="http://schemas.microsoft.com/office/powerpoint/2010/main" val="3340020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E4D59-1898-9062-123D-9DA73399B54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9AC0DB-3ED2-70BD-3232-1B145D35CCF6}"/>
                  </a:ext>
                </a:extLst>
              </p:cNvPr>
              <p:cNvSpPr txBox="1"/>
              <p:nvPr/>
            </p:nvSpPr>
            <p:spPr>
              <a:xfrm>
                <a:off x="3259229" y="1107322"/>
                <a:ext cx="56735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solidFill>
                                <a:schemeClr val="tx1">
                                  <a:lumMod val="95000"/>
                                  <a:lumOff val="5000"/>
                                </a:schemeClr>
                              </a:solidFill>
                              <a:latin typeface="Cambria Math" panose="02040503050406030204" pitchFamily="18" charset="0"/>
                            </a:rPr>
                          </m:ctrlPr>
                        </m:accPr>
                        <m:e>
                          <m:r>
                            <a:rPr lang="en-US" sz="2400" b="0" i="1" smtClean="0">
                              <a:solidFill>
                                <a:schemeClr val="tx1">
                                  <a:lumMod val="95000"/>
                                  <a:lumOff val="5000"/>
                                </a:schemeClr>
                              </a:solidFill>
                              <a:latin typeface="Cambria Math" panose="02040503050406030204" pitchFamily="18" charset="0"/>
                            </a:rPr>
                            <m:t>𝑥</m:t>
                          </m:r>
                        </m:e>
                      </m:acc>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24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2400" dirty="0">
                  <a:solidFill>
                    <a:schemeClr val="tx1">
                      <a:lumMod val="95000"/>
                      <a:lumOff val="5000"/>
                    </a:schemeClr>
                  </a:solidFill>
                </a:endParaRPr>
              </a:p>
            </p:txBody>
          </p:sp>
        </mc:Choice>
        <mc:Fallback xmlns="">
          <p:sp>
            <p:nvSpPr>
              <p:cNvPr id="9" name="TextBox 8">
                <a:extLst>
                  <a:ext uri="{FF2B5EF4-FFF2-40B4-BE49-F238E27FC236}">
                    <a16:creationId xmlns:a16="http://schemas.microsoft.com/office/drawing/2014/main" id="{DA9AC0DB-3ED2-70BD-3232-1B145D35CCF6}"/>
                  </a:ext>
                </a:extLst>
              </p:cNvPr>
              <p:cNvSpPr txBox="1">
                <a:spLocks noRot="1" noChangeAspect="1" noMove="1" noResize="1" noEditPoints="1" noAdjustHandles="1" noChangeArrowheads="1" noChangeShapeType="1" noTextEdit="1"/>
              </p:cNvSpPr>
              <p:nvPr/>
            </p:nvSpPr>
            <p:spPr>
              <a:xfrm>
                <a:off x="3259229" y="1107322"/>
                <a:ext cx="5673541" cy="369332"/>
              </a:xfrm>
              <a:prstGeom prst="rect">
                <a:avLst/>
              </a:prstGeom>
              <a:blipFill>
                <a:blip r:embed="rId2"/>
                <a:stretch>
                  <a:fillRect t="-6667" b="-33333"/>
                </a:stretch>
              </a:blipFill>
            </p:spPr>
            <p:txBody>
              <a:bodyPr/>
              <a:lstStyle/>
              <a:p>
                <a:r>
                  <a:rPr lang="en-GB">
                    <a:noFill/>
                  </a:rPr>
                  <a:t> </a:t>
                </a:r>
              </a:p>
            </p:txBody>
          </p:sp>
        </mc:Fallback>
      </mc:AlternateContent>
      <p:sp>
        <p:nvSpPr>
          <p:cNvPr id="11" name="Title 1">
            <a:extLst>
              <a:ext uri="{FF2B5EF4-FFF2-40B4-BE49-F238E27FC236}">
                <a16:creationId xmlns:a16="http://schemas.microsoft.com/office/drawing/2014/main" id="{81049871-EA00-D40F-AFFB-F44A6C2C2C8E}"/>
              </a:ext>
            </a:extLst>
          </p:cNvPr>
          <p:cNvSpPr txBox="1">
            <a:spLocks/>
          </p:cNvSpPr>
          <p:nvPr/>
        </p:nvSpPr>
        <p:spPr>
          <a:xfrm>
            <a:off x="838200" y="126005"/>
            <a:ext cx="10515600" cy="88545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Unfolding in the nonlinear opinion dynamics model</a:t>
            </a:r>
            <a:endParaRPr lang="en-GB" sz="3600" dirty="0"/>
          </a:p>
        </p:txBody>
      </p:sp>
      <p:sp>
        <p:nvSpPr>
          <p:cNvPr id="4" name="TextBox 3">
            <a:extLst>
              <a:ext uri="{FF2B5EF4-FFF2-40B4-BE49-F238E27FC236}">
                <a16:creationId xmlns:a16="http://schemas.microsoft.com/office/drawing/2014/main" id="{AF4C239B-4ED5-50AA-DA47-14C32045A438}"/>
              </a:ext>
            </a:extLst>
          </p:cNvPr>
          <p:cNvSpPr txBox="1"/>
          <p:nvPr/>
        </p:nvSpPr>
        <p:spPr>
          <a:xfrm>
            <a:off x="1916484" y="5272029"/>
            <a:ext cx="8359030" cy="1200329"/>
          </a:xfrm>
          <a:prstGeom prst="rect">
            <a:avLst/>
          </a:prstGeom>
          <a:noFill/>
        </p:spPr>
        <p:txBody>
          <a:bodyPr wrap="square" rtlCol="0">
            <a:spAutoFit/>
          </a:bodyPr>
          <a:lstStyle/>
          <a:p>
            <a:pPr marL="342900" indent="-342900">
              <a:buFont typeface="+mj-lt"/>
              <a:buAutoNum type="arabicPeriod"/>
            </a:pPr>
            <a:r>
              <a:rPr lang="en-US" dirty="0">
                <a:latin typeface="Helvetica Neue" panose="02000803000000090004" pitchFamily="2" charset="0"/>
              </a:rPr>
              <a:t>Input increases monostable regime for best option </a:t>
            </a:r>
          </a:p>
          <a:p>
            <a:pPr marL="342900" indent="-342900">
              <a:buFont typeface="+mj-lt"/>
              <a:buAutoNum type="arabicPeriod"/>
            </a:pPr>
            <a:r>
              <a:rPr lang="en-US" dirty="0">
                <a:latin typeface="Helvetica Neue" panose="02000803000000090004" pitchFamily="2" charset="0"/>
              </a:rPr>
              <a:t>Non-linear effects can still amplify wrong information and lead to errors</a:t>
            </a:r>
          </a:p>
          <a:p>
            <a:pPr marL="342900" indent="-342900">
              <a:buFont typeface="+mj-lt"/>
              <a:buAutoNum type="arabicPeriod"/>
            </a:pPr>
            <a:r>
              <a:rPr lang="en-US" dirty="0">
                <a:latin typeface="Helvetica Neue" panose="02000803000000090004" pitchFamily="2" charset="0"/>
              </a:rPr>
              <a:t>Attention u (strength of positive feedback) creates a trade-off between making decisions and cascades to wrong decisions </a:t>
            </a:r>
          </a:p>
        </p:txBody>
      </p:sp>
      <p:pic>
        <p:nvPicPr>
          <p:cNvPr id="7" name="Picture 6" descr="A line graph with different colored lines&#10;&#10;AI-generated content may be incorrect.">
            <a:extLst>
              <a:ext uri="{FF2B5EF4-FFF2-40B4-BE49-F238E27FC236}">
                <a16:creationId xmlns:a16="http://schemas.microsoft.com/office/drawing/2014/main" id="{101E0D7D-CD00-A6C9-157F-11D1A9EC7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388" y="1585971"/>
            <a:ext cx="5833224" cy="3499935"/>
          </a:xfrm>
          <a:prstGeom prst="rect">
            <a:avLst/>
          </a:prstGeom>
        </p:spPr>
      </p:pic>
      <p:sp>
        <p:nvSpPr>
          <p:cNvPr id="2" name="Arrow: Down 1">
            <a:extLst>
              <a:ext uri="{FF2B5EF4-FFF2-40B4-BE49-F238E27FC236}">
                <a16:creationId xmlns:a16="http://schemas.microsoft.com/office/drawing/2014/main" id="{7C2E5B12-B28F-2471-1BCA-DE9BD163BDCB}"/>
              </a:ext>
            </a:extLst>
          </p:cNvPr>
          <p:cNvSpPr/>
          <p:nvPr/>
        </p:nvSpPr>
        <p:spPr>
          <a:xfrm rot="10800000">
            <a:off x="7521336" y="2407023"/>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rrow: Down 2">
            <a:extLst>
              <a:ext uri="{FF2B5EF4-FFF2-40B4-BE49-F238E27FC236}">
                <a16:creationId xmlns:a16="http://schemas.microsoft.com/office/drawing/2014/main" id="{569567B9-DD5C-CA6F-91E9-CAB5985D87DD}"/>
              </a:ext>
            </a:extLst>
          </p:cNvPr>
          <p:cNvSpPr/>
          <p:nvPr/>
        </p:nvSpPr>
        <p:spPr>
          <a:xfrm>
            <a:off x="7521336" y="3526920"/>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5989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162AD-9419-ABBC-F135-315BA7CD5B4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2EA1D1-9D0F-D02F-4C61-AE1FFD400FF0}"/>
                  </a:ext>
                </a:extLst>
              </p:cNvPr>
              <p:cNvSpPr txBox="1"/>
              <p:nvPr/>
            </p:nvSpPr>
            <p:spPr>
              <a:xfrm>
                <a:off x="3259229" y="1107322"/>
                <a:ext cx="56735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solidFill>
                                <a:schemeClr val="tx1">
                                  <a:lumMod val="95000"/>
                                  <a:lumOff val="5000"/>
                                </a:schemeClr>
                              </a:solidFill>
                              <a:latin typeface="Cambria Math" panose="02040503050406030204" pitchFamily="18" charset="0"/>
                            </a:rPr>
                          </m:ctrlPr>
                        </m:accPr>
                        <m:e>
                          <m:r>
                            <a:rPr lang="en-US" sz="2400" b="0" i="1" smtClean="0">
                              <a:solidFill>
                                <a:schemeClr val="tx1">
                                  <a:lumMod val="95000"/>
                                  <a:lumOff val="5000"/>
                                </a:schemeClr>
                              </a:solidFill>
                              <a:latin typeface="Cambria Math" panose="02040503050406030204" pitchFamily="18" charset="0"/>
                            </a:rPr>
                            <m:t>𝑥</m:t>
                          </m:r>
                        </m:e>
                      </m:acc>
                      <m:r>
                        <a:rPr lang="en-US" sz="2400" b="0" i="1" smtClean="0">
                          <a:solidFill>
                            <a:schemeClr val="tx1">
                              <a:lumMod val="95000"/>
                              <a:lumOff val="5000"/>
                            </a:schemeClr>
                          </a:solidFill>
                          <a:latin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𝑑𝑥</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n-US" sz="2400" b="0" i="0" smtClean="0">
                          <a:solidFill>
                            <a:schemeClr val="tx1">
                              <a:lumMod val="95000"/>
                              <a:lumOff val="5000"/>
                            </a:schemeClr>
                          </a:solidFill>
                          <a:latin typeface="Cambria Math" panose="02040503050406030204" pitchFamily="18" charset="0"/>
                          <a:ea typeface="Cambria Math" panose="02040503050406030204" pitchFamily="18" charset="0"/>
                        </a:rPr>
                        <m:t>Tanh</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𝑢𝑥</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𝑏</m:t>
                      </m:r>
                      <m:r>
                        <a:rPr lang="en-US" sz="24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GB" sz="2400" dirty="0">
                  <a:solidFill>
                    <a:schemeClr val="tx1">
                      <a:lumMod val="95000"/>
                      <a:lumOff val="5000"/>
                    </a:schemeClr>
                  </a:solidFill>
                </a:endParaRPr>
              </a:p>
            </p:txBody>
          </p:sp>
        </mc:Choice>
        <mc:Fallback xmlns="">
          <p:sp>
            <p:nvSpPr>
              <p:cNvPr id="9" name="TextBox 8">
                <a:extLst>
                  <a:ext uri="{FF2B5EF4-FFF2-40B4-BE49-F238E27FC236}">
                    <a16:creationId xmlns:a16="http://schemas.microsoft.com/office/drawing/2014/main" id="{492EA1D1-9D0F-D02F-4C61-AE1FFD400FF0}"/>
                  </a:ext>
                </a:extLst>
              </p:cNvPr>
              <p:cNvSpPr txBox="1">
                <a:spLocks noRot="1" noChangeAspect="1" noMove="1" noResize="1" noEditPoints="1" noAdjustHandles="1" noChangeArrowheads="1" noChangeShapeType="1" noTextEdit="1"/>
              </p:cNvSpPr>
              <p:nvPr/>
            </p:nvSpPr>
            <p:spPr>
              <a:xfrm>
                <a:off x="3259229" y="1107322"/>
                <a:ext cx="5673541" cy="369332"/>
              </a:xfrm>
              <a:prstGeom prst="rect">
                <a:avLst/>
              </a:prstGeom>
              <a:blipFill>
                <a:blip r:embed="rId2"/>
                <a:stretch>
                  <a:fillRect t="-6667" b="-33333"/>
                </a:stretch>
              </a:blipFill>
            </p:spPr>
            <p:txBody>
              <a:bodyPr/>
              <a:lstStyle/>
              <a:p>
                <a:r>
                  <a:rPr lang="en-GB">
                    <a:noFill/>
                  </a:rPr>
                  <a:t> </a:t>
                </a:r>
              </a:p>
            </p:txBody>
          </p:sp>
        </mc:Fallback>
      </mc:AlternateContent>
      <p:sp>
        <p:nvSpPr>
          <p:cNvPr id="11" name="Title 1">
            <a:extLst>
              <a:ext uri="{FF2B5EF4-FFF2-40B4-BE49-F238E27FC236}">
                <a16:creationId xmlns:a16="http://schemas.microsoft.com/office/drawing/2014/main" id="{DDDD59EB-35FE-DA5A-1D88-40E18DF6705D}"/>
              </a:ext>
            </a:extLst>
          </p:cNvPr>
          <p:cNvSpPr txBox="1">
            <a:spLocks/>
          </p:cNvSpPr>
          <p:nvPr/>
        </p:nvSpPr>
        <p:spPr>
          <a:xfrm>
            <a:off x="838200" y="126005"/>
            <a:ext cx="10515600" cy="88545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Unfolding in the nonlinear opinion dynamics model</a:t>
            </a:r>
            <a:endParaRPr lang="en-GB" sz="3600" dirty="0"/>
          </a:p>
        </p:txBody>
      </p:sp>
      <p:sp>
        <p:nvSpPr>
          <p:cNvPr id="4" name="TextBox 3">
            <a:extLst>
              <a:ext uri="{FF2B5EF4-FFF2-40B4-BE49-F238E27FC236}">
                <a16:creationId xmlns:a16="http://schemas.microsoft.com/office/drawing/2014/main" id="{C50B215F-859B-58E4-6E26-59C74673669D}"/>
              </a:ext>
            </a:extLst>
          </p:cNvPr>
          <p:cNvSpPr txBox="1"/>
          <p:nvPr/>
        </p:nvSpPr>
        <p:spPr>
          <a:xfrm>
            <a:off x="1729870" y="5537626"/>
            <a:ext cx="8732258" cy="369332"/>
          </a:xfrm>
          <a:prstGeom prst="rect">
            <a:avLst/>
          </a:prstGeom>
          <a:noFill/>
        </p:spPr>
        <p:txBody>
          <a:bodyPr wrap="square" rtlCol="0">
            <a:spAutoFit/>
          </a:bodyPr>
          <a:lstStyle/>
          <a:p>
            <a:r>
              <a:rPr lang="en-US" dirty="0">
                <a:latin typeface="Helvetica Neue" panose="02000803000000090004" pitchFamily="2" charset="0"/>
              </a:rPr>
              <a:t>Draw the bifurcation diagram (u = 1.5) for input b as the bifurcating parameter </a:t>
            </a:r>
          </a:p>
        </p:txBody>
      </p:sp>
      <p:pic>
        <p:nvPicPr>
          <p:cNvPr id="7" name="Picture 6" descr="A line graph with different colored lines&#10;&#10;AI-generated content may be incorrect.">
            <a:extLst>
              <a:ext uri="{FF2B5EF4-FFF2-40B4-BE49-F238E27FC236}">
                <a16:creationId xmlns:a16="http://schemas.microsoft.com/office/drawing/2014/main" id="{4FA7A31B-8EF7-6841-656D-B38593525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388" y="1585971"/>
            <a:ext cx="5833224" cy="3499935"/>
          </a:xfrm>
          <a:prstGeom prst="rect">
            <a:avLst/>
          </a:prstGeom>
        </p:spPr>
      </p:pic>
      <p:sp>
        <p:nvSpPr>
          <p:cNvPr id="2" name="Arrow: Down 1">
            <a:extLst>
              <a:ext uri="{FF2B5EF4-FFF2-40B4-BE49-F238E27FC236}">
                <a16:creationId xmlns:a16="http://schemas.microsoft.com/office/drawing/2014/main" id="{5B9E7DB2-923B-2D9E-270B-A949229F9973}"/>
              </a:ext>
            </a:extLst>
          </p:cNvPr>
          <p:cNvSpPr/>
          <p:nvPr/>
        </p:nvSpPr>
        <p:spPr>
          <a:xfrm rot="10800000">
            <a:off x="7521336" y="2407023"/>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rrow: Down 2">
            <a:extLst>
              <a:ext uri="{FF2B5EF4-FFF2-40B4-BE49-F238E27FC236}">
                <a16:creationId xmlns:a16="http://schemas.microsoft.com/office/drawing/2014/main" id="{4EEDB1D3-61D6-8BB4-818F-88FB6486D4C0}"/>
              </a:ext>
            </a:extLst>
          </p:cNvPr>
          <p:cNvSpPr/>
          <p:nvPr/>
        </p:nvSpPr>
        <p:spPr>
          <a:xfrm>
            <a:off x="7521336" y="3526920"/>
            <a:ext cx="262218" cy="39668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8362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7AFA7-CAD2-24A6-78CD-86108D74435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63E2C06-1821-0294-8636-A3774580604C}"/>
              </a:ext>
            </a:extLst>
          </p:cNvPr>
          <p:cNvSpPr txBox="1">
            <a:spLocks/>
          </p:cNvSpPr>
          <p:nvPr/>
        </p:nvSpPr>
        <p:spPr>
          <a:xfrm>
            <a:off x="838200" y="126005"/>
            <a:ext cx="10515600" cy="88545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Unfolding in the nonlinear opinion dynamics model</a:t>
            </a:r>
            <a:endParaRPr lang="en-GB" sz="3600" dirty="0"/>
          </a:p>
        </p:txBody>
      </p:sp>
      <p:pic>
        <p:nvPicPr>
          <p:cNvPr id="8" name="Picture 7" descr="A line graph with a dotted line&#10;&#10;AI-generated content may be incorrect.">
            <a:extLst>
              <a:ext uri="{FF2B5EF4-FFF2-40B4-BE49-F238E27FC236}">
                <a16:creationId xmlns:a16="http://schemas.microsoft.com/office/drawing/2014/main" id="{6A109F01-645F-9CCC-C186-85C22B61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48" y="1754841"/>
            <a:ext cx="5753104" cy="3451863"/>
          </a:xfrm>
          <a:prstGeom prst="rect">
            <a:avLst/>
          </a:prstGeom>
        </p:spPr>
      </p:pic>
      <p:sp>
        <p:nvSpPr>
          <p:cNvPr id="12" name="TextBox 11">
            <a:extLst>
              <a:ext uri="{FF2B5EF4-FFF2-40B4-BE49-F238E27FC236}">
                <a16:creationId xmlns:a16="http://schemas.microsoft.com/office/drawing/2014/main" id="{AD3FC5F6-FD20-73D7-A068-4E615BF297B6}"/>
              </a:ext>
            </a:extLst>
          </p:cNvPr>
          <p:cNvSpPr txBox="1"/>
          <p:nvPr/>
        </p:nvSpPr>
        <p:spPr>
          <a:xfrm>
            <a:off x="4683308" y="1198482"/>
            <a:ext cx="3384926" cy="369332"/>
          </a:xfrm>
          <a:prstGeom prst="rect">
            <a:avLst/>
          </a:prstGeom>
          <a:noFill/>
        </p:spPr>
        <p:txBody>
          <a:bodyPr wrap="square" rtlCol="0">
            <a:spAutoFit/>
          </a:bodyPr>
          <a:lstStyle/>
          <a:p>
            <a:pPr algn="ctr"/>
            <a:r>
              <a:rPr lang="en-US" dirty="0">
                <a:latin typeface="Helvetica Neue" panose="02000803000000090004" pitchFamily="2" charset="0"/>
              </a:rPr>
              <a:t>Catastrophe plot</a:t>
            </a:r>
            <a:endParaRPr lang="en-GB" dirty="0">
              <a:latin typeface="Helvetica Neue" panose="02000803000000090004" pitchFamily="2" charset="0"/>
            </a:endParaRPr>
          </a:p>
        </p:txBody>
      </p:sp>
      <p:sp>
        <p:nvSpPr>
          <p:cNvPr id="13" name="TextBox 12">
            <a:extLst>
              <a:ext uri="{FF2B5EF4-FFF2-40B4-BE49-F238E27FC236}">
                <a16:creationId xmlns:a16="http://schemas.microsoft.com/office/drawing/2014/main" id="{1E651365-DDD7-640A-6C5A-E9576340C550}"/>
              </a:ext>
            </a:extLst>
          </p:cNvPr>
          <p:cNvSpPr txBox="1"/>
          <p:nvPr/>
        </p:nvSpPr>
        <p:spPr>
          <a:xfrm>
            <a:off x="2516465" y="5206704"/>
            <a:ext cx="7718612" cy="923330"/>
          </a:xfrm>
          <a:prstGeom prst="rect">
            <a:avLst/>
          </a:prstGeom>
          <a:noFill/>
        </p:spPr>
        <p:txBody>
          <a:bodyPr wrap="square" rtlCol="0">
            <a:spAutoFit/>
          </a:bodyPr>
          <a:lstStyle/>
          <a:p>
            <a:pPr marL="342900" indent="-342900">
              <a:buFont typeface="+mj-lt"/>
              <a:buAutoNum type="arabicPeriod"/>
            </a:pPr>
            <a:r>
              <a:rPr lang="en-US" dirty="0">
                <a:latin typeface="Helvetica Neue" panose="02000803000000090004" pitchFamily="2" charset="0"/>
              </a:rPr>
              <a:t>Multi stability can lead to hysteresis/memory/path dependence</a:t>
            </a:r>
          </a:p>
          <a:p>
            <a:pPr marL="342900" indent="-342900">
              <a:buFont typeface="+mj-lt"/>
              <a:buAutoNum type="arabicPeriod"/>
            </a:pPr>
            <a:r>
              <a:rPr lang="en-US" dirty="0">
                <a:latin typeface="Helvetica Neue" panose="02000803000000090004" pitchFamily="2" charset="0"/>
              </a:rPr>
              <a:t>Hysteresis is bad for flexible decision-making</a:t>
            </a:r>
          </a:p>
          <a:p>
            <a:pPr marL="342900" indent="-342900">
              <a:buFont typeface="+mj-lt"/>
              <a:buAutoNum type="arabicPeriod"/>
            </a:pPr>
            <a:r>
              <a:rPr lang="en-US" dirty="0">
                <a:latin typeface="Helvetica Neue" panose="02000803000000090004" pitchFamily="2" charset="0"/>
              </a:rPr>
              <a:t>Small changes in inputs can lead to big changes in decision</a:t>
            </a:r>
          </a:p>
        </p:txBody>
      </p:sp>
    </p:spTree>
    <p:extLst>
      <p:ext uri="{BB962C8B-B14F-4D97-AF65-F5344CB8AC3E}">
        <p14:creationId xmlns:p14="http://schemas.microsoft.com/office/powerpoint/2010/main" val="26982195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49C1-DA3F-A14F-5DB9-0B6EB2A12779}"/>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E0B164A-E5A8-AC10-0E5B-682C3403A77A}"/>
              </a:ext>
            </a:extLst>
          </p:cNvPr>
          <p:cNvSpPr txBox="1">
            <a:spLocks/>
          </p:cNvSpPr>
          <p:nvPr/>
        </p:nvSpPr>
        <p:spPr>
          <a:xfrm>
            <a:off x="838200" y="126005"/>
            <a:ext cx="10515600" cy="88545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Unfolding in the nonlinear opinion dynamics model</a:t>
            </a:r>
            <a:endParaRPr lang="en-GB" sz="3600" dirty="0"/>
          </a:p>
        </p:txBody>
      </p:sp>
      <p:pic>
        <p:nvPicPr>
          <p:cNvPr id="8" name="Picture 7" descr="A line graph with a dotted line&#10;&#10;AI-generated content may be incorrect.">
            <a:extLst>
              <a:ext uri="{FF2B5EF4-FFF2-40B4-BE49-F238E27FC236}">
                <a16:creationId xmlns:a16="http://schemas.microsoft.com/office/drawing/2014/main" id="{EC0D9511-1035-F12C-AB49-0C74AA2C9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48" y="1754841"/>
            <a:ext cx="5753104" cy="3451863"/>
          </a:xfrm>
          <a:prstGeom prst="rect">
            <a:avLst/>
          </a:prstGeom>
        </p:spPr>
      </p:pic>
      <p:sp>
        <p:nvSpPr>
          <p:cNvPr id="10" name="TextBox 9">
            <a:extLst>
              <a:ext uri="{FF2B5EF4-FFF2-40B4-BE49-F238E27FC236}">
                <a16:creationId xmlns:a16="http://schemas.microsoft.com/office/drawing/2014/main" id="{73195554-C761-B6BE-DC31-5CD379679CEF}"/>
              </a:ext>
            </a:extLst>
          </p:cNvPr>
          <p:cNvSpPr txBox="1"/>
          <p:nvPr/>
        </p:nvSpPr>
        <p:spPr>
          <a:xfrm>
            <a:off x="2516465" y="5206704"/>
            <a:ext cx="7718612" cy="1477328"/>
          </a:xfrm>
          <a:prstGeom prst="rect">
            <a:avLst/>
          </a:prstGeom>
          <a:noFill/>
        </p:spPr>
        <p:txBody>
          <a:bodyPr wrap="square" rtlCol="0">
            <a:spAutoFit/>
          </a:bodyPr>
          <a:lstStyle/>
          <a:p>
            <a:pPr marL="342900" indent="-342900">
              <a:buFont typeface="+mj-lt"/>
              <a:buAutoNum type="arabicPeriod"/>
            </a:pPr>
            <a:r>
              <a:rPr lang="en-US" dirty="0">
                <a:latin typeface="Helvetica Neue" panose="02000803000000090004" pitchFamily="2" charset="0"/>
              </a:rPr>
              <a:t>Multi stability can lead to hysteresis/memory/path dependence</a:t>
            </a:r>
          </a:p>
          <a:p>
            <a:pPr marL="342900" indent="-342900">
              <a:buFont typeface="+mj-lt"/>
              <a:buAutoNum type="arabicPeriod"/>
            </a:pPr>
            <a:r>
              <a:rPr lang="en-US" dirty="0">
                <a:latin typeface="Helvetica Neue" panose="02000803000000090004" pitchFamily="2" charset="0"/>
              </a:rPr>
              <a:t>Hysteresis is bad for flexible decision-making</a:t>
            </a:r>
          </a:p>
          <a:p>
            <a:pPr marL="342900" indent="-342900">
              <a:buFont typeface="+mj-lt"/>
              <a:buAutoNum type="arabicPeriod"/>
            </a:pPr>
            <a:r>
              <a:rPr lang="en-US" dirty="0">
                <a:latin typeface="Helvetica Neue" panose="02000803000000090004" pitchFamily="2" charset="0"/>
              </a:rPr>
              <a:t>Small changes in inputs can lead to big changes in decision</a:t>
            </a:r>
          </a:p>
          <a:p>
            <a:pPr marL="342900" indent="-342900">
              <a:buFont typeface="+mj-lt"/>
              <a:buAutoNum type="arabicPeriod"/>
            </a:pPr>
            <a:r>
              <a:rPr lang="en-US" dirty="0">
                <a:solidFill>
                  <a:srgbClr val="FF0000"/>
                </a:solidFill>
                <a:latin typeface="Helvetica Neue" panose="02000803000000090004" pitchFamily="2" charset="0"/>
              </a:rPr>
              <a:t>Dynamical systems treat inputs as parameters (they must change slowly compared to the decision’s dynamics)  </a:t>
            </a:r>
          </a:p>
        </p:txBody>
      </p:sp>
      <p:sp>
        <p:nvSpPr>
          <p:cNvPr id="12" name="TextBox 11">
            <a:extLst>
              <a:ext uri="{FF2B5EF4-FFF2-40B4-BE49-F238E27FC236}">
                <a16:creationId xmlns:a16="http://schemas.microsoft.com/office/drawing/2014/main" id="{A04A807A-A6D4-7A60-DB44-97877C18E799}"/>
              </a:ext>
            </a:extLst>
          </p:cNvPr>
          <p:cNvSpPr txBox="1"/>
          <p:nvPr/>
        </p:nvSpPr>
        <p:spPr>
          <a:xfrm>
            <a:off x="4683308" y="1198482"/>
            <a:ext cx="3384926" cy="369332"/>
          </a:xfrm>
          <a:prstGeom prst="rect">
            <a:avLst/>
          </a:prstGeom>
          <a:noFill/>
        </p:spPr>
        <p:txBody>
          <a:bodyPr wrap="square" rtlCol="0">
            <a:spAutoFit/>
          </a:bodyPr>
          <a:lstStyle/>
          <a:p>
            <a:pPr algn="ctr"/>
            <a:r>
              <a:rPr lang="en-US" dirty="0">
                <a:latin typeface="Helvetica Neue" panose="02000803000000090004" pitchFamily="2" charset="0"/>
              </a:rPr>
              <a:t>Catastrophe plot</a:t>
            </a:r>
            <a:endParaRPr lang="en-GB" dirty="0">
              <a:latin typeface="Helvetica Neue" panose="02000803000000090004" pitchFamily="2" charset="0"/>
            </a:endParaRPr>
          </a:p>
        </p:txBody>
      </p:sp>
      <p:pic>
        <p:nvPicPr>
          <p:cNvPr id="3" name="Picture 2">
            <a:extLst>
              <a:ext uri="{FF2B5EF4-FFF2-40B4-BE49-F238E27FC236}">
                <a16:creationId xmlns:a16="http://schemas.microsoft.com/office/drawing/2014/main" id="{2A65737B-2CA0-C4C8-83CE-23F4612912F9}"/>
              </a:ext>
            </a:extLst>
          </p:cNvPr>
          <p:cNvPicPr>
            <a:picLocks noChangeAspect="1"/>
          </p:cNvPicPr>
          <p:nvPr/>
        </p:nvPicPr>
        <p:blipFill>
          <a:blip r:embed="rId3"/>
          <a:srcRect t="4905"/>
          <a:stretch>
            <a:fillRect/>
          </a:stretch>
        </p:blipFill>
        <p:spPr>
          <a:xfrm>
            <a:off x="115625" y="4061011"/>
            <a:ext cx="3103823" cy="1028300"/>
          </a:xfrm>
          <a:prstGeom prst="rect">
            <a:avLst/>
          </a:prstGeom>
        </p:spPr>
      </p:pic>
      <p:sp>
        <p:nvSpPr>
          <p:cNvPr id="4" name="TextBox 3">
            <a:extLst>
              <a:ext uri="{FF2B5EF4-FFF2-40B4-BE49-F238E27FC236}">
                <a16:creationId xmlns:a16="http://schemas.microsoft.com/office/drawing/2014/main" id="{2FF3F0D9-690F-642A-0E80-E80F9664F195}"/>
              </a:ext>
            </a:extLst>
          </p:cNvPr>
          <p:cNvSpPr txBox="1"/>
          <p:nvPr/>
        </p:nvSpPr>
        <p:spPr>
          <a:xfrm>
            <a:off x="787572" y="3408829"/>
            <a:ext cx="1646346" cy="461665"/>
          </a:xfrm>
          <a:prstGeom prst="rect">
            <a:avLst/>
          </a:prstGeom>
          <a:solidFill>
            <a:srgbClr val="FF0000"/>
          </a:solidFill>
        </p:spPr>
        <p:txBody>
          <a:bodyPr wrap="square">
            <a:spAutoFit/>
          </a:bodyPr>
          <a:lstStyle/>
          <a:p>
            <a:pPr marL="0" indent="0" algn="ctr">
              <a:buNone/>
            </a:pPr>
            <a:r>
              <a:rPr lang="en-US" sz="2400" dirty="0">
                <a:solidFill>
                  <a:schemeClr val="bg1"/>
                </a:solidFill>
                <a:latin typeface="Helvetica Neue" panose="02000803000000090004" pitchFamily="2" charset="0"/>
              </a:rPr>
              <a:t>Problems</a:t>
            </a:r>
            <a:endParaRPr lang="en-GB" sz="2400" dirty="0">
              <a:solidFill>
                <a:schemeClr val="bg1"/>
              </a:solidFill>
              <a:latin typeface="Helvetica Neue" panose="02000803000000090004" pitchFamily="2" charset="0"/>
            </a:endParaRPr>
          </a:p>
        </p:txBody>
      </p:sp>
    </p:spTree>
    <p:extLst>
      <p:ext uri="{BB962C8B-B14F-4D97-AF65-F5344CB8AC3E}">
        <p14:creationId xmlns:p14="http://schemas.microsoft.com/office/powerpoint/2010/main" val="97751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1B5B1-528E-7A23-3BC2-5983EB015EE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0CFC502-97FE-C136-FAEE-A227F3E06D50}"/>
              </a:ext>
            </a:extLst>
          </p:cNvPr>
          <p:cNvSpPr>
            <a:spLocks noGrp="1"/>
          </p:cNvSpPr>
          <p:nvPr>
            <p:ph type="title"/>
          </p:nvPr>
        </p:nvSpPr>
        <p:spPr>
          <a:xfrm>
            <a:off x="838200" y="123825"/>
            <a:ext cx="10515600" cy="1325563"/>
          </a:xfrm>
        </p:spPr>
        <p:txBody>
          <a:bodyPr/>
          <a:lstStyle/>
          <a:p>
            <a:pPr algn="ctr"/>
            <a:r>
              <a:rPr lang="en-US" dirty="0">
                <a:latin typeface="Helvetica Neue" panose="02000803000000090004" pitchFamily="2" charset="0"/>
              </a:rPr>
              <a:t>Topic summary</a:t>
            </a:r>
            <a:endParaRPr lang="en-GB" dirty="0">
              <a:latin typeface="Helvetica Neue" panose="02000803000000090004" pitchFamily="2" charset="0"/>
            </a:endParaRPr>
          </a:p>
        </p:txBody>
      </p:sp>
      <p:sp>
        <p:nvSpPr>
          <p:cNvPr id="6" name="Content Placeholder 2">
            <a:extLst>
              <a:ext uri="{FF2B5EF4-FFF2-40B4-BE49-F238E27FC236}">
                <a16:creationId xmlns:a16="http://schemas.microsoft.com/office/drawing/2014/main" id="{E31A1A84-64D9-D37A-CE29-67630213F7EC}"/>
              </a:ext>
            </a:extLst>
          </p:cNvPr>
          <p:cNvSpPr>
            <a:spLocks noGrp="1"/>
          </p:cNvSpPr>
          <p:nvPr>
            <p:ph idx="1"/>
          </p:nvPr>
        </p:nvSpPr>
        <p:spPr>
          <a:xfrm>
            <a:off x="452081" y="1512888"/>
            <a:ext cx="11555769" cy="4244974"/>
          </a:xfrm>
        </p:spPr>
        <p:txBody>
          <a:bodyPr>
            <a:noAutofit/>
          </a:bodyPr>
          <a:lstStyle/>
          <a:p>
            <a:pPr marL="342900" indent="-342900">
              <a:buFont typeface="+mj-lt"/>
              <a:buAutoNum type="arabicPeriod"/>
            </a:pPr>
            <a:r>
              <a:rPr lang="en-US" sz="1800" dirty="0">
                <a:latin typeface="Helvetica Neue" panose="02000803000000090004" pitchFamily="2" charset="0"/>
              </a:rPr>
              <a:t>Why dynamical systems are bad for modelling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Introduce a baseline model of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Using bifurcations to describe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Separation of timescales</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Very brief introduction to symmetries in dynamical systems and their importance for decision-making</a:t>
            </a:r>
          </a:p>
          <a:p>
            <a:pPr marL="342900" indent="-342900">
              <a:buFont typeface="+mj-lt"/>
              <a:buAutoNum type="arabicPeriod"/>
            </a:pPr>
            <a:endParaRPr lang="en-US" sz="1800" dirty="0">
              <a:latin typeface="Helvetica Neue" panose="02000803000000090004" pitchFamily="2" charset="0"/>
            </a:endParaRPr>
          </a:p>
          <a:p>
            <a:pPr marL="342900" indent="-342900">
              <a:buFont typeface="+mj-lt"/>
              <a:buAutoNum type="arabicPeriod"/>
            </a:pPr>
            <a:r>
              <a:rPr lang="en-US" sz="1800" dirty="0">
                <a:latin typeface="Helvetica Neue" panose="02000803000000090004" pitchFamily="2" charset="0"/>
              </a:rPr>
              <a:t>Multi-agent decision-making and the ring attractor</a:t>
            </a:r>
          </a:p>
        </p:txBody>
      </p:sp>
      <p:sp>
        <p:nvSpPr>
          <p:cNvPr id="2" name="TextBox 1">
            <a:extLst>
              <a:ext uri="{FF2B5EF4-FFF2-40B4-BE49-F238E27FC236}">
                <a16:creationId xmlns:a16="http://schemas.microsoft.com/office/drawing/2014/main" id="{0B85AA9C-7C5F-099F-77A4-888199FD8DF2}"/>
              </a:ext>
            </a:extLst>
          </p:cNvPr>
          <p:cNvSpPr txBox="1"/>
          <p:nvPr/>
        </p:nvSpPr>
        <p:spPr>
          <a:xfrm>
            <a:off x="1570831" y="5714309"/>
            <a:ext cx="9050338" cy="1015663"/>
          </a:xfrm>
          <a:prstGeom prst="rect">
            <a:avLst/>
          </a:prstGeom>
          <a:noFill/>
        </p:spPr>
        <p:txBody>
          <a:bodyPr wrap="square">
            <a:spAutoFit/>
          </a:bodyPr>
          <a:lstStyle/>
          <a:p>
            <a:pPr algn="ctr"/>
            <a:r>
              <a:rPr lang="en-US" sz="2000" dirty="0">
                <a:latin typeface="Roboto Light" panose="02000000000000000000" pitchFamily="2" charset="0"/>
                <a:ea typeface="Roboto Light" panose="02000000000000000000" pitchFamily="2" charset="0"/>
              </a:rPr>
              <a:t>Focus on conceptual understanding rather than implementation</a:t>
            </a:r>
          </a:p>
          <a:p>
            <a:pPr algn="ctr"/>
            <a:r>
              <a:rPr lang="en-US" sz="2000" dirty="0">
                <a:latin typeface="Roboto Light" panose="02000000000000000000" pitchFamily="2" charset="0"/>
                <a:ea typeface="Roboto Light" panose="02000000000000000000" pitchFamily="2" charset="0"/>
              </a:rPr>
              <a:t>Answer questions </a:t>
            </a:r>
          </a:p>
          <a:p>
            <a:pPr algn="ctr"/>
            <a:r>
              <a:rPr lang="en-US" sz="2000" dirty="0">
                <a:latin typeface="Roboto Light" panose="02000000000000000000" pitchFamily="2" charset="0"/>
                <a:ea typeface="Roboto Light" panose="02000000000000000000" pitchFamily="2" charset="0"/>
              </a:rPr>
              <a:t>Code to replicate figures in GitHub repository </a:t>
            </a:r>
            <a:endParaRPr lang="en-GB"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321568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ine graph with a dotted line&#10;&#10;AI-generated content may be incorrect.">
            <a:extLst>
              <a:ext uri="{FF2B5EF4-FFF2-40B4-BE49-F238E27FC236}">
                <a16:creationId xmlns:a16="http://schemas.microsoft.com/office/drawing/2014/main" id="{247E69AA-C11B-F0D8-9E7B-13B6ABBE9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51" y="4223337"/>
            <a:ext cx="3990596" cy="2394358"/>
          </a:xfrm>
          <a:prstGeom prst="rect">
            <a:avLst/>
          </a:prstGeom>
          <a:ln w="38100">
            <a:solidFill>
              <a:srgbClr val="0000FF"/>
            </a:solidFill>
          </a:ln>
        </p:spPr>
      </p:pic>
      <p:pic>
        <p:nvPicPr>
          <p:cNvPr id="5" name="Picture 4" descr="A line graph with different colored lines&#10;&#10;AI-generated content may be incorrect.">
            <a:extLst>
              <a:ext uri="{FF2B5EF4-FFF2-40B4-BE49-F238E27FC236}">
                <a16:creationId xmlns:a16="http://schemas.microsoft.com/office/drawing/2014/main" id="{C062AEED-C144-03D0-578E-2CC3D11CB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51" y="1090829"/>
            <a:ext cx="3990596" cy="2394358"/>
          </a:xfrm>
          <a:prstGeom prst="rect">
            <a:avLst/>
          </a:prstGeom>
          <a:ln w="38100">
            <a:solidFill>
              <a:srgbClr val="FF0000"/>
            </a:solidFill>
          </a:ln>
        </p:spPr>
      </p:pic>
      <p:sp>
        <p:nvSpPr>
          <p:cNvPr id="6" name="Title 1">
            <a:extLst>
              <a:ext uri="{FF2B5EF4-FFF2-40B4-BE49-F238E27FC236}">
                <a16:creationId xmlns:a16="http://schemas.microsoft.com/office/drawing/2014/main" id="{0E9B8F33-C527-B6A7-FAB1-3EA3D63447D8}"/>
              </a:ext>
            </a:extLst>
          </p:cNvPr>
          <p:cNvSpPr txBox="1">
            <a:spLocks/>
          </p:cNvSpPr>
          <p:nvPr/>
        </p:nvSpPr>
        <p:spPr>
          <a:xfrm>
            <a:off x="838200" y="126005"/>
            <a:ext cx="10515600" cy="88545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Unfolding in the nonlinear opinion dynamics model</a:t>
            </a:r>
            <a:endParaRPr lang="en-GB" sz="3600" dirty="0"/>
          </a:p>
        </p:txBody>
      </p:sp>
      <p:pic>
        <p:nvPicPr>
          <p:cNvPr id="9" name="Graphic 8">
            <a:extLst>
              <a:ext uri="{FF2B5EF4-FFF2-40B4-BE49-F238E27FC236}">
                <a16:creationId xmlns:a16="http://schemas.microsoft.com/office/drawing/2014/main" id="{E8AB38F0-7030-93C1-2B2F-3BECCB3AA2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8382" y="1370634"/>
            <a:ext cx="7653618" cy="4655610"/>
          </a:xfrm>
          <a:prstGeom prst="rect">
            <a:avLst/>
          </a:prstGeom>
        </p:spPr>
      </p:pic>
    </p:spTree>
    <p:extLst>
      <p:ext uri="{BB962C8B-B14F-4D97-AF65-F5344CB8AC3E}">
        <p14:creationId xmlns:p14="http://schemas.microsoft.com/office/powerpoint/2010/main" val="937135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A11FA-1AF8-6DD2-4ED7-EAE02EC673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9A908-C57D-05F3-EDA7-0107E7FC74CC}"/>
              </a:ext>
            </a:extLst>
          </p:cNvPr>
          <p:cNvSpPr>
            <a:spLocks noGrp="1"/>
          </p:cNvSpPr>
          <p:nvPr>
            <p:ph type="title"/>
          </p:nvPr>
        </p:nvSpPr>
        <p:spPr>
          <a:xfrm>
            <a:off x="1132914" y="1144818"/>
            <a:ext cx="9926171" cy="1798265"/>
          </a:xfrm>
        </p:spPr>
        <p:txBody>
          <a:bodyPr>
            <a:normAutofit/>
          </a:bodyPr>
          <a:lstStyle/>
          <a:p>
            <a:pPr algn="ctr"/>
            <a:r>
              <a:rPr lang="en-US" dirty="0">
                <a:latin typeface="Helvetica Neue" panose="02000803000000090004" pitchFamily="2" charset="0"/>
              </a:rPr>
              <a:t>Part 4 </a:t>
            </a:r>
            <a:br>
              <a:rPr lang="en-US" dirty="0">
                <a:latin typeface="Helvetica Neue" panose="02000803000000090004" pitchFamily="2" charset="0"/>
              </a:rPr>
            </a:br>
            <a:r>
              <a:rPr lang="en-US" dirty="0">
                <a:latin typeface="Helvetica Neue" panose="02000803000000090004" pitchFamily="2" charset="0"/>
              </a:rPr>
              <a:t>Separation of timescales</a:t>
            </a:r>
            <a:endParaRPr lang="en-GB" dirty="0"/>
          </a:p>
        </p:txBody>
      </p:sp>
      <p:sp>
        <p:nvSpPr>
          <p:cNvPr id="4" name="Rectangle 3">
            <a:extLst>
              <a:ext uri="{FF2B5EF4-FFF2-40B4-BE49-F238E27FC236}">
                <a16:creationId xmlns:a16="http://schemas.microsoft.com/office/drawing/2014/main" id="{2068A58E-3AC2-CBBA-069A-B2AE95D41FEF}"/>
              </a:ext>
            </a:extLst>
          </p:cNvPr>
          <p:cNvSpPr/>
          <p:nvPr/>
        </p:nvSpPr>
        <p:spPr>
          <a:xfrm>
            <a:off x="3352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1</a:t>
            </a:r>
            <a:endParaRPr lang="en-GB" sz="3600" dirty="0">
              <a:solidFill>
                <a:schemeClr val="tx1"/>
              </a:solidFill>
              <a:latin typeface="Helvetica Neue" panose="02000803000000090004" pitchFamily="2" charset="0"/>
            </a:endParaRPr>
          </a:p>
        </p:txBody>
      </p:sp>
      <p:sp>
        <p:nvSpPr>
          <p:cNvPr id="5" name="Rectangle 4">
            <a:extLst>
              <a:ext uri="{FF2B5EF4-FFF2-40B4-BE49-F238E27FC236}">
                <a16:creationId xmlns:a16="http://schemas.microsoft.com/office/drawing/2014/main" id="{9F36D307-85C6-9EB6-9E38-CEB296105DB1}"/>
              </a:ext>
            </a:extLst>
          </p:cNvPr>
          <p:cNvSpPr/>
          <p:nvPr/>
        </p:nvSpPr>
        <p:spPr>
          <a:xfrm>
            <a:off x="42671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2</a:t>
            </a:r>
            <a:endParaRPr lang="en-GB" sz="3600" dirty="0">
              <a:solidFill>
                <a:schemeClr val="tx1"/>
              </a:solidFill>
              <a:latin typeface="Helvetica Neue" panose="02000803000000090004" pitchFamily="2" charset="0"/>
            </a:endParaRPr>
          </a:p>
        </p:txBody>
      </p:sp>
      <p:sp>
        <p:nvSpPr>
          <p:cNvPr id="6" name="Rectangle 5">
            <a:extLst>
              <a:ext uri="{FF2B5EF4-FFF2-40B4-BE49-F238E27FC236}">
                <a16:creationId xmlns:a16="http://schemas.microsoft.com/office/drawing/2014/main" id="{A5048A8B-FA07-7774-7D7C-2FFA563205D7}"/>
              </a:ext>
            </a:extLst>
          </p:cNvPr>
          <p:cNvSpPr/>
          <p:nvPr/>
        </p:nvSpPr>
        <p:spPr>
          <a:xfrm>
            <a:off x="51815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3</a:t>
            </a:r>
            <a:endParaRPr lang="en-GB" sz="3600" dirty="0">
              <a:solidFill>
                <a:schemeClr val="tx1"/>
              </a:solidFill>
              <a:latin typeface="Helvetica Neue" panose="02000803000000090004" pitchFamily="2" charset="0"/>
            </a:endParaRPr>
          </a:p>
        </p:txBody>
      </p:sp>
      <p:sp>
        <p:nvSpPr>
          <p:cNvPr id="7" name="Rectangle 6">
            <a:extLst>
              <a:ext uri="{FF2B5EF4-FFF2-40B4-BE49-F238E27FC236}">
                <a16:creationId xmlns:a16="http://schemas.microsoft.com/office/drawing/2014/main" id="{B284D757-E9EC-0FC8-ACC9-66B331A67C00}"/>
              </a:ext>
            </a:extLst>
          </p:cNvPr>
          <p:cNvSpPr/>
          <p:nvPr/>
        </p:nvSpPr>
        <p:spPr>
          <a:xfrm>
            <a:off x="60959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4</a:t>
            </a:r>
            <a:endParaRPr lang="en-GB" sz="3600" dirty="0">
              <a:solidFill>
                <a:schemeClr val="tx1"/>
              </a:solidFill>
              <a:latin typeface="Helvetica Neue" panose="02000803000000090004" pitchFamily="2" charset="0"/>
            </a:endParaRPr>
          </a:p>
        </p:txBody>
      </p:sp>
      <p:sp>
        <p:nvSpPr>
          <p:cNvPr id="8" name="Rectangle 7">
            <a:extLst>
              <a:ext uri="{FF2B5EF4-FFF2-40B4-BE49-F238E27FC236}">
                <a16:creationId xmlns:a16="http://schemas.microsoft.com/office/drawing/2014/main" id="{8218C47D-2F60-9455-404E-C37BEEADB502}"/>
              </a:ext>
            </a:extLst>
          </p:cNvPr>
          <p:cNvSpPr/>
          <p:nvPr/>
        </p:nvSpPr>
        <p:spPr>
          <a:xfrm>
            <a:off x="70103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5</a:t>
            </a:r>
            <a:endParaRPr lang="en-GB" sz="3600" dirty="0">
              <a:solidFill>
                <a:schemeClr val="tx1"/>
              </a:solidFill>
              <a:latin typeface="Helvetica Neue" panose="02000803000000090004" pitchFamily="2" charset="0"/>
            </a:endParaRPr>
          </a:p>
        </p:txBody>
      </p:sp>
      <p:sp>
        <p:nvSpPr>
          <p:cNvPr id="9" name="Rectangle 8">
            <a:extLst>
              <a:ext uri="{FF2B5EF4-FFF2-40B4-BE49-F238E27FC236}">
                <a16:creationId xmlns:a16="http://schemas.microsoft.com/office/drawing/2014/main" id="{8153788F-A8DE-EE87-D4E2-A6AFC1955086}"/>
              </a:ext>
            </a:extLst>
          </p:cNvPr>
          <p:cNvSpPr/>
          <p:nvPr/>
        </p:nvSpPr>
        <p:spPr>
          <a:xfrm>
            <a:off x="79247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6</a:t>
            </a:r>
            <a:endParaRPr lang="en-GB" sz="36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3225464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6CD873-BE90-FA2D-09FF-1AC26E76A31D}"/>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State dependent attention</a:t>
            </a:r>
            <a:endParaRPr lang="en-GB" sz="36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D126A1-7402-89D4-DBD4-25B944BDEADC}"/>
                  </a:ext>
                </a:extLst>
              </p:cNvPr>
              <p:cNvSpPr txBox="1"/>
              <p:nvPr/>
            </p:nvSpPr>
            <p:spPr>
              <a:xfrm>
                <a:off x="3193505" y="3821243"/>
                <a:ext cx="5673541"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4000" i="1" smtClean="0">
                          <a:solidFill>
                            <a:schemeClr val="accent5">
                              <a:lumMod val="60000"/>
                              <a:lumOff val="40000"/>
                            </a:schemeClr>
                          </a:solidFill>
                          <a:latin typeface="Cambria Math" panose="02040503050406030204" pitchFamily="18" charset="0"/>
                        </a:rPr>
                        <m:t>τ</m:t>
                      </m:r>
                      <m:acc>
                        <m:accPr>
                          <m:chr m:val="̇"/>
                          <m:ctrlPr>
                            <a:rPr lang="en-GB" sz="4000" i="1">
                              <a:solidFill>
                                <a:schemeClr val="tx1">
                                  <a:lumMod val="95000"/>
                                  <a:lumOff val="5000"/>
                                </a:schemeClr>
                              </a:solidFill>
                              <a:latin typeface="Cambria Math" panose="02040503050406030204" pitchFamily="18" charset="0"/>
                            </a:rPr>
                          </m:ctrlPr>
                        </m:accPr>
                        <m:e>
                          <m:r>
                            <a:rPr lang="en-US" sz="4000" b="0" i="1" smtClean="0">
                              <a:solidFill>
                                <a:schemeClr val="tx1">
                                  <a:lumMod val="95000"/>
                                  <a:lumOff val="5000"/>
                                </a:schemeClr>
                              </a:solidFill>
                              <a:latin typeface="Cambria Math" panose="02040503050406030204" pitchFamily="18" charset="0"/>
                            </a:rPr>
                            <m:t>𝑢</m:t>
                          </m:r>
                        </m:e>
                      </m:acc>
                      <m:r>
                        <a:rPr lang="en-US" sz="4000" i="1">
                          <a:solidFill>
                            <a:schemeClr val="tx1">
                              <a:lumMod val="95000"/>
                              <a:lumOff val="5000"/>
                            </a:schemeClr>
                          </a:solidFill>
                          <a:latin typeface="Cambria Math" panose="02040503050406030204" pitchFamily="18" charset="0"/>
                        </a:rPr>
                        <m:t>=</m:t>
                      </m:r>
                      <m:r>
                        <a:rPr lang="en-US" sz="4000" b="0" i="1" smtClean="0">
                          <a:solidFill>
                            <a:srgbClr val="78206E"/>
                          </a:solidFill>
                          <a:latin typeface="Cambria Math" panose="02040503050406030204" pitchFamily="18" charset="0"/>
                        </a:rPr>
                        <m:t>−</m:t>
                      </m:r>
                      <m:r>
                        <m:rPr>
                          <m:sty m:val="p"/>
                        </m:rPr>
                        <a:rPr lang="el-GR" sz="4000" b="0" i="1" smtClean="0">
                          <a:solidFill>
                            <a:srgbClr val="78206E"/>
                          </a:solidFill>
                          <a:latin typeface="Cambria Math" panose="02040503050406030204" pitchFamily="18" charset="0"/>
                        </a:rPr>
                        <m:t>α</m:t>
                      </m:r>
                      <m:r>
                        <a:rPr lang="en-US" sz="4000" b="0" i="1" smtClean="0">
                          <a:solidFill>
                            <a:schemeClr val="tx1">
                              <a:lumMod val="95000"/>
                              <a:lumOff val="5000"/>
                            </a:schemeClr>
                          </a:solidFill>
                          <a:latin typeface="Cambria Math" panose="02040503050406030204" pitchFamily="18" charset="0"/>
                        </a:rPr>
                        <m:t>𝑢</m:t>
                      </m:r>
                      <m:r>
                        <a:rPr lang="en-US" sz="40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4000" i="1" smtClean="0">
                              <a:solidFill>
                                <a:srgbClr val="EACA22"/>
                              </a:solidFill>
                              <a:latin typeface="Cambria Math" panose="02040503050406030204" pitchFamily="18" charset="0"/>
                              <a:ea typeface="Cambria Math" panose="02040503050406030204" pitchFamily="18" charset="0"/>
                            </a:rPr>
                          </m:ctrlPr>
                        </m:sSubPr>
                        <m:e>
                          <m:r>
                            <a:rPr lang="en-US" sz="4000" b="0" i="1" smtClean="0">
                              <a:solidFill>
                                <a:srgbClr val="EACA22"/>
                              </a:solidFill>
                              <a:latin typeface="Cambria Math" panose="02040503050406030204" pitchFamily="18" charset="0"/>
                              <a:ea typeface="Cambria Math" panose="02040503050406030204" pitchFamily="18" charset="0"/>
                            </a:rPr>
                            <m:t>𝑢</m:t>
                          </m:r>
                        </m:e>
                        <m:sub>
                          <m:r>
                            <a:rPr lang="en-US" sz="4000" b="0" i="1" smtClean="0">
                              <a:solidFill>
                                <a:srgbClr val="EACA22"/>
                              </a:solidFill>
                              <a:latin typeface="Cambria Math" panose="02040503050406030204" pitchFamily="18" charset="0"/>
                              <a:ea typeface="Cambria Math" panose="02040503050406030204" pitchFamily="18" charset="0"/>
                            </a:rPr>
                            <m:t>0</m:t>
                          </m:r>
                        </m:sub>
                      </m:sSub>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4000" b="0" i="1" smtClean="0">
                          <a:solidFill>
                            <a:schemeClr val="bg2">
                              <a:lumMod val="50000"/>
                            </a:schemeClr>
                          </a:solidFill>
                          <a:latin typeface="Cambria Math" panose="02040503050406030204" pitchFamily="18" charset="0"/>
                          <a:ea typeface="Cambria Math" panose="02040503050406030204" pitchFamily="18" charset="0"/>
                        </a:rPr>
                        <m:t>𝑘</m:t>
                      </m:r>
                      <m:sSup>
                        <m:sSupPr>
                          <m:ctrlP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ctrlPr>
                        </m:sSupPr>
                        <m:e>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𝑥</m:t>
                          </m:r>
                        </m:e>
                        <m:sup>
                          <m:r>
                            <a:rPr lang="en-US" sz="4000" b="0" i="1" smtClean="0">
                              <a:solidFill>
                                <a:schemeClr val="tx1">
                                  <a:lumMod val="95000"/>
                                  <a:lumOff val="5000"/>
                                </a:schemeClr>
                              </a:solidFill>
                              <a:latin typeface="Cambria Math" panose="02040503050406030204" pitchFamily="18" charset="0"/>
                              <a:ea typeface="Cambria Math" panose="02040503050406030204" pitchFamily="18" charset="0"/>
                            </a:rPr>
                            <m:t>2</m:t>
                          </m:r>
                        </m:sup>
                      </m:sSup>
                    </m:oMath>
                  </m:oMathPara>
                </a14:m>
                <a:endParaRPr lang="en-GB" sz="4000" dirty="0">
                  <a:solidFill>
                    <a:schemeClr val="tx1">
                      <a:lumMod val="95000"/>
                      <a:lumOff val="5000"/>
                    </a:schemeClr>
                  </a:solidFill>
                </a:endParaRPr>
              </a:p>
            </p:txBody>
          </p:sp>
        </mc:Choice>
        <mc:Fallback xmlns="">
          <p:sp>
            <p:nvSpPr>
              <p:cNvPr id="7" name="TextBox 6">
                <a:extLst>
                  <a:ext uri="{FF2B5EF4-FFF2-40B4-BE49-F238E27FC236}">
                    <a16:creationId xmlns:a16="http://schemas.microsoft.com/office/drawing/2014/main" id="{31D126A1-7402-89D4-DBD4-25B944BDEADC}"/>
                  </a:ext>
                </a:extLst>
              </p:cNvPr>
              <p:cNvSpPr txBox="1">
                <a:spLocks noRot="1" noChangeAspect="1" noMove="1" noResize="1" noEditPoints="1" noAdjustHandles="1" noChangeArrowheads="1" noChangeShapeType="1" noTextEdit="1"/>
              </p:cNvSpPr>
              <p:nvPr/>
            </p:nvSpPr>
            <p:spPr>
              <a:xfrm>
                <a:off x="3193505" y="3821243"/>
                <a:ext cx="5673541" cy="61555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6EE2E6-6FA1-8208-D30E-EDA0AB34842A}"/>
                  </a:ext>
                </a:extLst>
              </p:cNvPr>
              <p:cNvSpPr txBox="1"/>
              <p:nvPr/>
            </p:nvSpPr>
            <p:spPr>
              <a:xfrm>
                <a:off x="3259229" y="2313139"/>
                <a:ext cx="554209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000" i="1" smtClean="0">
                              <a:latin typeface="Cambria Math" panose="02040503050406030204" pitchFamily="18" charset="0"/>
                            </a:rPr>
                          </m:ctrlPr>
                        </m:accPr>
                        <m:e>
                          <m:r>
                            <a:rPr lang="en-US" sz="4000" b="0" i="1" smtClean="0">
                              <a:solidFill>
                                <a:schemeClr val="accent3">
                                  <a:lumMod val="60000"/>
                                  <a:lumOff val="40000"/>
                                </a:schemeClr>
                              </a:solidFill>
                              <a:latin typeface="Cambria Math" panose="02040503050406030204" pitchFamily="18" charset="0"/>
                            </a:rPr>
                            <m:t>𝑥</m:t>
                          </m:r>
                        </m:e>
                      </m:acc>
                      <m:r>
                        <a:rPr lang="en-US" sz="4000" b="0" i="1" smtClean="0">
                          <a:latin typeface="Cambria Math" panose="02040503050406030204" pitchFamily="18" charset="0"/>
                        </a:rPr>
                        <m:t>=−</m:t>
                      </m:r>
                      <m:r>
                        <a:rPr lang="en-US" sz="4000" b="0" i="1" smtClean="0">
                          <a:solidFill>
                            <a:srgbClr val="7030A0"/>
                          </a:solidFill>
                          <a:latin typeface="Cambria Math" panose="02040503050406030204" pitchFamily="18" charset="0"/>
                          <a:ea typeface="Cambria Math" panose="02040503050406030204" pitchFamily="18" charset="0"/>
                        </a:rPr>
                        <m:t>𝑑</m:t>
                      </m:r>
                      <m:r>
                        <a:rPr lang="en-US" sz="4000" b="0" i="1" smtClean="0">
                          <a:solidFill>
                            <a:schemeClr val="accent3">
                              <a:lumMod val="60000"/>
                              <a:lumOff val="40000"/>
                            </a:schemeClr>
                          </a:solidFill>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m:rPr>
                          <m:sty m:val="p"/>
                        </m:rPr>
                        <a:rPr lang="en-US" sz="4000" b="0" i="0" smtClean="0">
                          <a:latin typeface="Cambria Math" panose="02040503050406030204" pitchFamily="18" charset="0"/>
                          <a:ea typeface="Cambria Math" panose="02040503050406030204" pitchFamily="18" charset="0"/>
                        </a:rPr>
                        <m:t>tanh</m:t>
                      </m:r>
                      <m:r>
                        <a:rPr lang="en-US" sz="4000" b="0" i="1" smtClean="0">
                          <a:latin typeface="Cambria Math" panose="02040503050406030204" pitchFamily="18" charset="0"/>
                          <a:ea typeface="Cambria Math" panose="02040503050406030204" pitchFamily="18" charset="0"/>
                        </a:rPr>
                        <m:t>⁡(</m:t>
                      </m:r>
                      <m:r>
                        <a:rPr lang="en-US" sz="4000" b="0" i="1" smtClean="0">
                          <a:solidFill>
                            <a:schemeClr val="tx2">
                              <a:lumMod val="75000"/>
                              <a:lumOff val="25000"/>
                            </a:schemeClr>
                          </a:solidFill>
                          <a:latin typeface="Cambria Math" panose="02040503050406030204" pitchFamily="18" charset="0"/>
                          <a:ea typeface="Cambria Math" panose="02040503050406030204" pitchFamily="18" charset="0"/>
                        </a:rPr>
                        <m:t>𝑢</m:t>
                      </m:r>
                      <m:r>
                        <a:rPr lang="en-US" sz="4000" b="0" i="1" smtClean="0">
                          <a:solidFill>
                            <a:schemeClr val="accent3">
                              <a:lumMod val="60000"/>
                              <a:lumOff val="40000"/>
                            </a:schemeClr>
                          </a:solidFill>
                          <a:latin typeface="Cambria Math" panose="02040503050406030204" pitchFamily="18" charset="0"/>
                          <a:ea typeface="Cambria Math" panose="02040503050406030204" pitchFamily="18" charset="0"/>
                        </a:rPr>
                        <m:t>𝑥</m:t>
                      </m:r>
                      <m:r>
                        <a:rPr lang="en-US" sz="4000" b="0" i="1" smtClean="0">
                          <a:latin typeface="Cambria Math" panose="02040503050406030204" pitchFamily="18" charset="0"/>
                          <a:ea typeface="Cambria Math" panose="02040503050406030204" pitchFamily="18" charset="0"/>
                        </a:rPr>
                        <m:t>+</m:t>
                      </m:r>
                      <m:r>
                        <a:rPr lang="en-US" sz="4000" b="0" i="1" smtClean="0">
                          <a:solidFill>
                            <a:srgbClr val="C00000"/>
                          </a:solidFill>
                          <a:latin typeface="Cambria Math" panose="02040503050406030204" pitchFamily="18" charset="0"/>
                          <a:ea typeface="Cambria Math" panose="02040503050406030204" pitchFamily="18" charset="0"/>
                        </a:rPr>
                        <m:t>𝑏</m:t>
                      </m:r>
                      <m:r>
                        <a:rPr lang="en-US" sz="4000" b="0" i="1" smtClean="0">
                          <a:latin typeface="Cambria Math" panose="02040503050406030204" pitchFamily="18" charset="0"/>
                          <a:ea typeface="Cambria Math" panose="02040503050406030204" pitchFamily="18" charset="0"/>
                        </a:rPr>
                        <m:t>)</m:t>
                      </m:r>
                    </m:oMath>
                  </m:oMathPara>
                </a14:m>
                <a:endParaRPr lang="en-GB" sz="4000" dirty="0"/>
              </a:p>
            </p:txBody>
          </p:sp>
        </mc:Choice>
        <mc:Fallback xmlns="">
          <p:sp>
            <p:nvSpPr>
              <p:cNvPr id="8" name="TextBox 7">
                <a:extLst>
                  <a:ext uri="{FF2B5EF4-FFF2-40B4-BE49-F238E27FC236}">
                    <a16:creationId xmlns:a16="http://schemas.microsoft.com/office/drawing/2014/main" id="{C96EE2E6-6FA1-8208-D30E-EDA0AB34842A}"/>
                  </a:ext>
                </a:extLst>
              </p:cNvPr>
              <p:cNvSpPr txBox="1">
                <a:spLocks noRot="1" noChangeAspect="1" noMove="1" noResize="1" noEditPoints="1" noAdjustHandles="1" noChangeArrowheads="1" noChangeShapeType="1" noTextEdit="1"/>
              </p:cNvSpPr>
              <p:nvPr/>
            </p:nvSpPr>
            <p:spPr>
              <a:xfrm>
                <a:off x="3259229" y="2313139"/>
                <a:ext cx="5542095" cy="615553"/>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4E4DA1E5-5CAE-44C3-C6AB-1968432A3892}"/>
              </a:ext>
            </a:extLst>
          </p:cNvPr>
          <p:cNvSpPr txBox="1"/>
          <p:nvPr/>
        </p:nvSpPr>
        <p:spPr>
          <a:xfrm>
            <a:off x="4326028" y="2928692"/>
            <a:ext cx="1167095" cy="584775"/>
          </a:xfrm>
          <a:prstGeom prst="rect">
            <a:avLst/>
          </a:prstGeom>
          <a:noFill/>
        </p:spPr>
        <p:txBody>
          <a:bodyPr wrap="square" rtlCol="0">
            <a:spAutoFit/>
          </a:bodyPr>
          <a:lstStyle/>
          <a:p>
            <a:r>
              <a:rPr lang="en-US" sz="3200" dirty="0">
                <a:solidFill>
                  <a:srgbClr val="7030A0"/>
                </a:solidFill>
                <a:latin typeface="Helvetica Neue" panose="02000803000000090004" pitchFamily="2" charset="0"/>
              </a:rPr>
              <a:t>Leak</a:t>
            </a:r>
            <a:endParaRPr lang="en-GB" sz="3200" dirty="0">
              <a:solidFill>
                <a:srgbClr val="7030A0"/>
              </a:solidFill>
              <a:latin typeface="Helvetica Neue" panose="02000803000000090004" pitchFamily="2" charset="0"/>
            </a:endParaRPr>
          </a:p>
        </p:txBody>
      </p:sp>
      <p:sp>
        <p:nvSpPr>
          <p:cNvPr id="10" name="TextBox 9">
            <a:extLst>
              <a:ext uri="{FF2B5EF4-FFF2-40B4-BE49-F238E27FC236}">
                <a16:creationId xmlns:a16="http://schemas.microsoft.com/office/drawing/2014/main" id="{E4D975F7-D74D-0584-3A0A-C04909EFF5E1}"/>
              </a:ext>
            </a:extLst>
          </p:cNvPr>
          <p:cNvSpPr txBox="1"/>
          <p:nvPr/>
        </p:nvSpPr>
        <p:spPr>
          <a:xfrm>
            <a:off x="7229646" y="1690688"/>
            <a:ext cx="2668683" cy="584775"/>
          </a:xfrm>
          <a:prstGeom prst="rect">
            <a:avLst/>
          </a:prstGeom>
          <a:noFill/>
        </p:spPr>
        <p:txBody>
          <a:bodyPr wrap="square" rtlCol="0">
            <a:spAutoFit/>
          </a:bodyPr>
          <a:lstStyle/>
          <a:p>
            <a:r>
              <a:rPr lang="en-US" sz="3200" dirty="0">
                <a:solidFill>
                  <a:srgbClr val="C00000"/>
                </a:solidFill>
                <a:latin typeface="Helvetica Neue" panose="02000803000000090004" pitchFamily="2" charset="0"/>
              </a:rPr>
              <a:t>Input or bias</a:t>
            </a:r>
            <a:endParaRPr lang="en-GB" sz="3200" dirty="0">
              <a:solidFill>
                <a:srgbClr val="C00000"/>
              </a:solidFill>
              <a:latin typeface="Helvetica Neue" panose="02000803000000090004" pitchFamily="2" charset="0"/>
            </a:endParaRPr>
          </a:p>
        </p:txBody>
      </p:sp>
      <p:sp>
        <p:nvSpPr>
          <p:cNvPr id="11" name="TextBox 10">
            <a:extLst>
              <a:ext uri="{FF2B5EF4-FFF2-40B4-BE49-F238E27FC236}">
                <a16:creationId xmlns:a16="http://schemas.microsoft.com/office/drawing/2014/main" id="{38923D4B-3E79-7B12-6B68-0F363A1199D7}"/>
              </a:ext>
            </a:extLst>
          </p:cNvPr>
          <p:cNvSpPr txBox="1"/>
          <p:nvPr/>
        </p:nvSpPr>
        <p:spPr>
          <a:xfrm>
            <a:off x="6515102" y="2939372"/>
            <a:ext cx="2164419" cy="584775"/>
          </a:xfrm>
          <a:prstGeom prst="rect">
            <a:avLst/>
          </a:prstGeom>
          <a:noFill/>
        </p:spPr>
        <p:txBody>
          <a:bodyPr wrap="square" rtlCol="0">
            <a:spAutoFit/>
          </a:bodyPr>
          <a:lstStyle/>
          <a:p>
            <a:r>
              <a:rPr lang="en-US" sz="3200" dirty="0">
                <a:solidFill>
                  <a:schemeClr val="tx2">
                    <a:lumMod val="75000"/>
                    <a:lumOff val="25000"/>
                  </a:schemeClr>
                </a:solidFill>
                <a:latin typeface="Helvetica Neue" panose="02000803000000090004" pitchFamily="2" charset="0"/>
              </a:rPr>
              <a:t>Attention</a:t>
            </a:r>
            <a:endParaRPr lang="en-GB" sz="3200" dirty="0">
              <a:solidFill>
                <a:schemeClr val="tx2">
                  <a:lumMod val="75000"/>
                  <a:lumOff val="25000"/>
                </a:schemeClr>
              </a:solidFill>
              <a:latin typeface="Helvetica Neue" panose="02000803000000090004" pitchFamily="2" charset="0"/>
            </a:endParaRPr>
          </a:p>
        </p:txBody>
      </p:sp>
      <p:sp>
        <p:nvSpPr>
          <p:cNvPr id="12" name="TextBox 11">
            <a:extLst>
              <a:ext uri="{FF2B5EF4-FFF2-40B4-BE49-F238E27FC236}">
                <a16:creationId xmlns:a16="http://schemas.microsoft.com/office/drawing/2014/main" id="{68AED9C5-2E1B-7662-5559-5CF37690A585}"/>
              </a:ext>
            </a:extLst>
          </p:cNvPr>
          <p:cNvSpPr txBox="1"/>
          <p:nvPr/>
        </p:nvSpPr>
        <p:spPr>
          <a:xfrm>
            <a:off x="1809187" y="1709526"/>
            <a:ext cx="3683936" cy="584775"/>
          </a:xfrm>
          <a:prstGeom prst="rect">
            <a:avLst/>
          </a:prstGeom>
          <a:noFill/>
        </p:spPr>
        <p:txBody>
          <a:bodyPr wrap="square" rtlCol="0">
            <a:spAutoFit/>
          </a:bodyPr>
          <a:lstStyle/>
          <a:p>
            <a:r>
              <a:rPr lang="en-US" sz="3200" dirty="0">
                <a:solidFill>
                  <a:schemeClr val="accent3">
                    <a:lumMod val="60000"/>
                    <a:lumOff val="40000"/>
                  </a:schemeClr>
                </a:solidFill>
                <a:latin typeface="Helvetica Neue" panose="02000803000000090004" pitchFamily="2" charset="0"/>
              </a:rPr>
              <a:t>Decision variable</a:t>
            </a:r>
            <a:endParaRPr lang="en-GB" sz="3200" dirty="0">
              <a:solidFill>
                <a:schemeClr val="accent3">
                  <a:lumMod val="60000"/>
                  <a:lumOff val="40000"/>
                </a:schemeClr>
              </a:solidFill>
              <a:latin typeface="Helvetica Neue" panose="02000803000000090004" pitchFamily="2" charset="0"/>
            </a:endParaRPr>
          </a:p>
        </p:txBody>
      </p:sp>
      <p:sp>
        <p:nvSpPr>
          <p:cNvPr id="13" name="TextBox 12">
            <a:extLst>
              <a:ext uri="{FF2B5EF4-FFF2-40B4-BE49-F238E27FC236}">
                <a16:creationId xmlns:a16="http://schemas.microsoft.com/office/drawing/2014/main" id="{9480E87C-C12F-78C9-B8B6-9DC7D7C5DF27}"/>
              </a:ext>
            </a:extLst>
          </p:cNvPr>
          <p:cNvSpPr txBox="1"/>
          <p:nvPr/>
        </p:nvSpPr>
        <p:spPr>
          <a:xfrm>
            <a:off x="4711914" y="4733892"/>
            <a:ext cx="3740754" cy="584775"/>
          </a:xfrm>
          <a:prstGeom prst="rect">
            <a:avLst/>
          </a:prstGeom>
          <a:noFill/>
        </p:spPr>
        <p:txBody>
          <a:bodyPr wrap="square" rtlCol="0">
            <a:spAutoFit/>
          </a:bodyPr>
          <a:lstStyle/>
          <a:p>
            <a:r>
              <a:rPr lang="en-US" sz="3200" dirty="0">
                <a:solidFill>
                  <a:srgbClr val="EACA22"/>
                </a:solidFill>
                <a:latin typeface="Helvetica Neue" panose="02000803000000090004" pitchFamily="2" charset="0"/>
              </a:rPr>
              <a:t>Baseline attention</a:t>
            </a:r>
            <a:endParaRPr lang="en-GB" sz="3200" dirty="0">
              <a:solidFill>
                <a:srgbClr val="EACA22"/>
              </a:solidFill>
              <a:latin typeface="Helvetica Neue" panose="02000803000000090004" pitchFamily="2" charset="0"/>
            </a:endParaRPr>
          </a:p>
        </p:txBody>
      </p:sp>
      <p:sp>
        <p:nvSpPr>
          <p:cNvPr id="14" name="TextBox 13">
            <a:extLst>
              <a:ext uri="{FF2B5EF4-FFF2-40B4-BE49-F238E27FC236}">
                <a16:creationId xmlns:a16="http://schemas.microsoft.com/office/drawing/2014/main" id="{AD799866-56CD-363E-D405-49C8A4982576}"/>
              </a:ext>
            </a:extLst>
          </p:cNvPr>
          <p:cNvSpPr txBox="1"/>
          <p:nvPr/>
        </p:nvSpPr>
        <p:spPr>
          <a:xfrm>
            <a:off x="8867046" y="3852021"/>
            <a:ext cx="1107115" cy="584775"/>
          </a:xfrm>
          <a:prstGeom prst="rect">
            <a:avLst/>
          </a:prstGeom>
          <a:noFill/>
        </p:spPr>
        <p:txBody>
          <a:bodyPr wrap="square" rtlCol="0">
            <a:spAutoFit/>
          </a:bodyPr>
          <a:lstStyle/>
          <a:p>
            <a:r>
              <a:rPr lang="en-US" sz="3200" dirty="0">
                <a:solidFill>
                  <a:schemeClr val="bg2">
                    <a:lumMod val="50000"/>
                  </a:schemeClr>
                </a:solidFill>
                <a:latin typeface="Helvetica Neue" panose="02000803000000090004" pitchFamily="2" charset="0"/>
              </a:rPr>
              <a:t>Gain</a:t>
            </a:r>
            <a:endParaRPr lang="en-GB" sz="3200" dirty="0">
              <a:solidFill>
                <a:schemeClr val="bg2">
                  <a:lumMod val="50000"/>
                </a:schemeClr>
              </a:solidFill>
              <a:latin typeface="Helvetica Neue" panose="02000803000000090004" pitchFamily="2" charset="0"/>
            </a:endParaRPr>
          </a:p>
        </p:txBody>
      </p:sp>
      <p:sp>
        <p:nvSpPr>
          <p:cNvPr id="15" name="TextBox 14">
            <a:extLst>
              <a:ext uri="{FF2B5EF4-FFF2-40B4-BE49-F238E27FC236}">
                <a16:creationId xmlns:a16="http://schemas.microsoft.com/office/drawing/2014/main" id="{7960788B-767E-47D9-AF68-944024304342}"/>
              </a:ext>
            </a:extLst>
          </p:cNvPr>
          <p:cNvSpPr txBox="1"/>
          <p:nvPr/>
        </p:nvSpPr>
        <p:spPr>
          <a:xfrm>
            <a:off x="432555" y="3605799"/>
            <a:ext cx="3056423" cy="1077218"/>
          </a:xfrm>
          <a:prstGeom prst="rect">
            <a:avLst/>
          </a:prstGeom>
          <a:noFill/>
        </p:spPr>
        <p:txBody>
          <a:bodyPr wrap="square" rtlCol="0">
            <a:spAutoFit/>
          </a:bodyPr>
          <a:lstStyle/>
          <a:p>
            <a:r>
              <a:rPr lang="en-US" sz="3200" dirty="0">
                <a:solidFill>
                  <a:schemeClr val="accent5">
                    <a:lumMod val="60000"/>
                    <a:lumOff val="40000"/>
                  </a:schemeClr>
                </a:solidFill>
                <a:latin typeface="Helvetica Neue" panose="02000803000000090004" pitchFamily="2" charset="0"/>
              </a:rPr>
              <a:t>Characteristic timescale</a:t>
            </a:r>
            <a:endParaRPr lang="en-GB" sz="3200" dirty="0">
              <a:solidFill>
                <a:schemeClr val="accent5">
                  <a:lumMod val="60000"/>
                  <a:lumOff val="40000"/>
                </a:schemeClr>
              </a:solidFill>
              <a:latin typeface="Helvetica Neue" panose="02000803000000090004" pitchFamily="2" charset="0"/>
            </a:endParaRPr>
          </a:p>
        </p:txBody>
      </p:sp>
    </p:spTree>
    <p:extLst>
      <p:ext uri="{BB962C8B-B14F-4D97-AF65-F5344CB8AC3E}">
        <p14:creationId xmlns:p14="http://schemas.microsoft.com/office/powerpoint/2010/main" val="3297136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B18A59-31D8-3B89-481D-92838F0454C1}"/>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Phase plane</a:t>
            </a:r>
            <a:endParaRPr lang="en-GB" sz="3600" dirty="0"/>
          </a:p>
        </p:txBody>
      </p:sp>
      <p:pic>
        <p:nvPicPr>
          <p:cNvPr id="6" name="Graphic 5">
            <a:extLst>
              <a:ext uri="{FF2B5EF4-FFF2-40B4-BE49-F238E27FC236}">
                <a16:creationId xmlns:a16="http://schemas.microsoft.com/office/drawing/2014/main" id="{A3B658B0-04F9-6BD0-0FCD-1765579DAC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4223" y="1445616"/>
            <a:ext cx="4103553" cy="3966768"/>
          </a:xfrm>
          <a:prstGeom prst="rect">
            <a:avLst/>
          </a:prstGeom>
        </p:spPr>
      </p:pic>
      <p:sp>
        <p:nvSpPr>
          <p:cNvPr id="7" name="TextBox 6">
            <a:extLst>
              <a:ext uri="{FF2B5EF4-FFF2-40B4-BE49-F238E27FC236}">
                <a16:creationId xmlns:a16="http://schemas.microsoft.com/office/drawing/2014/main" id="{D3201CA1-79C6-714C-FD5E-4B23FEE78934}"/>
              </a:ext>
            </a:extLst>
          </p:cNvPr>
          <p:cNvSpPr txBox="1"/>
          <p:nvPr/>
        </p:nvSpPr>
        <p:spPr>
          <a:xfrm>
            <a:off x="190831" y="2890391"/>
            <a:ext cx="3633066" cy="1077218"/>
          </a:xfrm>
          <a:prstGeom prst="rect">
            <a:avLst/>
          </a:prstGeom>
          <a:noFill/>
        </p:spPr>
        <p:txBody>
          <a:bodyPr wrap="square" rtlCol="0">
            <a:spAutoFit/>
          </a:bodyPr>
          <a:lstStyle/>
          <a:p>
            <a:pPr algn="ctr"/>
            <a:r>
              <a:rPr lang="en-US" sz="3200" dirty="0">
                <a:latin typeface="Helvetica Neue" panose="02000803000000090004" pitchFamily="2" charset="0"/>
              </a:rPr>
              <a:t>Decision variable </a:t>
            </a:r>
          </a:p>
          <a:p>
            <a:pPr algn="ctr"/>
            <a:r>
              <a:rPr lang="en-US" sz="3200" dirty="0">
                <a:latin typeface="Helvetica Neue" panose="02000803000000090004" pitchFamily="2" charset="0"/>
              </a:rPr>
              <a:t>x</a:t>
            </a:r>
            <a:endParaRPr lang="en-GB" sz="3200" dirty="0">
              <a:latin typeface="Helvetica Neue" panose="02000803000000090004" pitchFamily="2" charset="0"/>
            </a:endParaRPr>
          </a:p>
        </p:txBody>
      </p:sp>
      <p:sp>
        <p:nvSpPr>
          <p:cNvPr id="9" name="TextBox 8">
            <a:extLst>
              <a:ext uri="{FF2B5EF4-FFF2-40B4-BE49-F238E27FC236}">
                <a16:creationId xmlns:a16="http://schemas.microsoft.com/office/drawing/2014/main" id="{24CCE654-58F5-38DA-546A-DC173A55D38F}"/>
              </a:ext>
            </a:extLst>
          </p:cNvPr>
          <p:cNvSpPr txBox="1"/>
          <p:nvPr/>
        </p:nvSpPr>
        <p:spPr>
          <a:xfrm>
            <a:off x="4279467" y="5626487"/>
            <a:ext cx="3633066" cy="1077218"/>
          </a:xfrm>
          <a:prstGeom prst="rect">
            <a:avLst/>
          </a:prstGeom>
          <a:noFill/>
        </p:spPr>
        <p:txBody>
          <a:bodyPr wrap="square" rtlCol="0">
            <a:spAutoFit/>
          </a:bodyPr>
          <a:lstStyle/>
          <a:p>
            <a:pPr algn="ctr"/>
            <a:r>
              <a:rPr lang="en-US" sz="3200" dirty="0">
                <a:latin typeface="Helvetica Neue" panose="02000803000000090004" pitchFamily="2" charset="0"/>
              </a:rPr>
              <a:t>Attention </a:t>
            </a:r>
          </a:p>
          <a:p>
            <a:pPr algn="ctr"/>
            <a:r>
              <a:rPr lang="en-US" sz="3200" dirty="0">
                <a:latin typeface="Helvetica Neue" panose="02000803000000090004" pitchFamily="2" charset="0"/>
              </a:rPr>
              <a:t>u</a:t>
            </a:r>
            <a:endParaRPr lang="en-GB" sz="3200" dirty="0">
              <a:latin typeface="Helvetica Neue" panose="02000803000000090004" pitchFamily="2" charset="0"/>
            </a:endParaRPr>
          </a:p>
        </p:txBody>
      </p:sp>
      <p:sp>
        <p:nvSpPr>
          <p:cNvPr id="10" name="TextBox 9">
            <a:extLst>
              <a:ext uri="{FF2B5EF4-FFF2-40B4-BE49-F238E27FC236}">
                <a16:creationId xmlns:a16="http://schemas.microsoft.com/office/drawing/2014/main" id="{D3EB1A34-F5AB-7CA0-9086-A09B02C77D53}"/>
              </a:ext>
            </a:extLst>
          </p:cNvPr>
          <p:cNvSpPr txBox="1"/>
          <p:nvPr/>
        </p:nvSpPr>
        <p:spPr>
          <a:xfrm>
            <a:off x="6445783" y="1045506"/>
            <a:ext cx="1466750" cy="400110"/>
          </a:xfrm>
          <a:prstGeom prst="rect">
            <a:avLst/>
          </a:prstGeom>
          <a:noFill/>
        </p:spPr>
        <p:txBody>
          <a:bodyPr wrap="square" rtlCol="0">
            <a:spAutoFit/>
          </a:bodyPr>
          <a:lstStyle/>
          <a:p>
            <a:r>
              <a:rPr lang="en-US" sz="2000" dirty="0">
                <a:solidFill>
                  <a:srgbClr val="00FF00"/>
                </a:solidFill>
                <a:latin typeface="Helvetica Neue" panose="02000803000000090004" pitchFamily="2" charset="0"/>
              </a:rPr>
              <a:t>Trajectory</a:t>
            </a:r>
            <a:endParaRPr lang="en-GB" sz="2000" dirty="0">
              <a:solidFill>
                <a:srgbClr val="00FF00"/>
              </a:solidFill>
              <a:latin typeface="Helvetica Neue" panose="02000803000000090004" pitchFamily="2" charset="0"/>
            </a:endParaRPr>
          </a:p>
        </p:txBody>
      </p:sp>
    </p:spTree>
    <p:extLst>
      <p:ext uri="{BB962C8B-B14F-4D97-AF65-F5344CB8AC3E}">
        <p14:creationId xmlns:p14="http://schemas.microsoft.com/office/powerpoint/2010/main" val="993511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987C5-CBAD-9DB8-C6F2-FFB3C6ADB8D1}"/>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C9E67C3D-6D9C-2AE7-AFCA-082D90F54D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4223" y="1445616"/>
            <a:ext cx="4103553" cy="3966768"/>
          </a:xfrm>
          <a:prstGeom prst="rect">
            <a:avLst/>
          </a:prstGeom>
        </p:spPr>
      </p:pic>
      <p:sp>
        <p:nvSpPr>
          <p:cNvPr id="10" name="Title 1">
            <a:extLst>
              <a:ext uri="{FF2B5EF4-FFF2-40B4-BE49-F238E27FC236}">
                <a16:creationId xmlns:a16="http://schemas.microsoft.com/office/drawing/2014/main" id="{AB20BD69-A2AE-D244-8023-413F21E120BD}"/>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Nullclines</a:t>
            </a:r>
            <a:endParaRPr lang="en-GB" sz="3600" dirty="0"/>
          </a:p>
        </p:txBody>
      </p:sp>
      <p:sp>
        <p:nvSpPr>
          <p:cNvPr id="12" name="TextBox 11">
            <a:extLst>
              <a:ext uri="{FF2B5EF4-FFF2-40B4-BE49-F238E27FC236}">
                <a16:creationId xmlns:a16="http://schemas.microsoft.com/office/drawing/2014/main" id="{0D3DA8E9-BA23-C86D-817F-2E39635D89EB}"/>
              </a:ext>
            </a:extLst>
          </p:cNvPr>
          <p:cNvSpPr txBox="1"/>
          <p:nvPr/>
        </p:nvSpPr>
        <p:spPr>
          <a:xfrm>
            <a:off x="190831" y="2890391"/>
            <a:ext cx="3633066" cy="1077218"/>
          </a:xfrm>
          <a:prstGeom prst="rect">
            <a:avLst/>
          </a:prstGeom>
          <a:noFill/>
        </p:spPr>
        <p:txBody>
          <a:bodyPr wrap="square" rtlCol="0">
            <a:spAutoFit/>
          </a:bodyPr>
          <a:lstStyle/>
          <a:p>
            <a:pPr algn="ctr"/>
            <a:r>
              <a:rPr lang="en-US" sz="3200" dirty="0">
                <a:solidFill>
                  <a:srgbClr val="0C0CFF"/>
                </a:solidFill>
                <a:latin typeface="Helvetica Neue" panose="02000803000000090004" pitchFamily="2" charset="0"/>
              </a:rPr>
              <a:t>Decision variable </a:t>
            </a:r>
          </a:p>
          <a:p>
            <a:pPr algn="ctr"/>
            <a:r>
              <a:rPr lang="en-US" sz="3200" dirty="0">
                <a:solidFill>
                  <a:srgbClr val="0C0CFF"/>
                </a:solidFill>
                <a:latin typeface="Helvetica Neue" panose="02000803000000090004" pitchFamily="2" charset="0"/>
              </a:rPr>
              <a:t>x</a:t>
            </a:r>
            <a:endParaRPr lang="en-GB" sz="3200" dirty="0">
              <a:solidFill>
                <a:srgbClr val="0C0CFF"/>
              </a:solidFill>
              <a:latin typeface="Helvetica Neue" panose="02000803000000090004" pitchFamily="2" charset="0"/>
            </a:endParaRPr>
          </a:p>
        </p:txBody>
      </p:sp>
      <p:sp>
        <p:nvSpPr>
          <p:cNvPr id="13" name="TextBox 12">
            <a:extLst>
              <a:ext uri="{FF2B5EF4-FFF2-40B4-BE49-F238E27FC236}">
                <a16:creationId xmlns:a16="http://schemas.microsoft.com/office/drawing/2014/main" id="{3A0E5208-393B-1D9F-3F75-F81300353A71}"/>
              </a:ext>
            </a:extLst>
          </p:cNvPr>
          <p:cNvSpPr txBox="1"/>
          <p:nvPr/>
        </p:nvSpPr>
        <p:spPr>
          <a:xfrm>
            <a:off x="4279467" y="5626487"/>
            <a:ext cx="3633066" cy="1077218"/>
          </a:xfrm>
          <a:prstGeom prst="rect">
            <a:avLst/>
          </a:prstGeom>
          <a:noFill/>
        </p:spPr>
        <p:txBody>
          <a:bodyPr wrap="square" rtlCol="0">
            <a:spAutoFit/>
          </a:bodyPr>
          <a:lstStyle/>
          <a:p>
            <a:pPr algn="ctr"/>
            <a:r>
              <a:rPr lang="en-US" sz="3200" dirty="0">
                <a:solidFill>
                  <a:srgbClr val="FF0000"/>
                </a:solidFill>
                <a:latin typeface="Helvetica Neue" panose="02000803000000090004" pitchFamily="2" charset="0"/>
              </a:rPr>
              <a:t>Attention </a:t>
            </a:r>
          </a:p>
          <a:p>
            <a:pPr algn="ctr"/>
            <a:r>
              <a:rPr lang="en-US" sz="3200" dirty="0">
                <a:solidFill>
                  <a:srgbClr val="FF0000"/>
                </a:solidFill>
                <a:latin typeface="Helvetica Neue" panose="02000803000000090004" pitchFamily="2" charset="0"/>
              </a:rPr>
              <a:t>u</a:t>
            </a:r>
            <a:endParaRPr lang="en-GB" sz="3200" dirty="0">
              <a:solidFill>
                <a:srgbClr val="FF0000"/>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BC0B2F-0742-C285-B588-F03DF2285DF5}"/>
                  </a:ext>
                </a:extLst>
              </p:cNvPr>
              <p:cNvSpPr txBox="1"/>
              <p:nvPr/>
            </p:nvSpPr>
            <p:spPr>
              <a:xfrm>
                <a:off x="1006493" y="4279991"/>
                <a:ext cx="20017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C0CFF"/>
                              </a:solidFill>
                              <a:latin typeface="Cambria Math" panose="02040503050406030204" pitchFamily="18" charset="0"/>
                            </a:rPr>
                          </m:ctrlPr>
                        </m:accPr>
                        <m:e>
                          <m:r>
                            <a:rPr lang="en-US" b="0" i="1" smtClean="0">
                              <a:solidFill>
                                <a:srgbClr val="0C0CFF"/>
                              </a:solidFill>
                              <a:latin typeface="Cambria Math" panose="02040503050406030204" pitchFamily="18" charset="0"/>
                            </a:rPr>
                            <m:t>𝑥</m:t>
                          </m:r>
                        </m:e>
                      </m:acc>
                      <m:r>
                        <a:rPr lang="en-US" i="1">
                          <a:solidFill>
                            <a:srgbClr val="0C0CFF"/>
                          </a:solidFill>
                          <a:latin typeface="Cambria Math" panose="02040503050406030204" pitchFamily="18" charset="0"/>
                        </a:rPr>
                        <m:t>=</m:t>
                      </m:r>
                      <m:r>
                        <a:rPr lang="en-US" sz="1800" i="1" smtClean="0">
                          <a:solidFill>
                            <a:srgbClr val="0C0CFF"/>
                          </a:solidFill>
                          <a:latin typeface="Cambria Math" panose="02040503050406030204" pitchFamily="18" charset="0"/>
                        </a:rPr>
                        <m:t>𝑓</m:t>
                      </m:r>
                      <m:d>
                        <m:dPr>
                          <m:ctrlPr>
                            <a:rPr lang="en-US" sz="1800" i="1" smtClean="0">
                              <a:solidFill>
                                <a:srgbClr val="0C0CFF"/>
                              </a:solidFill>
                              <a:latin typeface="Cambria Math" panose="02040503050406030204" pitchFamily="18" charset="0"/>
                            </a:rPr>
                          </m:ctrlPr>
                        </m:dPr>
                        <m:e>
                          <m:r>
                            <a:rPr lang="en-US" sz="1800" b="0" i="1" smtClean="0">
                              <a:solidFill>
                                <a:srgbClr val="0C0CFF"/>
                              </a:solidFill>
                              <a:latin typeface="Cambria Math" panose="02040503050406030204" pitchFamily="18" charset="0"/>
                            </a:rPr>
                            <m:t>𝑥</m:t>
                          </m:r>
                          <m:r>
                            <a:rPr lang="en-US" sz="1800" i="1">
                              <a:solidFill>
                                <a:srgbClr val="0C0CFF"/>
                              </a:solidFill>
                              <a:latin typeface="Cambria Math" panose="02040503050406030204" pitchFamily="18" charset="0"/>
                            </a:rPr>
                            <m:t>, </m:t>
                          </m:r>
                          <m:r>
                            <a:rPr lang="en-US" sz="1800" b="0" i="1" smtClean="0">
                              <a:solidFill>
                                <a:srgbClr val="0C0CFF"/>
                              </a:solidFill>
                              <a:latin typeface="Cambria Math" panose="02040503050406030204" pitchFamily="18" charset="0"/>
                            </a:rPr>
                            <m:t>𝑢</m:t>
                          </m:r>
                          <m:r>
                            <a:rPr lang="en-US" sz="1800" b="0" i="1" smtClean="0">
                              <a:solidFill>
                                <a:srgbClr val="0C0CFF"/>
                              </a:solidFill>
                              <a:latin typeface="Cambria Math" panose="02040503050406030204" pitchFamily="18" charset="0"/>
                            </a:rPr>
                            <m:t>,</m:t>
                          </m:r>
                          <m:r>
                            <a:rPr lang="en-US" sz="1800" b="0" i="1">
                              <a:solidFill>
                                <a:srgbClr val="0C0CFF"/>
                              </a:solidFill>
                              <a:latin typeface="Cambria Math" panose="02040503050406030204" pitchFamily="18" charset="0"/>
                            </a:rPr>
                            <m:t>𝑝</m:t>
                          </m:r>
                        </m:e>
                      </m:d>
                      <m:r>
                        <a:rPr lang="en-US" sz="1800" b="1" i="1" smtClean="0">
                          <a:solidFill>
                            <a:srgbClr val="0C0CFF"/>
                          </a:solidFill>
                          <a:latin typeface="Cambria Math" panose="02040503050406030204" pitchFamily="18" charset="0"/>
                        </a:rPr>
                        <m:t>=</m:t>
                      </m:r>
                      <m:r>
                        <a:rPr lang="en-US" sz="1800" b="0" i="1" smtClean="0">
                          <a:solidFill>
                            <a:srgbClr val="0C0CFF"/>
                          </a:solidFill>
                          <a:latin typeface="Cambria Math" panose="02040503050406030204" pitchFamily="18" charset="0"/>
                        </a:rPr>
                        <m:t>0</m:t>
                      </m:r>
                    </m:oMath>
                  </m:oMathPara>
                </a14:m>
                <a:endParaRPr lang="en-GB" dirty="0">
                  <a:solidFill>
                    <a:srgbClr val="0C0CFF"/>
                  </a:solidFill>
                </a:endParaRPr>
              </a:p>
            </p:txBody>
          </p:sp>
        </mc:Choice>
        <mc:Fallback xmlns="">
          <p:sp>
            <p:nvSpPr>
              <p:cNvPr id="16" name="TextBox 15">
                <a:extLst>
                  <a:ext uri="{FF2B5EF4-FFF2-40B4-BE49-F238E27FC236}">
                    <a16:creationId xmlns:a16="http://schemas.microsoft.com/office/drawing/2014/main" id="{91BC0B2F-0742-C285-B588-F03DF2285DF5}"/>
                  </a:ext>
                </a:extLst>
              </p:cNvPr>
              <p:cNvSpPr txBox="1">
                <a:spLocks noRot="1" noChangeAspect="1" noMove="1" noResize="1" noEditPoints="1" noAdjustHandles="1" noChangeArrowheads="1" noChangeShapeType="1" noTextEdit="1"/>
              </p:cNvSpPr>
              <p:nvPr/>
            </p:nvSpPr>
            <p:spPr>
              <a:xfrm>
                <a:off x="1006493" y="4279991"/>
                <a:ext cx="2001741" cy="369332"/>
              </a:xfrm>
              <a:prstGeom prst="rect">
                <a:avLst/>
              </a:prstGeom>
              <a:blipFill>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536D5E-0862-AFC4-2FF6-5BAA260DD13D}"/>
                  </a:ext>
                </a:extLst>
              </p:cNvPr>
              <p:cNvSpPr txBox="1"/>
              <p:nvPr/>
            </p:nvSpPr>
            <p:spPr>
              <a:xfrm>
                <a:off x="7424520" y="5980430"/>
                <a:ext cx="2252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srgbClr val="FF0000"/>
                          </a:solidFill>
                          <a:latin typeface="Cambria Math" panose="02040503050406030204" pitchFamily="18" charset="0"/>
                        </a:rPr>
                        <m:t>τ</m:t>
                      </m:r>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𝑢</m:t>
                          </m:r>
                        </m:e>
                      </m:acc>
                      <m:r>
                        <a:rPr lang="en-US"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𝑔</m:t>
                      </m:r>
                      <m:d>
                        <m:dPr>
                          <m:ctrlPr>
                            <a:rPr lang="en-US" sz="180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𝑥</m:t>
                          </m:r>
                          <m:r>
                            <a:rPr lang="en-US" sz="1800" i="1">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𝑢</m:t>
                          </m:r>
                          <m:r>
                            <a:rPr lang="en-US" sz="1800" b="0" i="1" smtClean="0">
                              <a:solidFill>
                                <a:srgbClr val="FF0000"/>
                              </a:solidFill>
                              <a:latin typeface="Cambria Math" panose="02040503050406030204" pitchFamily="18" charset="0"/>
                            </a:rPr>
                            <m:t>,</m:t>
                          </m:r>
                          <m:r>
                            <a:rPr lang="en-US" sz="1800" b="0" i="1">
                              <a:solidFill>
                                <a:srgbClr val="FF0000"/>
                              </a:solidFill>
                              <a:latin typeface="Cambria Math" panose="02040503050406030204" pitchFamily="18" charset="0"/>
                            </a:rPr>
                            <m:t>𝑝</m:t>
                          </m:r>
                        </m:e>
                      </m:d>
                      <m:r>
                        <a:rPr lang="en-US" sz="1800" b="1"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0</m:t>
                      </m:r>
                    </m:oMath>
                  </m:oMathPara>
                </a14:m>
                <a:endParaRPr lang="en-GB" dirty="0">
                  <a:solidFill>
                    <a:srgbClr val="FF0000"/>
                  </a:solidFill>
                </a:endParaRPr>
              </a:p>
            </p:txBody>
          </p:sp>
        </mc:Choice>
        <mc:Fallback xmlns="">
          <p:sp>
            <p:nvSpPr>
              <p:cNvPr id="17" name="TextBox 16">
                <a:extLst>
                  <a:ext uri="{FF2B5EF4-FFF2-40B4-BE49-F238E27FC236}">
                    <a16:creationId xmlns:a16="http://schemas.microsoft.com/office/drawing/2014/main" id="{DC536D5E-0862-AFC4-2FF6-5BAA260DD13D}"/>
                  </a:ext>
                </a:extLst>
              </p:cNvPr>
              <p:cNvSpPr txBox="1">
                <a:spLocks noRot="1" noChangeAspect="1" noMove="1" noResize="1" noEditPoints="1" noAdjustHandles="1" noChangeArrowheads="1" noChangeShapeType="1" noTextEdit="1"/>
              </p:cNvSpPr>
              <p:nvPr/>
            </p:nvSpPr>
            <p:spPr>
              <a:xfrm>
                <a:off x="7424520" y="5980430"/>
                <a:ext cx="2252217" cy="369332"/>
              </a:xfrm>
              <a:prstGeom prst="rect">
                <a:avLst/>
              </a:prstGeom>
              <a:blipFill>
                <a:blip r:embed="rId5"/>
                <a:stretch>
                  <a:fillRect b="-6557"/>
                </a:stretch>
              </a:blipFill>
            </p:spPr>
            <p:txBody>
              <a:bodyPr/>
              <a:lstStyle/>
              <a:p>
                <a:r>
                  <a:rPr lang="en-GB">
                    <a:noFill/>
                  </a:rPr>
                  <a:t> </a:t>
                </a:r>
              </a:p>
            </p:txBody>
          </p:sp>
        </mc:Fallback>
      </mc:AlternateContent>
    </p:spTree>
    <p:extLst>
      <p:ext uri="{BB962C8B-B14F-4D97-AF65-F5344CB8AC3E}">
        <p14:creationId xmlns:p14="http://schemas.microsoft.com/office/powerpoint/2010/main" val="27865497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3D3A-21D7-C3A8-C17A-BE6A510F51DB}"/>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364B6281-3432-BB5F-C335-D28C92BF5B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4223" y="1445616"/>
            <a:ext cx="4103553" cy="3966768"/>
          </a:xfrm>
          <a:prstGeom prst="rect">
            <a:avLst/>
          </a:prstGeom>
        </p:spPr>
      </p:pic>
      <p:sp>
        <p:nvSpPr>
          <p:cNvPr id="10" name="Title 1">
            <a:extLst>
              <a:ext uri="{FF2B5EF4-FFF2-40B4-BE49-F238E27FC236}">
                <a16:creationId xmlns:a16="http://schemas.microsoft.com/office/drawing/2014/main" id="{4C89BC47-5001-0B35-35FD-F5AA58D7C501}"/>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Nullclines</a:t>
            </a:r>
            <a:endParaRPr lang="en-GB" sz="3600" dirty="0"/>
          </a:p>
        </p:txBody>
      </p:sp>
      <p:sp>
        <p:nvSpPr>
          <p:cNvPr id="12" name="TextBox 11">
            <a:extLst>
              <a:ext uri="{FF2B5EF4-FFF2-40B4-BE49-F238E27FC236}">
                <a16:creationId xmlns:a16="http://schemas.microsoft.com/office/drawing/2014/main" id="{F1E1EDED-26EA-8240-1116-B92CCABDED24}"/>
              </a:ext>
            </a:extLst>
          </p:cNvPr>
          <p:cNvSpPr txBox="1"/>
          <p:nvPr/>
        </p:nvSpPr>
        <p:spPr>
          <a:xfrm>
            <a:off x="190831" y="2890391"/>
            <a:ext cx="3633066" cy="1077218"/>
          </a:xfrm>
          <a:prstGeom prst="rect">
            <a:avLst/>
          </a:prstGeom>
          <a:noFill/>
        </p:spPr>
        <p:txBody>
          <a:bodyPr wrap="square" rtlCol="0">
            <a:spAutoFit/>
          </a:bodyPr>
          <a:lstStyle/>
          <a:p>
            <a:pPr algn="ctr"/>
            <a:r>
              <a:rPr lang="en-US" sz="3200" dirty="0">
                <a:solidFill>
                  <a:srgbClr val="0C0CFF"/>
                </a:solidFill>
                <a:latin typeface="Helvetica Neue" panose="02000803000000090004" pitchFamily="2" charset="0"/>
              </a:rPr>
              <a:t>Decision variable </a:t>
            </a:r>
          </a:p>
          <a:p>
            <a:pPr algn="ctr"/>
            <a:r>
              <a:rPr lang="en-US" sz="3200" dirty="0">
                <a:solidFill>
                  <a:srgbClr val="0C0CFF"/>
                </a:solidFill>
                <a:latin typeface="Helvetica Neue" panose="02000803000000090004" pitchFamily="2" charset="0"/>
              </a:rPr>
              <a:t>x</a:t>
            </a:r>
            <a:endParaRPr lang="en-GB" sz="3200" dirty="0">
              <a:solidFill>
                <a:srgbClr val="0C0CFF"/>
              </a:solidFill>
              <a:latin typeface="Helvetica Neue" panose="02000803000000090004" pitchFamily="2" charset="0"/>
            </a:endParaRPr>
          </a:p>
        </p:txBody>
      </p:sp>
      <p:sp>
        <p:nvSpPr>
          <p:cNvPr id="13" name="TextBox 12">
            <a:extLst>
              <a:ext uri="{FF2B5EF4-FFF2-40B4-BE49-F238E27FC236}">
                <a16:creationId xmlns:a16="http://schemas.microsoft.com/office/drawing/2014/main" id="{15866542-8798-A9B1-3AFA-7B6CE3AC9771}"/>
              </a:ext>
            </a:extLst>
          </p:cNvPr>
          <p:cNvSpPr txBox="1"/>
          <p:nvPr/>
        </p:nvSpPr>
        <p:spPr>
          <a:xfrm>
            <a:off x="4279467" y="5626487"/>
            <a:ext cx="3633066" cy="1077218"/>
          </a:xfrm>
          <a:prstGeom prst="rect">
            <a:avLst/>
          </a:prstGeom>
          <a:noFill/>
        </p:spPr>
        <p:txBody>
          <a:bodyPr wrap="square" rtlCol="0">
            <a:spAutoFit/>
          </a:bodyPr>
          <a:lstStyle/>
          <a:p>
            <a:pPr algn="ctr"/>
            <a:r>
              <a:rPr lang="en-US" sz="3200" dirty="0">
                <a:solidFill>
                  <a:srgbClr val="FF0000"/>
                </a:solidFill>
                <a:latin typeface="Helvetica Neue" panose="02000803000000090004" pitchFamily="2" charset="0"/>
              </a:rPr>
              <a:t>Attention </a:t>
            </a:r>
          </a:p>
          <a:p>
            <a:pPr algn="ctr"/>
            <a:r>
              <a:rPr lang="en-US" sz="3200" dirty="0">
                <a:solidFill>
                  <a:srgbClr val="FF0000"/>
                </a:solidFill>
                <a:latin typeface="Helvetica Neue" panose="02000803000000090004" pitchFamily="2" charset="0"/>
              </a:rPr>
              <a:t>u</a:t>
            </a:r>
            <a:endParaRPr lang="en-GB" sz="3200" dirty="0">
              <a:solidFill>
                <a:srgbClr val="FF0000"/>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7EFF7B-EC6B-8C1D-120D-E99B08A3C9A4}"/>
                  </a:ext>
                </a:extLst>
              </p:cNvPr>
              <p:cNvSpPr txBox="1"/>
              <p:nvPr/>
            </p:nvSpPr>
            <p:spPr>
              <a:xfrm>
                <a:off x="1006493" y="4279991"/>
                <a:ext cx="20017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C0CFF"/>
                              </a:solidFill>
                              <a:latin typeface="Cambria Math" panose="02040503050406030204" pitchFamily="18" charset="0"/>
                            </a:rPr>
                          </m:ctrlPr>
                        </m:accPr>
                        <m:e>
                          <m:r>
                            <a:rPr lang="en-US" b="0" i="1" smtClean="0">
                              <a:solidFill>
                                <a:srgbClr val="0C0CFF"/>
                              </a:solidFill>
                              <a:latin typeface="Cambria Math" panose="02040503050406030204" pitchFamily="18" charset="0"/>
                            </a:rPr>
                            <m:t>𝑥</m:t>
                          </m:r>
                        </m:e>
                      </m:acc>
                      <m:r>
                        <a:rPr lang="en-US" i="1">
                          <a:solidFill>
                            <a:srgbClr val="0C0CFF"/>
                          </a:solidFill>
                          <a:latin typeface="Cambria Math" panose="02040503050406030204" pitchFamily="18" charset="0"/>
                        </a:rPr>
                        <m:t>=</m:t>
                      </m:r>
                      <m:r>
                        <a:rPr lang="en-US" sz="1800" i="1" smtClean="0">
                          <a:solidFill>
                            <a:srgbClr val="0C0CFF"/>
                          </a:solidFill>
                          <a:latin typeface="Cambria Math" panose="02040503050406030204" pitchFamily="18" charset="0"/>
                        </a:rPr>
                        <m:t>𝑓</m:t>
                      </m:r>
                      <m:d>
                        <m:dPr>
                          <m:ctrlPr>
                            <a:rPr lang="en-US" sz="1800" i="1" smtClean="0">
                              <a:solidFill>
                                <a:srgbClr val="0C0CFF"/>
                              </a:solidFill>
                              <a:latin typeface="Cambria Math" panose="02040503050406030204" pitchFamily="18" charset="0"/>
                            </a:rPr>
                          </m:ctrlPr>
                        </m:dPr>
                        <m:e>
                          <m:r>
                            <a:rPr lang="en-US" sz="1800" b="0" i="1" smtClean="0">
                              <a:solidFill>
                                <a:srgbClr val="0C0CFF"/>
                              </a:solidFill>
                              <a:latin typeface="Cambria Math" panose="02040503050406030204" pitchFamily="18" charset="0"/>
                            </a:rPr>
                            <m:t>𝑥</m:t>
                          </m:r>
                          <m:r>
                            <a:rPr lang="en-US" sz="1800" i="1">
                              <a:solidFill>
                                <a:srgbClr val="0C0CFF"/>
                              </a:solidFill>
                              <a:latin typeface="Cambria Math" panose="02040503050406030204" pitchFamily="18" charset="0"/>
                            </a:rPr>
                            <m:t>, </m:t>
                          </m:r>
                          <m:r>
                            <a:rPr lang="en-US" sz="1800" b="0" i="1" smtClean="0">
                              <a:solidFill>
                                <a:srgbClr val="0C0CFF"/>
                              </a:solidFill>
                              <a:latin typeface="Cambria Math" panose="02040503050406030204" pitchFamily="18" charset="0"/>
                            </a:rPr>
                            <m:t>𝑢</m:t>
                          </m:r>
                          <m:r>
                            <a:rPr lang="en-US" sz="1800" b="0" i="1" smtClean="0">
                              <a:solidFill>
                                <a:srgbClr val="0C0CFF"/>
                              </a:solidFill>
                              <a:latin typeface="Cambria Math" panose="02040503050406030204" pitchFamily="18" charset="0"/>
                            </a:rPr>
                            <m:t>,</m:t>
                          </m:r>
                          <m:r>
                            <a:rPr lang="en-US" sz="1800" b="0" i="1">
                              <a:solidFill>
                                <a:srgbClr val="0C0CFF"/>
                              </a:solidFill>
                              <a:latin typeface="Cambria Math" panose="02040503050406030204" pitchFamily="18" charset="0"/>
                            </a:rPr>
                            <m:t>𝑝</m:t>
                          </m:r>
                        </m:e>
                      </m:d>
                      <m:r>
                        <a:rPr lang="en-US" sz="1800" b="1" i="1" smtClean="0">
                          <a:solidFill>
                            <a:srgbClr val="0C0CFF"/>
                          </a:solidFill>
                          <a:latin typeface="Cambria Math" panose="02040503050406030204" pitchFamily="18" charset="0"/>
                        </a:rPr>
                        <m:t>=</m:t>
                      </m:r>
                      <m:r>
                        <a:rPr lang="en-US" sz="1800" b="0" i="1" smtClean="0">
                          <a:solidFill>
                            <a:srgbClr val="0C0CFF"/>
                          </a:solidFill>
                          <a:latin typeface="Cambria Math" panose="02040503050406030204" pitchFamily="18" charset="0"/>
                        </a:rPr>
                        <m:t>0</m:t>
                      </m:r>
                    </m:oMath>
                  </m:oMathPara>
                </a14:m>
                <a:endParaRPr lang="en-GB" dirty="0">
                  <a:solidFill>
                    <a:srgbClr val="0C0CFF"/>
                  </a:solidFill>
                </a:endParaRPr>
              </a:p>
            </p:txBody>
          </p:sp>
        </mc:Choice>
        <mc:Fallback xmlns="">
          <p:sp>
            <p:nvSpPr>
              <p:cNvPr id="16" name="TextBox 15">
                <a:extLst>
                  <a:ext uri="{FF2B5EF4-FFF2-40B4-BE49-F238E27FC236}">
                    <a16:creationId xmlns:a16="http://schemas.microsoft.com/office/drawing/2014/main" id="{FA7EFF7B-EC6B-8C1D-120D-E99B08A3C9A4}"/>
                  </a:ext>
                </a:extLst>
              </p:cNvPr>
              <p:cNvSpPr txBox="1">
                <a:spLocks noRot="1" noChangeAspect="1" noMove="1" noResize="1" noEditPoints="1" noAdjustHandles="1" noChangeArrowheads="1" noChangeShapeType="1" noTextEdit="1"/>
              </p:cNvSpPr>
              <p:nvPr/>
            </p:nvSpPr>
            <p:spPr>
              <a:xfrm>
                <a:off x="1006493" y="4279991"/>
                <a:ext cx="2001741" cy="369332"/>
              </a:xfrm>
              <a:prstGeom prst="rect">
                <a:avLst/>
              </a:prstGeom>
              <a:blipFill>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4871B3-FA34-F270-D2EA-A2BCC09884DF}"/>
                  </a:ext>
                </a:extLst>
              </p:cNvPr>
              <p:cNvSpPr txBox="1"/>
              <p:nvPr/>
            </p:nvSpPr>
            <p:spPr>
              <a:xfrm>
                <a:off x="7424520" y="5980430"/>
                <a:ext cx="2252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srgbClr val="FF0000"/>
                          </a:solidFill>
                          <a:latin typeface="Cambria Math" panose="02040503050406030204" pitchFamily="18" charset="0"/>
                        </a:rPr>
                        <m:t>τ</m:t>
                      </m:r>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𝑢</m:t>
                          </m:r>
                        </m:e>
                      </m:acc>
                      <m:r>
                        <a:rPr lang="en-US"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𝑔</m:t>
                      </m:r>
                      <m:d>
                        <m:dPr>
                          <m:ctrlPr>
                            <a:rPr lang="en-US" sz="180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𝑥</m:t>
                          </m:r>
                          <m:r>
                            <a:rPr lang="en-US" sz="1800" i="1">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𝑢</m:t>
                          </m:r>
                          <m:r>
                            <a:rPr lang="en-US" sz="1800" b="0" i="1" smtClean="0">
                              <a:solidFill>
                                <a:srgbClr val="FF0000"/>
                              </a:solidFill>
                              <a:latin typeface="Cambria Math" panose="02040503050406030204" pitchFamily="18" charset="0"/>
                            </a:rPr>
                            <m:t>,</m:t>
                          </m:r>
                          <m:r>
                            <a:rPr lang="en-US" sz="1800" b="0" i="1">
                              <a:solidFill>
                                <a:srgbClr val="FF0000"/>
                              </a:solidFill>
                              <a:latin typeface="Cambria Math" panose="02040503050406030204" pitchFamily="18" charset="0"/>
                            </a:rPr>
                            <m:t>𝑝</m:t>
                          </m:r>
                        </m:e>
                      </m:d>
                      <m:r>
                        <a:rPr lang="en-US" sz="1800" b="1"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0</m:t>
                      </m:r>
                    </m:oMath>
                  </m:oMathPara>
                </a14:m>
                <a:endParaRPr lang="en-GB" dirty="0">
                  <a:solidFill>
                    <a:srgbClr val="FF0000"/>
                  </a:solidFill>
                </a:endParaRPr>
              </a:p>
            </p:txBody>
          </p:sp>
        </mc:Choice>
        <mc:Fallback xmlns="">
          <p:sp>
            <p:nvSpPr>
              <p:cNvPr id="17" name="TextBox 16">
                <a:extLst>
                  <a:ext uri="{FF2B5EF4-FFF2-40B4-BE49-F238E27FC236}">
                    <a16:creationId xmlns:a16="http://schemas.microsoft.com/office/drawing/2014/main" id="{834871B3-FA34-F270-D2EA-A2BCC09884DF}"/>
                  </a:ext>
                </a:extLst>
              </p:cNvPr>
              <p:cNvSpPr txBox="1">
                <a:spLocks noRot="1" noChangeAspect="1" noMove="1" noResize="1" noEditPoints="1" noAdjustHandles="1" noChangeArrowheads="1" noChangeShapeType="1" noTextEdit="1"/>
              </p:cNvSpPr>
              <p:nvPr/>
            </p:nvSpPr>
            <p:spPr>
              <a:xfrm>
                <a:off x="7424520" y="5980430"/>
                <a:ext cx="2252217" cy="369332"/>
              </a:xfrm>
              <a:prstGeom prst="rect">
                <a:avLst/>
              </a:prstGeom>
              <a:blipFill>
                <a:blip r:embed="rId5"/>
                <a:stretch>
                  <a:fillRect b="-6557"/>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207997E-43FD-6F22-BE58-75CE0A685D7E}"/>
              </a:ext>
            </a:extLst>
          </p:cNvPr>
          <p:cNvSpPr txBox="1"/>
          <p:nvPr/>
        </p:nvSpPr>
        <p:spPr>
          <a:xfrm>
            <a:off x="8425390" y="2644170"/>
            <a:ext cx="3633066" cy="1569660"/>
          </a:xfrm>
          <a:prstGeom prst="rect">
            <a:avLst/>
          </a:prstGeom>
          <a:noFill/>
        </p:spPr>
        <p:txBody>
          <a:bodyPr wrap="square" rtlCol="0">
            <a:spAutoFit/>
          </a:bodyPr>
          <a:lstStyle/>
          <a:p>
            <a:pPr algn="ctr"/>
            <a:r>
              <a:rPr lang="en-US" sz="3200" dirty="0">
                <a:latin typeface="Helvetica Neue" panose="02000803000000090004" pitchFamily="2" charset="0"/>
              </a:rPr>
              <a:t>Global equilibria are where nullclines cross</a:t>
            </a:r>
            <a:endParaRPr lang="en-GB" sz="3200" dirty="0">
              <a:latin typeface="Helvetica Neue" panose="02000803000000090004" pitchFamily="2" charset="0"/>
            </a:endParaRPr>
          </a:p>
        </p:txBody>
      </p:sp>
      <p:sp>
        <p:nvSpPr>
          <p:cNvPr id="2" name="Oval 1">
            <a:extLst>
              <a:ext uri="{FF2B5EF4-FFF2-40B4-BE49-F238E27FC236}">
                <a16:creationId xmlns:a16="http://schemas.microsoft.com/office/drawing/2014/main" id="{310F8AEB-E14B-3BB3-69B5-3CE11085CF2B}"/>
              </a:ext>
            </a:extLst>
          </p:cNvPr>
          <p:cNvSpPr/>
          <p:nvPr/>
        </p:nvSpPr>
        <p:spPr>
          <a:xfrm>
            <a:off x="6631388" y="1739850"/>
            <a:ext cx="357808" cy="37470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7552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BB9EE-8921-CE48-FAC7-6AEAB4DEEFC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B6D82F5-CCCD-42E7-2E8E-D6C84FBEF798}"/>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8DDA7D4-E5BE-5B28-09C0-A0B6D9AF2925}"/>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88DDA7D4-E5BE-5B28-09C0-A0B6D9AF2925}"/>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95772CAA-CF24-91C7-FFF0-AB03777C5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A3C838C4-4452-D26D-3C55-D25A9AC34A04}"/>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BDEEF3D8-CEF3-5305-DA07-6B6C7AA0A658}"/>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D0123FB-EA05-BEE5-4F2C-EC1D72CB1366}"/>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DD0123FB-EA05-BEE5-4F2C-EC1D72CB1366}"/>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p:spTree>
    <p:extLst>
      <p:ext uri="{BB962C8B-B14F-4D97-AF65-F5344CB8AC3E}">
        <p14:creationId xmlns:p14="http://schemas.microsoft.com/office/powerpoint/2010/main" val="3690627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C5A62-804B-C43C-18FA-FB3AB575B59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AE47C70-AFC1-1E4A-45C0-7C0A7BD13D96}"/>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024F8A-01E7-E258-7F9C-57AA6F028044}"/>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81024F8A-01E7-E258-7F9C-57AA6F028044}"/>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413CB67B-E157-2FA9-B6E1-48325D3FC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8A17E766-F219-D08B-01F9-312A9CD817CF}"/>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400BE582-743C-6FA9-E3C0-4A8DC4C04551}"/>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40139A3-EFF4-D45B-A85E-637C8D76AE3B}"/>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E40139A3-EFF4-D45B-A85E-637C8D76AE3B}"/>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1302CA2F-AFF5-019C-0CF9-BEE833F75C0B}"/>
              </a:ext>
            </a:extLst>
          </p:cNvPr>
          <p:cNvSpPr txBox="1"/>
          <p:nvPr/>
        </p:nvSpPr>
        <p:spPr>
          <a:xfrm>
            <a:off x="1014481" y="3732549"/>
            <a:ext cx="4230027" cy="1015663"/>
          </a:xfrm>
          <a:prstGeom prst="rect">
            <a:avLst/>
          </a:prstGeom>
          <a:noFill/>
        </p:spPr>
        <p:txBody>
          <a:bodyPr wrap="square" rtlCol="0">
            <a:spAutoFit/>
          </a:bodyPr>
          <a:lstStyle/>
          <a:p>
            <a:pPr algn="ctr"/>
            <a:r>
              <a:rPr lang="en-US" sz="2000" dirty="0">
                <a:solidFill>
                  <a:schemeClr val="tx1"/>
                </a:solidFill>
                <a:latin typeface="Helvetica Neue" panose="02000803000000090004" pitchFamily="2" charset="0"/>
              </a:rPr>
              <a:t>Which dynamic will be faster?</a:t>
            </a:r>
          </a:p>
          <a:p>
            <a:pPr algn="ctr"/>
            <a:r>
              <a:rPr lang="en-US" sz="2000" dirty="0">
                <a:latin typeface="Helvetica Neue" panose="02000803000000090004" pitchFamily="2" charset="0"/>
              </a:rPr>
              <a:t>1)</a:t>
            </a:r>
          </a:p>
          <a:p>
            <a:pPr algn="ctr"/>
            <a:r>
              <a:rPr lang="en-US" sz="2000" dirty="0">
                <a:solidFill>
                  <a:schemeClr val="tx1"/>
                </a:solidFill>
                <a:latin typeface="Helvetica Neue" panose="02000803000000090004" pitchFamily="2" charset="0"/>
              </a:rPr>
              <a:t>2)</a:t>
            </a:r>
            <a:endParaRPr lang="en-GB" sz="20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41723981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A94D-D127-AD8D-0DF4-B1784F5732C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501151-908C-F61D-E2C8-7EB5D6BE173D}"/>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021E41-5CC1-5500-D500-5817808059E1}"/>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91021E41-5CC1-5500-D500-5817808059E1}"/>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82142F1F-78BD-6FA5-A91C-E1FEFB5F9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E04791FB-32DC-5324-499A-346302F6D65B}"/>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9354F241-2846-732B-1940-A52E418C6730}"/>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1C3B515-19C9-F400-BB1F-C489531EBDF7}"/>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71C3B515-19C9-F400-BB1F-C489531EBDF7}"/>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F6954868-EF06-75C6-9AC5-DD93C199E361}"/>
              </a:ext>
            </a:extLst>
          </p:cNvPr>
          <p:cNvSpPr txBox="1"/>
          <p:nvPr/>
        </p:nvSpPr>
        <p:spPr>
          <a:xfrm>
            <a:off x="1014481" y="3732549"/>
            <a:ext cx="4230027" cy="1015663"/>
          </a:xfrm>
          <a:prstGeom prst="rect">
            <a:avLst/>
          </a:prstGeom>
          <a:noFill/>
        </p:spPr>
        <p:txBody>
          <a:bodyPr wrap="square" rtlCol="0">
            <a:spAutoFit/>
          </a:bodyPr>
          <a:lstStyle/>
          <a:p>
            <a:pPr algn="ctr"/>
            <a:r>
              <a:rPr lang="en-US" sz="2000" dirty="0">
                <a:solidFill>
                  <a:schemeClr val="tx1"/>
                </a:solidFill>
                <a:latin typeface="Helvetica Neue" panose="02000803000000090004" pitchFamily="2" charset="0"/>
              </a:rPr>
              <a:t>Which dynamic will be faster?</a:t>
            </a:r>
          </a:p>
          <a:p>
            <a:pPr algn="ctr"/>
            <a:r>
              <a:rPr lang="en-US" sz="2000" dirty="0">
                <a:latin typeface="Helvetica Neue" panose="02000803000000090004" pitchFamily="2" charset="0"/>
              </a:rPr>
              <a:t>1)</a:t>
            </a:r>
          </a:p>
          <a:p>
            <a:pPr algn="ctr"/>
            <a:r>
              <a:rPr lang="en-US" sz="2000" dirty="0">
                <a:solidFill>
                  <a:schemeClr val="accent6">
                    <a:lumMod val="75000"/>
                  </a:schemeClr>
                </a:solidFill>
                <a:latin typeface="Helvetica Neue" panose="02000803000000090004" pitchFamily="2" charset="0"/>
              </a:rPr>
              <a:t>2)</a:t>
            </a:r>
            <a:endParaRPr lang="en-GB" sz="2000" dirty="0">
              <a:solidFill>
                <a:schemeClr val="accent6">
                  <a:lumMod val="75000"/>
                </a:schemeClr>
              </a:solidFill>
              <a:latin typeface="Helvetica Neue" panose="02000803000000090004" pitchFamily="2" charset="0"/>
            </a:endParaRPr>
          </a:p>
        </p:txBody>
      </p:sp>
    </p:spTree>
    <p:extLst>
      <p:ext uri="{BB962C8B-B14F-4D97-AF65-F5344CB8AC3E}">
        <p14:creationId xmlns:p14="http://schemas.microsoft.com/office/powerpoint/2010/main" val="37825009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D4E7-56E0-B582-545B-DA57EC7B6B9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73D32D5-ADB7-3799-309B-354C91FE6EC9}"/>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9279AD-8315-FBCF-2164-FC9CA1EDE0B1}"/>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91021E41-5CC1-5500-D500-5817808059E1}"/>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C9A76A49-783C-BF6A-8432-5C78A4CB7F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9CB12177-B192-6D63-F3E4-C174F6AD928D}"/>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494C2A3B-1752-8EE8-66A2-6BDD2ACB7EF1}"/>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8D965F3-5571-001F-1572-84993C4190B7}"/>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71C3B515-19C9-F400-BB1F-C489531EBDF7}"/>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C1A7A2B4-16C6-2623-17F3-F60A1F285DF8}"/>
              </a:ext>
            </a:extLst>
          </p:cNvPr>
          <p:cNvSpPr txBox="1"/>
          <p:nvPr/>
        </p:nvSpPr>
        <p:spPr>
          <a:xfrm>
            <a:off x="4861397" y="1935552"/>
            <a:ext cx="2176670" cy="1323439"/>
          </a:xfrm>
          <a:prstGeom prst="rect">
            <a:avLst/>
          </a:prstGeom>
          <a:noFill/>
        </p:spPr>
        <p:txBody>
          <a:bodyPr wrap="square" rtlCol="0">
            <a:spAutoFit/>
          </a:bodyPr>
          <a:lstStyle/>
          <a:p>
            <a:pPr algn="ctr"/>
            <a:r>
              <a:rPr lang="en-US" sz="2000" dirty="0">
                <a:latin typeface="Helvetica Neue" panose="02000803000000090004" pitchFamily="2" charset="0"/>
              </a:rPr>
              <a:t>Decompose the dynamics along the systems’ dimensions </a:t>
            </a:r>
            <a:endParaRPr lang="en-US" sz="20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2911148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7C700-A8E0-ABB8-71F1-1C43E18DD1CE}"/>
            </a:ext>
          </a:extLst>
        </p:cNvPr>
        <p:cNvGrpSpPr/>
        <p:nvPr/>
      </p:nvGrpSpPr>
      <p:grpSpPr>
        <a:xfrm>
          <a:off x="0" y="0"/>
          <a:ext cx="0" cy="0"/>
          <a:chOff x="0" y="0"/>
          <a:chExt cx="0" cy="0"/>
        </a:xfrm>
      </p:grpSpPr>
      <p:pic>
        <p:nvPicPr>
          <p:cNvPr id="4" name="Picture 8" descr="How do Ants Communicate? - Bug House Pest Control">
            <a:extLst>
              <a:ext uri="{FF2B5EF4-FFF2-40B4-BE49-F238E27FC236}">
                <a16:creationId xmlns:a16="http://schemas.microsoft.com/office/drawing/2014/main" id="{C4E2AA4B-C083-59EF-4246-3B400BD4F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55" y="2772518"/>
            <a:ext cx="5563810" cy="37097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C2C83DA-EC92-E845-734E-E947A641BAC9}"/>
              </a:ext>
            </a:extLst>
          </p:cNvPr>
          <p:cNvSpPr>
            <a:spLocks noGrp="1"/>
          </p:cNvSpPr>
          <p:nvPr>
            <p:ph type="title"/>
          </p:nvPr>
        </p:nvSpPr>
        <p:spPr>
          <a:xfrm>
            <a:off x="838200" y="150770"/>
            <a:ext cx="10515600" cy="1325563"/>
          </a:xfrm>
        </p:spPr>
        <p:txBody>
          <a:bodyPr/>
          <a:lstStyle/>
          <a:p>
            <a:pPr algn="ctr"/>
            <a:r>
              <a:rPr lang="en-US" dirty="0">
                <a:latin typeface="Helvetica Neue" panose="02000803000000090004" pitchFamily="2" charset="0"/>
              </a:rPr>
              <a:t>What are dynamical systems </a:t>
            </a:r>
            <a:endParaRPr lang="en-GB" dirty="0">
              <a:latin typeface="Helvetica Neue" panose="02000803000000090004" pitchFamily="2" charset="0"/>
            </a:endParaRPr>
          </a:p>
        </p:txBody>
      </p:sp>
      <p:sp>
        <p:nvSpPr>
          <p:cNvPr id="3" name="TextBox 2">
            <a:extLst>
              <a:ext uri="{FF2B5EF4-FFF2-40B4-BE49-F238E27FC236}">
                <a16:creationId xmlns:a16="http://schemas.microsoft.com/office/drawing/2014/main" id="{B49CFB86-D656-7125-2812-9E12D5F70FDE}"/>
              </a:ext>
            </a:extLst>
          </p:cNvPr>
          <p:cNvSpPr txBox="1"/>
          <p:nvPr/>
        </p:nvSpPr>
        <p:spPr>
          <a:xfrm>
            <a:off x="1309766" y="1939759"/>
            <a:ext cx="3558988" cy="369332"/>
          </a:xfrm>
          <a:prstGeom prst="rect">
            <a:avLst/>
          </a:prstGeom>
          <a:noFill/>
        </p:spPr>
        <p:txBody>
          <a:bodyPr wrap="square">
            <a:spAutoFit/>
          </a:bodyPr>
          <a:lstStyle/>
          <a:p>
            <a:pPr marL="0" indent="0">
              <a:buNone/>
            </a:pPr>
            <a:r>
              <a:rPr lang="en-US" dirty="0">
                <a:latin typeface="Helvetica Neue" panose="02000803000000090004" pitchFamily="2" charset="0"/>
              </a:rPr>
              <a:t>We want to describe ant trails </a:t>
            </a:r>
            <a:endParaRPr lang="en-GB" dirty="0">
              <a:latin typeface="Helvetica Neue" panose="02000803000000090004" pitchFamily="2" charset="0"/>
            </a:endParaRPr>
          </a:p>
        </p:txBody>
      </p:sp>
    </p:spTree>
    <p:extLst>
      <p:ext uri="{BB962C8B-B14F-4D97-AF65-F5344CB8AC3E}">
        <p14:creationId xmlns:p14="http://schemas.microsoft.com/office/powerpoint/2010/main" val="2382759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02027-49A0-D4CF-C957-FA69F95E7CE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69D671-A42F-0DD5-605E-128F967EB2B8}"/>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E0E07C-7A72-6588-905C-EB282D191640}"/>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25E0E07C-7A72-6588-905C-EB282D191640}"/>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9732B6B7-D432-6F83-5095-FAA96C71F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1CB5D7A2-549F-2E6D-0A0B-4F76880F9A05}"/>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2A11911A-3AF4-4998-3FC0-CC8331961E8E}"/>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BB6AB74-A57C-3462-F2D8-FF290745093F}"/>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9BB6AB74-A57C-3462-F2D8-FF290745093F}"/>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C11D97F-3B0F-E3C7-6247-7EEBA78FD73E}"/>
                  </a:ext>
                </a:extLst>
              </p:cNvPr>
              <p:cNvSpPr txBox="1"/>
              <p:nvPr/>
            </p:nvSpPr>
            <p:spPr>
              <a:xfrm>
                <a:off x="7797153" y="4974867"/>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panose="02040503050406030204" pitchFamily="18" charset="0"/>
                        </a:rPr>
                        <m:t>𝑔</m:t>
                      </m:r>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𝑥</m:t>
                          </m:r>
                          <m:r>
                            <a:rPr lang="en-US" sz="1800" i="1">
                              <a:solidFill>
                                <a:srgbClr val="FF0000"/>
                              </a:solidFill>
                              <a:latin typeface="Cambria Math" panose="02040503050406030204" pitchFamily="18" charset="0"/>
                            </a:rPr>
                            <m:t>, </m:t>
                          </m:r>
                          <m:r>
                            <a:rPr lang="en-US" sz="1800" i="1">
                              <a:solidFill>
                                <a:srgbClr val="FF0000"/>
                              </a:solidFill>
                              <a:latin typeface="Cambria Math" panose="02040503050406030204" pitchFamily="18" charset="0"/>
                            </a:rPr>
                            <m:t>𝑢</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𝑝</m:t>
                          </m:r>
                        </m:e>
                      </m:d>
                      <m:r>
                        <a:rPr lang="en-US" sz="1800" b="0" i="1" smtClean="0">
                          <a:solidFill>
                            <a:srgbClr val="FF0000"/>
                          </a:solidFill>
                          <a:latin typeface="Cambria Math" panose="02040503050406030204" pitchFamily="18" charset="0"/>
                        </a:rPr>
                        <m:t>&gt;0</m:t>
                      </m:r>
                      <m:r>
                        <a:rPr lang="en-US" sz="1800" b="0" i="1" smtClean="0">
                          <a:solidFill>
                            <a:srgbClr val="FF0000"/>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 name="TextBox 1">
                <a:extLst>
                  <a:ext uri="{FF2B5EF4-FFF2-40B4-BE49-F238E27FC236}">
                    <a16:creationId xmlns:a16="http://schemas.microsoft.com/office/drawing/2014/main" id="{4C11D97F-3B0F-E3C7-6247-7EEBA78FD73E}"/>
                  </a:ext>
                </a:extLst>
              </p:cNvPr>
              <p:cNvSpPr txBox="1">
                <a:spLocks noRot="1" noChangeAspect="1" noMove="1" noResize="1" noEditPoints="1" noAdjustHandles="1" noChangeArrowheads="1" noChangeShapeType="1" noTextEdit="1"/>
              </p:cNvSpPr>
              <p:nvPr/>
            </p:nvSpPr>
            <p:spPr>
              <a:xfrm>
                <a:off x="7797153" y="4974867"/>
                <a:ext cx="2099843" cy="369332"/>
              </a:xfrm>
              <a:prstGeom prst="rect">
                <a:avLst/>
              </a:prstGeom>
              <a:blipFill>
                <a:blip r:embed="rId6"/>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D4D93AB-5E47-953E-5142-6B1526A15451}"/>
                  </a:ext>
                </a:extLst>
              </p:cNvPr>
              <p:cNvSpPr txBox="1"/>
              <p:nvPr/>
            </p:nvSpPr>
            <p:spPr>
              <a:xfrm>
                <a:off x="8847074" y="3258992"/>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m:t>
                      </m:r>
                      <m:r>
                        <a:rPr lang="en-US" sz="1800" i="1" smtClean="0">
                          <a:solidFill>
                            <a:srgbClr val="FF0000"/>
                          </a:solidFill>
                          <a:latin typeface="Cambria Math" panose="02040503050406030204" pitchFamily="18" charset="0"/>
                        </a:rPr>
                        <m:t>𝑔</m:t>
                      </m:r>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𝑥</m:t>
                          </m:r>
                          <m:r>
                            <a:rPr lang="en-US" sz="1800" i="1">
                              <a:solidFill>
                                <a:srgbClr val="FF0000"/>
                              </a:solidFill>
                              <a:latin typeface="Cambria Math" panose="02040503050406030204" pitchFamily="18" charset="0"/>
                            </a:rPr>
                            <m:t>, </m:t>
                          </m:r>
                          <m:r>
                            <a:rPr lang="en-US" sz="1800" i="1">
                              <a:solidFill>
                                <a:srgbClr val="FF0000"/>
                              </a:solidFill>
                              <a:latin typeface="Cambria Math" panose="02040503050406030204" pitchFamily="18" charset="0"/>
                            </a:rPr>
                            <m:t>𝑢</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𝑝</m:t>
                          </m:r>
                        </m:e>
                      </m:d>
                      <m:r>
                        <a:rPr lang="en-US" sz="1800" b="0" i="1" smtClean="0">
                          <a:solidFill>
                            <a:srgbClr val="FF0000"/>
                          </a:solidFill>
                          <a:latin typeface="Cambria Math" panose="02040503050406030204" pitchFamily="18" charset="0"/>
                        </a:rPr>
                        <m:t>&lt;0</m:t>
                      </m:r>
                    </m:oMath>
                  </m:oMathPara>
                </a14:m>
                <a:endParaRPr lang="en-GB" dirty="0"/>
              </a:p>
            </p:txBody>
          </p:sp>
        </mc:Choice>
        <mc:Fallback xmlns="">
          <p:sp>
            <p:nvSpPr>
              <p:cNvPr id="3" name="TextBox 2">
                <a:extLst>
                  <a:ext uri="{FF2B5EF4-FFF2-40B4-BE49-F238E27FC236}">
                    <a16:creationId xmlns:a16="http://schemas.microsoft.com/office/drawing/2014/main" id="{6D4D93AB-5E47-953E-5142-6B1526A15451}"/>
                  </a:ext>
                </a:extLst>
              </p:cNvPr>
              <p:cNvSpPr txBox="1">
                <a:spLocks noRot="1" noChangeAspect="1" noMove="1" noResize="1" noEditPoints="1" noAdjustHandles="1" noChangeArrowheads="1" noChangeShapeType="1" noTextEdit="1"/>
              </p:cNvSpPr>
              <p:nvPr/>
            </p:nvSpPr>
            <p:spPr>
              <a:xfrm>
                <a:off x="8847074" y="3258992"/>
                <a:ext cx="2099843" cy="369332"/>
              </a:xfrm>
              <a:prstGeom prst="rect">
                <a:avLst/>
              </a:prstGeom>
              <a:blipFill>
                <a:blip r:embed="rId7"/>
                <a:stretch>
                  <a:fillRect b="-6667"/>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BFF4D897-0227-A5C9-356C-5087E331D91E}"/>
              </a:ext>
            </a:extLst>
          </p:cNvPr>
          <p:cNvSpPr txBox="1"/>
          <p:nvPr/>
        </p:nvSpPr>
        <p:spPr>
          <a:xfrm>
            <a:off x="1293076" y="3670265"/>
            <a:ext cx="3907078" cy="707886"/>
          </a:xfrm>
          <a:prstGeom prst="rect">
            <a:avLst/>
          </a:prstGeom>
          <a:noFill/>
        </p:spPr>
        <p:txBody>
          <a:bodyPr wrap="square" rtlCol="0">
            <a:spAutoFit/>
          </a:bodyPr>
          <a:lstStyle/>
          <a:p>
            <a:r>
              <a:rPr lang="en-US" sz="2000" dirty="0">
                <a:solidFill>
                  <a:schemeClr val="tx1"/>
                </a:solidFill>
                <a:latin typeface="Helvetica Neue" panose="02000803000000090004" pitchFamily="2" charset="0"/>
              </a:rPr>
              <a:t>The fast dynamics occurs along </a:t>
            </a:r>
            <a:r>
              <a:rPr lang="en-US" sz="2000" dirty="0">
                <a:latin typeface="Helvetica Neue" panose="02000803000000090004" pitchFamily="2" charset="0"/>
              </a:rPr>
              <a:t>attention u</a:t>
            </a:r>
            <a:endParaRPr lang="en-GB" sz="2000" dirty="0">
              <a:solidFill>
                <a:schemeClr val="tx1"/>
              </a:solidFill>
              <a:latin typeface="Helvetica Neue" panose="02000803000000090004" pitchFamily="2" charset="0"/>
            </a:endParaRPr>
          </a:p>
        </p:txBody>
      </p:sp>
      <p:sp>
        <p:nvSpPr>
          <p:cNvPr id="7" name="TextBox 6">
            <a:extLst>
              <a:ext uri="{FF2B5EF4-FFF2-40B4-BE49-F238E27FC236}">
                <a16:creationId xmlns:a16="http://schemas.microsoft.com/office/drawing/2014/main" id="{AED8ED36-8315-E3E1-0A1D-15CFEEF9513F}"/>
              </a:ext>
            </a:extLst>
          </p:cNvPr>
          <p:cNvSpPr txBox="1"/>
          <p:nvPr/>
        </p:nvSpPr>
        <p:spPr>
          <a:xfrm>
            <a:off x="4861397" y="1935552"/>
            <a:ext cx="2176670" cy="1323439"/>
          </a:xfrm>
          <a:prstGeom prst="rect">
            <a:avLst/>
          </a:prstGeom>
          <a:noFill/>
        </p:spPr>
        <p:txBody>
          <a:bodyPr wrap="square" rtlCol="0">
            <a:spAutoFit/>
          </a:bodyPr>
          <a:lstStyle/>
          <a:p>
            <a:pPr algn="ctr"/>
            <a:r>
              <a:rPr lang="en-US" sz="2000" dirty="0">
                <a:latin typeface="Helvetica Neue" panose="02000803000000090004" pitchFamily="2" charset="0"/>
              </a:rPr>
              <a:t>Decompose the dynamics along the systems’ dimensions </a:t>
            </a:r>
            <a:endParaRPr lang="en-US" sz="20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26671835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3353B-5E35-F3CF-C80E-FB2CDFE8049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3F0BE29-7D8E-8B19-8C84-AFF355121A3B}"/>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6DA9-7710-5017-F7DE-2C470FBB856F}"/>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9FB76DA9-7710-5017-F7DE-2C470FBB856F}"/>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A219C051-377E-7C9B-A575-1F0CEA35E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2EC69CD3-5993-BECD-E93A-82DB91898D95}"/>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B97D8FFD-8EFD-B911-E8A2-412CCED90D04}"/>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072A077-C4E5-9052-6A55-F0C1AF61BB17}"/>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3072A077-C4E5-9052-6A55-F0C1AF61BB17}"/>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6F9206A-B4C7-4EF4-82A4-BB4A6DBB11E8}"/>
                  </a:ext>
                </a:extLst>
              </p:cNvPr>
              <p:cNvSpPr txBox="1"/>
              <p:nvPr/>
            </p:nvSpPr>
            <p:spPr>
              <a:xfrm>
                <a:off x="7797153" y="4974867"/>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panose="02040503050406030204" pitchFamily="18" charset="0"/>
                        </a:rPr>
                        <m:t>𝑔</m:t>
                      </m:r>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𝑥</m:t>
                          </m:r>
                          <m:r>
                            <a:rPr lang="en-US" sz="1800" i="1">
                              <a:solidFill>
                                <a:srgbClr val="FF0000"/>
                              </a:solidFill>
                              <a:latin typeface="Cambria Math" panose="02040503050406030204" pitchFamily="18" charset="0"/>
                            </a:rPr>
                            <m:t>, </m:t>
                          </m:r>
                          <m:r>
                            <a:rPr lang="en-US" sz="1800" i="1">
                              <a:solidFill>
                                <a:srgbClr val="FF0000"/>
                              </a:solidFill>
                              <a:latin typeface="Cambria Math" panose="02040503050406030204" pitchFamily="18" charset="0"/>
                            </a:rPr>
                            <m:t>𝑢</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𝑝</m:t>
                          </m:r>
                        </m:e>
                      </m:d>
                      <m:r>
                        <a:rPr lang="en-US" sz="1800" b="0" i="1" smtClean="0">
                          <a:solidFill>
                            <a:srgbClr val="FF0000"/>
                          </a:solidFill>
                          <a:latin typeface="Cambria Math" panose="02040503050406030204" pitchFamily="18" charset="0"/>
                        </a:rPr>
                        <m:t>&gt;0</m:t>
                      </m:r>
                      <m:r>
                        <a:rPr lang="en-US" sz="1800" b="0" i="1" smtClean="0">
                          <a:solidFill>
                            <a:srgbClr val="FF0000"/>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 name="TextBox 1">
                <a:extLst>
                  <a:ext uri="{FF2B5EF4-FFF2-40B4-BE49-F238E27FC236}">
                    <a16:creationId xmlns:a16="http://schemas.microsoft.com/office/drawing/2014/main" id="{26F9206A-B4C7-4EF4-82A4-BB4A6DBB11E8}"/>
                  </a:ext>
                </a:extLst>
              </p:cNvPr>
              <p:cNvSpPr txBox="1">
                <a:spLocks noRot="1" noChangeAspect="1" noMove="1" noResize="1" noEditPoints="1" noAdjustHandles="1" noChangeArrowheads="1" noChangeShapeType="1" noTextEdit="1"/>
              </p:cNvSpPr>
              <p:nvPr/>
            </p:nvSpPr>
            <p:spPr>
              <a:xfrm>
                <a:off x="7797153" y="4974867"/>
                <a:ext cx="2099843" cy="369332"/>
              </a:xfrm>
              <a:prstGeom prst="rect">
                <a:avLst/>
              </a:prstGeom>
              <a:blipFill>
                <a:blip r:embed="rId6"/>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19FB20-25C7-3FD2-1648-E1EA6DFBA346}"/>
                  </a:ext>
                </a:extLst>
              </p:cNvPr>
              <p:cNvSpPr txBox="1"/>
              <p:nvPr/>
            </p:nvSpPr>
            <p:spPr>
              <a:xfrm>
                <a:off x="8847074" y="3258992"/>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panose="02040503050406030204" pitchFamily="18" charset="0"/>
                          <a:ea typeface="Cambria Math" panose="02040503050406030204" pitchFamily="18" charset="0"/>
                        </a:rPr>
                        <m:t>←</m:t>
                      </m:r>
                      <m:r>
                        <a:rPr lang="en-US" sz="1800" i="1" smtClean="0">
                          <a:solidFill>
                            <a:srgbClr val="FF0000"/>
                          </a:solidFill>
                          <a:latin typeface="Cambria Math" panose="02040503050406030204" pitchFamily="18" charset="0"/>
                        </a:rPr>
                        <m:t>𝑔</m:t>
                      </m:r>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𝑥</m:t>
                          </m:r>
                          <m:r>
                            <a:rPr lang="en-US" sz="1800" i="1">
                              <a:solidFill>
                                <a:srgbClr val="FF0000"/>
                              </a:solidFill>
                              <a:latin typeface="Cambria Math" panose="02040503050406030204" pitchFamily="18" charset="0"/>
                            </a:rPr>
                            <m:t>, </m:t>
                          </m:r>
                          <m:r>
                            <a:rPr lang="en-US" sz="1800" i="1">
                              <a:solidFill>
                                <a:srgbClr val="FF0000"/>
                              </a:solidFill>
                              <a:latin typeface="Cambria Math" panose="02040503050406030204" pitchFamily="18" charset="0"/>
                            </a:rPr>
                            <m:t>𝑢</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𝑝</m:t>
                          </m:r>
                        </m:e>
                      </m:d>
                      <m:r>
                        <a:rPr lang="en-US" sz="1800" b="0" i="1" smtClean="0">
                          <a:solidFill>
                            <a:srgbClr val="FF0000"/>
                          </a:solidFill>
                          <a:latin typeface="Cambria Math" panose="02040503050406030204" pitchFamily="18" charset="0"/>
                        </a:rPr>
                        <m:t>&lt;0</m:t>
                      </m:r>
                    </m:oMath>
                  </m:oMathPara>
                </a14:m>
                <a:endParaRPr lang="en-GB" dirty="0"/>
              </a:p>
            </p:txBody>
          </p:sp>
        </mc:Choice>
        <mc:Fallback xmlns="">
          <p:sp>
            <p:nvSpPr>
              <p:cNvPr id="3" name="TextBox 2">
                <a:extLst>
                  <a:ext uri="{FF2B5EF4-FFF2-40B4-BE49-F238E27FC236}">
                    <a16:creationId xmlns:a16="http://schemas.microsoft.com/office/drawing/2014/main" id="{F719FB20-25C7-3FD2-1648-E1EA6DFBA346}"/>
                  </a:ext>
                </a:extLst>
              </p:cNvPr>
              <p:cNvSpPr txBox="1">
                <a:spLocks noRot="1" noChangeAspect="1" noMove="1" noResize="1" noEditPoints="1" noAdjustHandles="1" noChangeArrowheads="1" noChangeShapeType="1" noTextEdit="1"/>
              </p:cNvSpPr>
              <p:nvPr/>
            </p:nvSpPr>
            <p:spPr>
              <a:xfrm>
                <a:off x="8847074" y="3258992"/>
                <a:ext cx="2099843" cy="369332"/>
              </a:xfrm>
              <a:prstGeom prst="rect">
                <a:avLst/>
              </a:prstGeom>
              <a:blipFill>
                <a:blip r:embed="rId7"/>
                <a:stretch>
                  <a:fillRect b="-6667"/>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638E4F7-16E8-EE2B-BF31-04AE0D0E6CCB}"/>
              </a:ext>
            </a:extLst>
          </p:cNvPr>
          <p:cNvSpPr txBox="1"/>
          <p:nvPr/>
        </p:nvSpPr>
        <p:spPr>
          <a:xfrm>
            <a:off x="1293076" y="3670265"/>
            <a:ext cx="3907078" cy="707886"/>
          </a:xfrm>
          <a:prstGeom prst="rect">
            <a:avLst/>
          </a:prstGeom>
          <a:noFill/>
        </p:spPr>
        <p:txBody>
          <a:bodyPr wrap="square" rtlCol="0">
            <a:spAutoFit/>
          </a:bodyPr>
          <a:lstStyle/>
          <a:p>
            <a:r>
              <a:rPr lang="en-US" sz="2000" dirty="0">
                <a:solidFill>
                  <a:schemeClr val="tx1"/>
                </a:solidFill>
                <a:latin typeface="Helvetica Neue" panose="02000803000000090004" pitchFamily="2" charset="0"/>
              </a:rPr>
              <a:t>The fast dynamics occurs along </a:t>
            </a:r>
            <a:r>
              <a:rPr lang="en-US" sz="2000" dirty="0">
                <a:latin typeface="Helvetica Neue" panose="02000803000000090004" pitchFamily="2" charset="0"/>
              </a:rPr>
              <a:t>attention u</a:t>
            </a:r>
            <a:endParaRPr lang="en-GB" sz="2000" dirty="0">
              <a:solidFill>
                <a:schemeClr val="tx1"/>
              </a:solidFill>
              <a:latin typeface="Helvetica Neue" panose="02000803000000090004" pitchFamily="2" charset="0"/>
            </a:endParaRPr>
          </a:p>
        </p:txBody>
      </p:sp>
      <p:sp>
        <p:nvSpPr>
          <p:cNvPr id="7" name="TextBox 6">
            <a:extLst>
              <a:ext uri="{FF2B5EF4-FFF2-40B4-BE49-F238E27FC236}">
                <a16:creationId xmlns:a16="http://schemas.microsoft.com/office/drawing/2014/main" id="{F84F1A73-4CEB-8353-8E46-FB636369EF91}"/>
              </a:ext>
            </a:extLst>
          </p:cNvPr>
          <p:cNvSpPr txBox="1"/>
          <p:nvPr/>
        </p:nvSpPr>
        <p:spPr>
          <a:xfrm>
            <a:off x="1293076" y="4709545"/>
            <a:ext cx="4129714" cy="707886"/>
          </a:xfrm>
          <a:prstGeom prst="rect">
            <a:avLst/>
          </a:prstGeom>
          <a:noFill/>
        </p:spPr>
        <p:txBody>
          <a:bodyPr wrap="square" rtlCol="0">
            <a:spAutoFit/>
          </a:bodyPr>
          <a:lstStyle/>
          <a:p>
            <a:r>
              <a:rPr lang="en-US" sz="2000" dirty="0">
                <a:latin typeface="Helvetica Neue" panose="02000803000000090004" pitchFamily="2" charset="0"/>
              </a:rPr>
              <a:t>The slow dynamics occurs along the decision variable x</a:t>
            </a:r>
            <a:endParaRPr lang="en-GB" sz="2000" dirty="0">
              <a:latin typeface="Helvetica Neue" panose="02000803000000090004" pitchFamily="2" charset="0"/>
            </a:endParaRPr>
          </a:p>
        </p:txBody>
      </p:sp>
      <p:sp>
        <p:nvSpPr>
          <p:cNvPr id="8" name="TextBox 7">
            <a:extLst>
              <a:ext uri="{FF2B5EF4-FFF2-40B4-BE49-F238E27FC236}">
                <a16:creationId xmlns:a16="http://schemas.microsoft.com/office/drawing/2014/main" id="{C2AEB08C-8B8A-F410-96DD-EF155B4BC61A}"/>
              </a:ext>
            </a:extLst>
          </p:cNvPr>
          <p:cNvSpPr txBox="1"/>
          <p:nvPr/>
        </p:nvSpPr>
        <p:spPr>
          <a:xfrm>
            <a:off x="4861397" y="1935552"/>
            <a:ext cx="2176670" cy="1323439"/>
          </a:xfrm>
          <a:prstGeom prst="rect">
            <a:avLst/>
          </a:prstGeom>
          <a:noFill/>
        </p:spPr>
        <p:txBody>
          <a:bodyPr wrap="square" rtlCol="0">
            <a:spAutoFit/>
          </a:bodyPr>
          <a:lstStyle/>
          <a:p>
            <a:pPr algn="ctr"/>
            <a:r>
              <a:rPr lang="en-US" sz="2000" dirty="0">
                <a:latin typeface="Helvetica Neue" panose="02000803000000090004" pitchFamily="2" charset="0"/>
              </a:rPr>
              <a:t>Decompose the dynamics along the systems’ dimensions </a:t>
            </a:r>
            <a:endParaRPr lang="en-US" sz="20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2617185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60E0-59A4-F3AD-007B-10C7D6CC77B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B725771-4F2D-4AAD-DC20-2EDB3F7A6BD3}"/>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E78681-6AAD-8E36-9D90-4255215ADB84}"/>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7FE78681-6AAD-8E36-9D90-4255215ADB84}"/>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1BDC0217-C1ED-023C-B576-11B66CD03F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0245B07D-FCF4-7DB2-8EFC-A1F5C7A15296}"/>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C5C27D3E-C28D-AB8D-3B7E-75ACCCC8730D}"/>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BB9137A-758D-3873-F2C3-5C2469628678}"/>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BBB9137A-758D-3873-F2C3-5C2469628678}"/>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C487E928-4633-154B-3780-D0C52D6437AC}"/>
              </a:ext>
            </a:extLst>
          </p:cNvPr>
          <p:cNvSpPr txBox="1"/>
          <p:nvPr/>
        </p:nvSpPr>
        <p:spPr>
          <a:xfrm>
            <a:off x="1293076" y="3670265"/>
            <a:ext cx="3907078" cy="707886"/>
          </a:xfrm>
          <a:prstGeom prst="rect">
            <a:avLst/>
          </a:prstGeom>
          <a:noFill/>
        </p:spPr>
        <p:txBody>
          <a:bodyPr wrap="square" rtlCol="0">
            <a:spAutoFit/>
          </a:bodyPr>
          <a:lstStyle/>
          <a:p>
            <a:r>
              <a:rPr lang="en-US" sz="2000" dirty="0">
                <a:solidFill>
                  <a:schemeClr val="tx1"/>
                </a:solidFill>
                <a:latin typeface="Helvetica Neue" panose="02000803000000090004" pitchFamily="2" charset="0"/>
              </a:rPr>
              <a:t>The fast dynamics occurs along </a:t>
            </a:r>
            <a:r>
              <a:rPr lang="en-US" sz="2000" dirty="0">
                <a:latin typeface="Helvetica Neue" panose="02000803000000090004" pitchFamily="2" charset="0"/>
              </a:rPr>
              <a:t>attention u</a:t>
            </a:r>
            <a:endParaRPr lang="en-GB" sz="2000" dirty="0">
              <a:solidFill>
                <a:schemeClr val="tx1"/>
              </a:solidFill>
              <a:latin typeface="Helvetica Neue" panose="02000803000000090004" pitchFamily="2" charset="0"/>
            </a:endParaRPr>
          </a:p>
        </p:txBody>
      </p:sp>
      <p:sp>
        <p:nvSpPr>
          <p:cNvPr id="7" name="TextBox 6">
            <a:extLst>
              <a:ext uri="{FF2B5EF4-FFF2-40B4-BE49-F238E27FC236}">
                <a16:creationId xmlns:a16="http://schemas.microsoft.com/office/drawing/2014/main" id="{79988BE5-EB0B-97FF-6DFF-FEB88EF12CFD}"/>
              </a:ext>
            </a:extLst>
          </p:cNvPr>
          <p:cNvSpPr txBox="1"/>
          <p:nvPr/>
        </p:nvSpPr>
        <p:spPr>
          <a:xfrm>
            <a:off x="1293076" y="4709545"/>
            <a:ext cx="4129714" cy="707886"/>
          </a:xfrm>
          <a:prstGeom prst="rect">
            <a:avLst/>
          </a:prstGeom>
          <a:noFill/>
        </p:spPr>
        <p:txBody>
          <a:bodyPr wrap="square" rtlCol="0">
            <a:spAutoFit/>
          </a:bodyPr>
          <a:lstStyle/>
          <a:p>
            <a:r>
              <a:rPr lang="en-US" sz="2000" dirty="0">
                <a:latin typeface="Helvetica Neue" panose="02000803000000090004" pitchFamily="2" charset="0"/>
              </a:rPr>
              <a:t>The slow dynamics occurs along the decision variable x</a:t>
            </a:r>
            <a:endParaRPr lang="en-GB" sz="2000" dirty="0">
              <a:latin typeface="Helvetica Neue" panose="02000803000000090004" pitchFamily="2" charset="0"/>
            </a:endParaRPr>
          </a:p>
        </p:txBody>
      </p:sp>
      <p:sp>
        <p:nvSpPr>
          <p:cNvPr id="30" name="Arrow: Down 29">
            <a:extLst>
              <a:ext uri="{FF2B5EF4-FFF2-40B4-BE49-F238E27FC236}">
                <a16:creationId xmlns:a16="http://schemas.microsoft.com/office/drawing/2014/main" id="{254273AB-8B2A-930A-9199-60B38B8FD7B3}"/>
              </a:ext>
            </a:extLst>
          </p:cNvPr>
          <p:cNvSpPr/>
          <p:nvPr/>
        </p:nvSpPr>
        <p:spPr>
          <a:xfrm>
            <a:off x="8195843" y="2413037"/>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Down 30">
            <a:extLst>
              <a:ext uri="{FF2B5EF4-FFF2-40B4-BE49-F238E27FC236}">
                <a16:creationId xmlns:a16="http://schemas.microsoft.com/office/drawing/2014/main" id="{7121BFD1-4FD6-9BD8-6BC1-0465D8785A85}"/>
              </a:ext>
            </a:extLst>
          </p:cNvPr>
          <p:cNvSpPr/>
          <p:nvPr/>
        </p:nvSpPr>
        <p:spPr>
          <a:xfrm rot="10800000">
            <a:off x="10649818" y="2408703"/>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C24DCD90-6E82-B68D-1CDB-3EF2545AE3A8}"/>
              </a:ext>
            </a:extLst>
          </p:cNvPr>
          <p:cNvSpPr/>
          <p:nvPr/>
        </p:nvSpPr>
        <p:spPr>
          <a:xfrm>
            <a:off x="10656108" y="4275451"/>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74B1F467-77DC-26D0-BBAB-B99B854FF830}"/>
              </a:ext>
            </a:extLst>
          </p:cNvPr>
          <p:cNvSpPr/>
          <p:nvPr/>
        </p:nvSpPr>
        <p:spPr>
          <a:xfrm rot="10800000">
            <a:off x="8195843" y="4275450"/>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4C88D5A2-4C9E-F26F-B6A5-78D69F778564}"/>
              </a:ext>
            </a:extLst>
          </p:cNvPr>
          <p:cNvSpPr/>
          <p:nvPr/>
        </p:nvSpPr>
        <p:spPr>
          <a:xfrm>
            <a:off x="10962834" y="2408702"/>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Down 35">
            <a:extLst>
              <a:ext uri="{FF2B5EF4-FFF2-40B4-BE49-F238E27FC236}">
                <a16:creationId xmlns:a16="http://schemas.microsoft.com/office/drawing/2014/main" id="{D20D1E9D-674E-398A-0D7A-D6B1DF4A62B5}"/>
              </a:ext>
            </a:extLst>
          </p:cNvPr>
          <p:cNvSpPr/>
          <p:nvPr/>
        </p:nvSpPr>
        <p:spPr>
          <a:xfrm>
            <a:off x="8505714" y="4275450"/>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008B585F-389D-4EA0-2D9C-66E3A16A9F8A}"/>
              </a:ext>
            </a:extLst>
          </p:cNvPr>
          <p:cNvSpPr/>
          <p:nvPr/>
        </p:nvSpPr>
        <p:spPr>
          <a:xfrm rot="10800000">
            <a:off x="10962834" y="4275449"/>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Down 37">
            <a:extLst>
              <a:ext uri="{FF2B5EF4-FFF2-40B4-BE49-F238E27FC236}">
                <a16:creationId xmlns:a16="http://schemas.microsoft.com/office/drawing/2014/main" id="{906D7C42-108D-C6FA-4676-7863A509A704}"/>
              </a:ext>
            </a:extLst>
          </p:cNvPr>
          <p:cNvSpPr/>
          <p:nvPr/>
        </p:nvSpPr>
        <p:spPr>
          <a:xfrm rot="10800000">
            <a:off x="8505713" y="2408702"/>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CCFE4B8-9A7C-D4F6-BEA3-1CAF05E06DC6}"/>
              </a:ext>
            </a:extLst>
          </p:cNvPr>
          <p:cNvSpPr txBox="1"/>
          <p:nvPr/>
        </p:nvSpPr>
        <p:spPr>
          <a:xfrm>
            <a:off x="1293076" y="5602384"/>
            <a:ext cx="5740774" cy="1015663"/>
          </a:xfrm>
          <a:prstGeom prst="rect">
            <a:avLst/>
          </a:prstGeom>
          <a:noFill/>
        </p:spPr>
        <p:txBody>
          <a:bodyPr wrap="square" rtlCol="0">
            <a:spAutoFit/>
          </a:bodyPr>
          <a:lstStyle/>
          <a:p>
            <a:r>
              <a:rPr lang="en-US" sz="2000" dirty="0">
                <a:solidFill>
                  <a:schemeClr val="tx1"/>
                </a:solidFill>
                <a:latin typeface="Helvetica Neue" panose="02000803000000090004" pitchFamily="2" charset="0"/>
              </a:rPr>
              <a:t>Which arrows describe the slow dynamics?</a:t>
            </a:r>
          </a:p>
          <a:p>
            <a:r>
              <a:rPr lang="en-US" sz="2000" dirty="0">
                <a:latin typeface="Helvetica Neue" panose="02000803000000090004" pitchFamily="2" charset="0"/>
              </a:rPr>
              <a:t>1) left</a:t>
            </a:r>
          </a:p>
          <a:p>
            <a:r>
              <a:rPr lang="en-US" sz="2000" dirty="0">
                <a:solidFill>
                  <a:schemeClr val="tx1"/>
                </a:solidFill>
                <a:latin typeface="Helvetica Neue" panose="02000803000000090004" pitchFamily="2" charset="0"/>
              </a:rPr>
              <a:t>2) right</a:t>
            </a:r>
            <a:endParaRPr lang="en-GB" sz="20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3674273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CC2E1-B7A7-0078-8C6D-F8AD40FAD6E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258B85E-BDB8-9519-AEE9-EE87E7BA2FA5}"/>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F2DE9F-18B3-50C4-D6A7-C7F25DF4564A}"/>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9AF2DE9F-18B3-50C4-D6A7-C7F25DF4564A}"/>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pic>
        <p:nvPicPr>
          <p:cNvPr id="16" name="Graphic 15">
            <a:extLst>
              <a:ext uri="{FF2B5EF4-FFF2-40B4-BE49-F238E27FC236}">
                <a16:creationId xmlns:a16="http://schemas.microsoft.com/office/drawing/2014/main" id="{6A5E805B-87C9-36A6-3E6D-88A56FC98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5734" y="1695615"/>
            <a:ext cx="4044803" cy="3949301"/>
          </a:xfrm>
          <a:prstGeom prst="rect">
            <a:avLst/>
          </a:prstGeom>
        </p:spPr>
      </p:pic>
      <p:sp>
        <p:nvSpPr>
          <p:cNvPr id="26" name="TextBox 25">
            <a:extLst>
              <a:ext uri="{FF2B5EF4-FFF2-40B4-BE49-F238E27FC236}">
                <a16:creationId xmlns:a16="http://schemas.microsoft.com/office/drawing/2014/main" id="{CD096447-7D5C-3638-2ED2-1FAF7742BD8E}"/>
              </a:ext>
            </a:extLst>
          </p:cNvPr>
          <p:cNvSpPr txBox="1"/>
          <p:nvPr/>
        </p:nvSpPr>
        <p:spPr>
          <a:xfrm>
            <a:off x="7145572" y="3363217"/>
            <a:ext cx="300162" cy="369332"/>
          </a:xfrm>
          <a:prstGeom prst="rect">
            <a:avLst/>
          </a:prstGeom>
          <a:noFill/>
        </p:spPr>
        <p:txBody>
          <a:bodyPr wrap="square">
            <a:spAutoFit/>
          </a:bodyPr>
          <a:lstStyle/>
          <a:p>
            <a:r>
              <a:rPr lang="en-US" sz="1800" dirty="0">
                <a:latin typeface="Helvetica Neue" panose="02000803000000090004" pitchFamily="2" charset="0"/>
              </a:rPr>
              <a:t>x</a:t>
            </a:r>
            <a:endParaRPr lang="en-GB" dirty="0"/>
          </a:p>
        </p:txBody>
      </p:sp>
      <p:sp>
        <p:nvSpPr>
          <p:cNvPr id="27" name="TextBox 26">
            <a:extLst>
              <a:ext uri="{FF2B5EF4-FFF2-40B4-BE49-F238E27FC236}">
                <a16:creationId xmlns:a16="http://schemas.microsoft.com/office/drawing/2014/main" id="{83A67B29-859D-B594-8A11-DBA1592E1759}"/>
              </a:ext>
            </a:extLst>
          </p:cNvPr>
          <p:cNvSpPr txBox="1"/>
          <p:nvPr/>
        </p:nvSpPr>
        <p:spPr>
          <a:xfrm>
            <a:off x="9627161" y="5644916"/>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5E4CE7D-540E-ED09-E26E-8A14BA92B549}"/>
                  </a:ext>
                </a:extLst>
              </p:cNvPr>
              <p:cNvSpPr txBox="1"/>
              <p:nvPr/>
            </p:nvSpPr>
            <p:spPr>
              <a:xfrm>
                <a:off x="1293076" y="3028159"/>
                <a:ext cx="2176669" cy="461665"/>
              </a:xfrm>
              <a:prstGeom prst="rect">
                <a:avLst/>
              </a:prstGeom>
              <a:noFill/>
            </p:spPr>
            <p:txBody>
              <a:bodyPr wrap="square">
                <a:spAutoFit/>
              </a:bodyPr>
              <a:lstStyle/>
              <a:p>
                <a14:m>
                  <m:oMath xmlns:m="http://schemas.openxmlformats.org/officeDocument/2006/math">
                    <m:r>
                      <m:rPr>
                        <m:sty m:val="p"/>
                      </m:rPr>
                      <a:rPr lang="el-GR" sz="2400" i="1" smtClean="0">
                        <a:solidFill>
                          <a:schemeClr val="tx1"/>
                        </a:solidFill>
                        <a:latin typeface="Cambria Math" panose="02040503050406030204" pitchFamily="18" charset="0"/>
                      </a:rPr>
                      <m:t>τ</m:t>
                    </m:r>
                  </m:oMath>
                </a14:m>
                <a:r>
                  <a:rPr lang="en-GB" sz="2400" dirty="0">
                    <a:solidFill>
                      <a:schemeClr val="tx1"/>
                    </a:solidFill>
                  </a:rPr>
                  <a:t> </a:t>
                </a:r>
                <a:r>
                  <a:rPr lang="en-GB" sz="2400" dirty="0">
                    <a:solidFill>
                      <a:schemeClr val="tx1"/>
                    </a:solidFill>
                    <a:latin typeface="Helvetica Neue" panose="02000803000000090004" pitchFamily="2" charset="0"/>
                  </a:rPr>
                  <a:t>is small</a:t>
                </a:r>
              </a:p>
            </p:txBody>
          </p:sp>
        </mc:Choice>
        <mc:Fallback xmlns="">
          <p:sp>
            <p:nvSpPr>
              <p:cNvPr id="32" name="TextBox 31">
                <a:extLst>
                  <a:ext uri="{FF2B5EF4-FFF2-40B4-BE49-F238E27FC236}">
                    <a16:creationId xmlns:a16="http://schemas.microsoft.com/office/drawing/2014/main" id="{F5E4CE7D-540E-ED09-E26E-8A14BA92B549}"/>
                  </a:ext>
                </a:extLst>
              </p:cNvPr>
              <p:cNvSpPr txBox="1">
                <a:spLocks noRot="1" noChangeAspect="1" noMove="1" noResize="1" noEditPoints="1" noAdjustHandles="1" noChangeArrowheads="1" noChangeShapeType="1" noTextEdit="1"/>
              </p:cNvSpPr>
              <p:nvPr/>
            </p:nvSpPr>
            <p:spPr>
              <a:xfrm>
                <a:off x="1293076" y="3028159"/>
                <a:ext cx="2176669" cy="461665"/>
              </a:xfrm>
              <a:prstGeom prst="rect">
                <a:avLst/>
              </a:prstGeom>
              <a:blipFill>
                <a:blip r:embed="rId5"/>
                <a:stretch>
                  <a:fillRect t="-13333" b="-280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C2B3946F-9C92-DEE0-B75E-5EDB31B6A902}"/>
              </a:ext>
            </a:extLst>
          </p:cNvPr>
          <p:cNvSpPr txBox="1"/>
          <p:nvPr/>
        </p:nvSpPr>
        <p:spPr>
          <a:xfrm>
            <a:off x="1293076" y="3670265"/>
            <a:ext cx="3907078" cy="707886"/>
          </a:xfrm>
          <a:prstGeom prst="rect">
            <a:avLst/>
          </a:prstGeom>
          <a:noFill/>
        </p:spPr>
        <p:txBody>
          <a:bodyPr wrap="square" rtlCol="0">
            <a:spAutoFit/>
          </a:bodyPr>
          <a:lstStyle/>
          <a:p>
            <a:r>
              <a:rPr lang="en-US" sz="2000" dirty="0">
                <a:solidFill>
                  <a:schemeClr val="tx1"/>
                </a:solidFill>
                <a:latin typeface="Helvetica Neue" panose="02000803000000090004" pitchFamily="2" charset="0"/>
              </a:rPr>
              <a:t>The fast dynamics occurs along </a:t>
            </a:r>
            <a:r>
              <a:rPr lang="en-US" sz="2000" dirty="0">
                <a:latin typeface="Helvetica Neue" panose="02000803000000090004" pitchFamily="2" charset="0"/>
              </a:rPr>
              <a:t>attention u</a:t>
            </a:r>
            <a:endParaRPr lang="en-GB" sz="2000" dirty="0">
              <a:solidFill>
                <a:schemeClr val="tx1"/>
              </a:solidFill>
              <a:latin typeface="Helvetica Neue" panose="02000803000000090004" pitchFamily="2" charset="0"/>
            </a:endParaRPr>
          </a:p>
        </p:txBody>
      </p:sp>
      <p:sp>
        <p:nvSpPr>
          <p:cNvPr id="7" name="TextBox 6">
            <a:extLst>
              <a:ext uri="{FF2B5EF4-FFF2-40B4-BE49-F238E27FC236}">
                <a16:creationId xmlns:a16="http://schemas.microsoft.com/office/drawing/2014/main" id="{192ABB54-D9F1-9233-5913-28EA3B7FFBDB}"/>
              </a:ext>
            </a:extLst>
          </p:cNvPr>
          <p:cNvSpPr txBox="1"/>
          <p:nvPr/>
        </p:nvSpPr>
        <p:spPr>
          <a:xfrm>
            <a:off x="1293076" y="4709545"/>
            <a:ext cx="4129714" cy="707886"/>
          </a:xfrm>
          <a:prstGeom prst="rect">
            <a:avLst/>
          </a:prstGeom>
          <a:noFill/>
        </p:spPr>
        <p:txBody>
          <a:bodyPr wrap="square" rtlCol="0">
            <a:spAutoFit/>
          </a:bodyPr>
          <a:lstStyle/>
          <a:p>
            <a:r>
              <a:rPr lang="en-US" sz="2000" dirty="0">
                <a:latin typeface="Helvetica Neue" panose="02000803000000090004" pitchFamily="2" charset="0"/>
              </a:rPr>
              <a:t>The slow dynamics occurs along the decision variable x</a:t>
            </a:r>
            <a:endParaRPr lang="en-GB" sz="2000" dirty="0">
              <a:latin typeface="Helvetica Neue" panose="02000803000000090004" pitchFamily="2" charset="0"/>
            </a:endParaRPr>
          </a:p>
        </p:txBody>
      </p:sp>
      <p:sp>
        <p:nvSpPr>
          <p:cNvPr id="8" name="Arrow: Down 7">
            <a:extLst>
              <a:ext uri="{FF2B5EF4-FFF2-40B4-BE49-F238E27FC236}">
                <a16:creationId xmlns:a16="http://schemas.microsoft.com/office/drawing/2014/main" id="{28A0330D-2D2B-3974-C54F-B6AEC27A9C06}"/>
              </a:ext>
            </a:extLst>
          </p:cNvPr>
          <p:cNvSpPr/>
          <p:nvPr/>
        </p:nvSpPr>
        <p:spPr>
          <a:xfrm>
            <a:off x="8195843" y="2413037"/>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331975AC-171F-7409-5DBE-2796D1C21935}"/>
              </a:ext>
            </a:extLst>
          </p:cNvPr>
          <p:cNvSpPr/>
          <p:nvPr/>
        </p:nvSpPr>
        <p:spPr>
          <a:xfrm rot="10800000">
            <a:off x="10649818" y="2408703"/>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8D02E025-673C-91CC-0892-680C19F72086}"/>
              </a:ext>
            </a:extLst>
          </p:cNvPr>
          <p:cNvSpPr/>
          <p:nvPr/>
        </p:nvSpPr>
        <p:spPr>
          <a:xfrm>
            <a:off x="10656108" y="4275451"/>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CB99E976-B5E9-54FF-8479-473E3ECDAB8D}"/>
              </a:ext>
            </a:extLst>
          </p:cNvPr>
          <p:cNvSpPr/>
          <p:nvPr/>
        </p:nvSpPr>
        <p:spPr>
          <a:xfrm rot="10800000">
            <a:off x="8195843" y="4275450"/>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B63FC1F-15D2-1920-DB23-842719FAC3A4}"/>
              </a:ext>
            </a:extLst>
          </p:cNvPr>
          <p:cNvSpPr txBox="1"/>
          <p:nvPr/>
        </p:nvSpPr>
        <p:spPr>
          <a:xfrm>
            <a:off x="1293076" y="5602384"/>
            <a:ext cx="5740774" cy="1015663"/>
          </a:xfrm>
          <a:prstGeom prst="rect">
            <a:avLst/>
          </a:prstGeom>
          <a:noFill/>
        </p:spPr>
        <p:txBody>
          <a:bodyPr wrap="square" rtlCol="0">
            <a:spAutoFit/>
          </a:bodyPr>
          <a:lstStyle/>
          <a:p>
            <a:r>
              <a:rPr lang="en-US" sz="2000" dirty="0">
                <a:solidFill>
                  <a:schemeClr val="tx1"/>
                </a:solidFill>
                <a:latin typeface="Helvetica Neue" panose="02000803000000090004" pitchFamily="2" charset="0"/>
              </a:rPr>
              <a:t>Which arrows describe the slow dynamics?</a:t>
            </a:r>
          </a:p>
          <a:p>
            <a:r>
              <a:rPr lang="en-US" sz="2000" dirty="0">
                <a:solidFill>
                  <a:schemeClr val="accent6">
                    <a:lumMod val="75000"/>
                  </a:schemeClr>
                </a:solidFill>
                <a:latin typeface="Helvetica Neue" panose="02000803000000090004" pitchFamily="2" charset="0"/>
              </a:rPr>
              <a:t>1) left</a:t>
            </a:r>
          </a:p>
          <a:p>
            <a:r>
              <a:rPr lang="en-US" sz="2000" dirty="0">
                <a:solidFill>
                  <a:schemeClr val="tx1"/>
                </a:solidFill>
                <a:latin typeface="Helvetica Neue" panose="02000803000000090004" pitchFamily="2" charset="0"/>
              </a:rPr>
              <a:t>2) right</a:t>
            </a:r>
            <a:endParaRPr lang="en-GB" sz="2000" dirty="0">
              <a:solidFill>
                <a:schemeClr val="tx1"/>
              </a:solidFill>
              <a:latin typeface="Helvetica Neue" panose="02000803000000090004" pitchFamily="2"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E3D9E0-E4B1-5CC1-3B9F-3FC00D06B25C}"/>
                  </a:ext>
                </a:extLst>
              </p:cNvPr>
              <p:cNvSpPr txBox="1"/>
              <p:nvPr/>
            </p:nvSpPr>
            <p:spPr>
              <a:xfrm>
                <a:off x="7677399" y="1837670"/>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C0CFF"/>
                          </a:solidFill>
                          <a:latin typeface="Cambria Math" panose="02040503050406030204" pitchFamily="18" charset="0"/>
                          <a:ea typeface="Cambria Math" panose="02040503050406030204" pitchFamily="18" charset="0"/>
                        </a:rPr>
                        <m:t>𝑓</m:t>
                      </m:r>
                      <m:d>
                        <m:dPr>
                          <m:ctrlPr>
                            <a:rPr lang="en-US" sz="1800" i="1">
                              <a:solidFill>
                                <a:srgbClr val="0C0CFF"/>
                              </a:solidFill>
                              <a:latin typeface="Cambria Math" panose="02040503050406030204" pitchFamily="18" charset="0"/>
                            </a:rPr>
                          </m:ctrlPr>
                        </m:dPr>
                        <m:e>
                          <m:r>
                            <a:rPr lang="en-US" sz="1800" i="1">
                              <a:solidFill>
                                <a:srgbClr val="0C0CFF"/>
                              </a:solidFill>
                              <a:latin typeface="Cambria Math" panose="02040503050406030204" pitchFamily="18" charset="0"/>
                            </a:rPr>
                            <m:t>𝑥</m:t>
                          </m:r>
                          <m:r>
                            <a:rPr lang="en-US" sz="1800" i="1">
                              <a:solidFill>
                                <a:srgbClr val="0C0CFF"/>
                              </a:solidFill>
                              <a:latin typeface="Cambria Math" panose="02040503050406030204" pitchFamily="18" charset="0"/>
                            </a:rPr>
                            <m:t>, </m:t>
                          </m:r>
                          <m:r>
                            <a:rPr lang="en-US" sz="1800" i="1">
                              <a:solidFill>
                                <a:srgbClr val="0C0CFF"/>
                              </a:solidFill>
                              <a:latin typeface="Cambria Math" panose="02040503050406030204" pitchFamily="18" charset="0"/>
                            </a:rPr>
                            <m:t>𝑢</m:t>
                          </m:r>
                          <m:r>
                            <a:rPr lang="en-US" sz="1800" i="1">
                              <a:solidFill>
                                <a:srgbClr val="0C0CFF"/>
                              </a:solidFill>
                              <a:latin typeface="Cambria Math" panose="02040503050406030204" pitchFamily="18" charset="0"/>
                            </a:rPr>
                            <m:t>,</m:t>
                          </m:r>
                          <m:r>
                            <a:rPr lang="en-US" sz="1800" i="1">
                              <a:solidFill>
                                <a:srgbClr val="0C0CFF"/>
                              </a:solidFill>
                              <a:latin typeface="Cambria Math" panose="02040503050406030204" pitchFamily="18" charset="0"/>
                            </a:rPr>
                            <m:t>𝑝</m:t>
                          </m:r>
                        </m:e>
                      </m:d>
                      <m:r>
                        <a:rPr lang="en-US" sz="1800" b="0" i="1" smtClean="0">
                          <a:solidFill>
                            <a:srgbClr val="0C0CFF"/>
                          </a:solidFill>
                          <a:latin typeface="Cambria Math" panose="02040503050406030204" pitchFamily="18" charset="0"/>
                        </a:rPr>
                        <m:t>&lt;0</m:t>
                      </m:r>
                    </m:oMath>
                  </m:oMathPara>
                </a14:m>
                <a:endParaRPr lang="en-GB" dirty="0">
                  <a:solidFill>
                    <a:srgbClr val="0C0CFF"/>
                  </a:solidFill>
                </a:endParaRPr>
              </a:p>
            </p:txBody>
          </p:sp>
        </mc:Choice>
        <mc:Fallback xmlns="">
          <p:sp>
            <p:nvSpPr>
              <p:cNvPr id="18" name="TextBox 17">
                <a:extLst>
                  <a:ext uri="{FF2B5EF4-FFF2-40B4-BE49-F238E27FC236}">
                    <a16:creationId xmlns:a16="http://schemas.microsoft.com/office/drawing/2014/main" id="{61E3D9E0-E4B1-5CC1-3B9F-3FC00D06B25C}"/>
                  </a:ext>
                </a:extLst>
              </p:cNvPr>
              <p:cNvSpPr txBox="1">
                <a:spLocks noRot="1" noChangeAspect="1" noMove="1" noResize="1" noEditPoints="1" noAdjustHandles="1" noChangeArrowheads="1" noChangeShapeType="1" noTextEdit="1"/>
              </p:cNvSpPr>
              <p:nvPr/>
            </p:nvSpPr>
            <p:spPr>
              <a:xfrm>
                <a:off x="7677399" y="1837670"/>
                <a:ext cx="2099843" cy="369332"/>
              </a:xfrm>
              <a:prstGeom prst="rect">
                <a:avLst/>
              </a:prstGeom>
              <a:blipFill>
                <a:blip r:embed="rId6"/>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DE281E-95E0-B410-0153-27E85C65A1F3}"/>
                  </a:ext>
                </a:extLst>
              </p:cNvPr>
              <p:cNvSpPr txBox="1"/>
              <p:nvPr/>
            </p:nvSpPr>
            <p:spPr>
              <a:xfrm>
                <a:off x="9687644" y="3877978"/>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C0CFF"/>
                          </a:solidFill>
                          <a:latin typeface="Cambria Math" panose="02040503050406030204" pitchFamily="18" charset="0"/>
                          <a:ea typeface="Cambria Math" panose="02040503050406030204" pitchFamily="18" charset="0"/>
                        </a:rPr>
                        <m:t>𝑓</m:t>
                      </m:r>
                      <m:d>
                        <m:dPr>
                          <m:ctrlPr>
                            <a:rPr lang="en-US" sz="1800" i="1">
                              <a:solidFill>
                                <a:srgbClr val="0C0CFF"/>
                              </a:solidFill>
                              <a:latin typeface="Cambria Math" panose="02040503050406030204" pitchFamily="18" charset="0"/>
                            </a:rPr>
                          </m:ctrlPr>
                        </m:dPr>
                        <m:e>
                          <m:r>
                            <a:rPr lang="en-US" sz="1800" i="1">
                              <a:solidFill>
                                <a:srgbClr val="0C0CFF"/>
                              </a:solidFill>
                              <a:latin typeface="Cambria Math" panose="02040503050406030204" pitchFamily="18" charset="0"/>
                            </a:rPr>
                            <m:t>𝑥</m:t>
                          </m:r>
                          <m:r>
                            <a:rPr lang="en-US" sz="1800" i="1">
                              <a:solidFill>
                                <a:srgbClr val="0C0CFF"/>
                              </a:solidFill>
                              <a:latin typeface="Cambria Math" panose="02040503050406030204" pitchFamily="18" charset="0"/>
                            </a:rPr>
                            <m:t>, </m:t>
                          </m:r>
                          <m:r>
                            <a:rPr lang="en-US" sz="1800" i="1">
                              <a:solidFill>
                                <a:srgbClr val="0C0CFF"/>
                              </a:solidFill>
                              <a:latin typeface="Cambria Math" panose="02040503050406030204" pitchFamily="18" charset="0"/>
                            </a:rPr>
                            <m:t>𝑢</m:t>
                          </m:r>
                          <m:r>
                            <a:rPr lang="en-US" sz="1800" i="1">
                              <a:solidFill>
                                <a:srgbClr val="0C0CFF"/>
                              </a:solidFill>
                              <a:latin typeface="Cambria Math" panose="02040503050406030204" pitchFamily="18" charset="0"/>
                            </a:rPr>
                            <m:t>,</m:t>
                          </m:r>
                          <m:r>
                            <a:rPr lang="en-US" sz="1800" i="1">
                              <a:solidFill>
                                <a:srgbClr val="0C0CFF"/>
                              </a:solidFill>
                              <a:latin typeface="Cambria Math" panose="02040503050406030204" pitchFamily="18" charset="0"/>
                            </a:rPr>
                            <m:t>𝑝</m:t>
                          </m:r>
                        </m:e>
                      </m:d>
                      <m:r>
                        <a:rPr lang="en-US" sz="1800" b="0" i="1" smtClean="0">
                          <a:solidFill>
                            <a:srgbClr val="0C0CFF"/>
                          </a:solidFill>
                          <a:latin typeface="Cambria Math" panose="02040503050406030204" pitchFamily="18" charset="0"/>
                        </a:rPr>
                        <m:t>&lt;0</m:t>
                      </m:r>
                    </m:oMath>
                  </m:oMathPara>
                </a14:m>
                <a:endParaRPr lang="en-GB" dirty="0">
                  <a:solidFill>
                    <a:srgbClr val="0C0CFF"/>
                  </a:solidFill>
                </a:endParaRPr>
              </a:p>
            </p:txBody>
          </p:sp>
        </mc:Choice>
        <mc:Fallback xmlns="">
          <p:sp>
            <p:nvSpPr>
              <p:cNvPr id="19" name="TextBox 18">
                <a:extLst>
                  <a:ext uri="{FF2B5EF4-FFF2-40B4-BE49-F238E27FC236}">
                    <a16:creationId xmlns:a16="http://schemas.microsoft.com/office/drawing/2014/main" id="{B5DE281E-95E0-B410-0153-27E85C65A1F3}"/>
                  </a:ext>
                </a:extLst>
              </p:cNvPr>
              <p:cNvSpPr txBox="1">
                <a:spLocks noRot="1" noChangeAspect="1" noMove="1" noResize="1" noEditPoints="1" noAdjustHandles="1" noChangeArrowheads="1" noChangeShapeType="1" noTextEdit="1"/>
              </p:cNvSpPr>
              <p:nvPr/>
            </p:nvSpPr>
            <p:spPr>
              <a:xfrm>
                <a:off x="9687644" y="3877978"/>
                <a:ext cx="2099843" cy="369332"/>
              </a:xfrm>
              <a:prstGeom prst="rect">
                <a:avLst/>
              </a:prstGeom>
              <a:blipFill>
                <a:blip r:embed="rId7"/>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8723A2-8933-6B72-9EFA-AB6150B6C99A}"/>
                  </a:ext>
                </a:extLst>
              </p:cNvPr>
              <p:cNvSpPr txBox="1"/>
              <p:nvPr/>
            </p:nvSpPr>
            <p:spPr>
              <a:xfrm>
                <a:off x="8995549" y="2965755"/>
                <a:ext cx="20998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C0CFF"/>
                          </a:solidFill>
                          <a:latin typeface="Cambria Math" panose="02040503050406030204" pitchFamily="18" charset="0"/>
                          <a:ea typeface="Cambria Math" panose="02040503050406030204" pitchFamily="18" charset="0"/>
                        </a:rPr>
                        <m:t>𝑓</m:t>
                      </m:r>
                      <m:d>
                        <m:dPr>
                          <m:ctrlPr>
                            <a:rPr lang="en-US" sz="1800" i="1">
                              <a:solidFill>
                                <a:srgbClr val="0C0CFF"/>
                              </a:solidFill>
                              <a:latin typeface="Cambria Math" panose="02040503050406030204" pitchFamily="18" charset="0"/>
                            </a:rPr>
                          </m:ctrlPr>
                        </m:dPr>
                        <m:e>
                          <m:r>
                            <a:rPr lang="en-US" sz="1800" i="1">
                              <a:solidFill>
                                <a:srgbClr val="0C0CFF"/>
                              </a:solidFill>
                              <a:latin typeface="Cambria Math" panose="02040503050406030204" pitchFamily="18" charset="0"/>
                            </a:rPr>
                            <m:t>𝑥</m:t>
                          </m:r>
                          <m:r>
                            <a:rPr lang="en-US" sz="1800" i="1">
                              <a:solidFill>
                                <a:srgbClr val="0C0CFF"/>
                              </a:solidFill>
                              <a:latin typeface="Cambria Math" panose="02040503050406030204" pitchFamily="18" charset="0"/>
                            </a:rPr>
                            <m:t>, </m:t>
                          </m:r>
                          <m:r>
                            <a:rPr lang="en-US" sz="1800" i="1">
                              <a:solidFill>
                                <a:srgbClr val="0C0CFF"/>
                              </a:solidFill>
                              <a:latin typeface="Cambria Math" panose="02040503050406030204" pitchFamily="18" charset="0"/>
                            </a:rPr>
                            <m:t>𝑢</m:t>
                          </m:r>
                          <m:r>
                            <a:rPr lang="en-US" sz="1800" i="1">
                              <a:solidFill>
                                <a:srgbClr val="0C0CFF"/>
                              </a:solidFill>
                              <a:latin typeface="Cambria Math" panose="02040503050406030204" pitchFamily="18" charset="0"/>
                            </a:rPr>
                            <m:t>,</m:t>
                          </m:r>
                          <m:r>
                            <a:rPr lang="en-US" sz="1800" i="1">
                              <a:solidFill>
                                <a:srgbClr val="0C0CFF"/>
                              </a:solidFill>
                              <a:latin typeface="Cambria Math" panose="02040503050406030204" pitchFamily="18" charset="0"/>
                            </a:rPr>
                            <m:t>𝑝</m:t>
                          </m:r>
                        </m:e>
                      </m:d>
                      <m:r>
                        <a:rPr lang="en-US" sz="1800" b="0" i="1" smtClean="0">
                          <a:solidFill>
                            <a:srgbClr val="0C0CFF"/>
                          </a:solidFill>
                          <a:latin typeface="Cambria Math" panose="02040503050406030204" pitchFamily="18" charset="0"/>
                        </a:rPr>
                        <m:t>&gt;0</m:t>
                      </m:r>
                    </m:oMath>
                  </m:oMathPara>
                </a14:m>
                <a:endParaRPr lang="en-GB" dirty="0">
                  <a:solidFill>
                    <a:srgbClr val="0C0CFF"/>
                  </a:solidFill>
                </a:endParaRPr>
              </a:p>
            </p:txBody>
          </p:sp>
        </mc:Choice>
        <mc:Fallback xmlns="">
          <p:sp>
            <p:nvSpPr>
              <p:cNvPr id="20" name="TextBox 19">
                <a:extLst>
                  <a:ext uri="{FF2B5EF4-FFF2-40B4-BE49-F238E27FC236}">
                    <a16:creationId xmlns:a16="http://schemas.microsoft.com/office/drawing/2014/main" id="{1B8723A2-8933-6B72-9EFA-AB6150B6C99A}"/>
                  </a:ext>
                </a:extLst>
              </p:cNvPr>
              <p:cNvSpPr txBox="1">
                <a:spLocks noRot="1" noChangeAspect="1" noMove="1" noResize="1" noEditPoints="1" noAdjustHandles="1" noChangeArrowheads="1" noChangeShapeType="1" noTextEdit="1"/>
              </p:cNvSpPr>
              <p:nvPr/>
            </p:nvSpPr>
            <p:spPr>
              <a:xfrm>
                <a:off x="8995549" y="2965755"/>
                <a:ext cx="2099843" cy="369332"/>
              </a:xfrm>
              <a:prstGeom prst="rect">
                <a:avLst/>
              </a:prstGeom>
              <a:blipFill>
                <a:blip r:embed="rId8"/>
                <a:stretch>
                  <a:fillRect b="-13333"/>
                </a:stretch>
              </a:blipFill>
            </p:spPr>
            <p:txBody>
              <a:bodyPr/>
              <a:lstStyle/>
              <a:p>
                <a:r>
                  <a:rPr lang="en-GB">
                    <a:noFill/>
                  </a:rPr>
                  <a:t> </a:t>
                </a:r>
              </a:p>
            </p:txBody>
          </p:sp>
        </mc:Fallback>
      </mc:AlternateContent>
    </p:spTree>
    <p:extLst>
      <p:ext uri="{BB962C8B-B14F-4D97-AF65-F5344CB8AC3E}">
        <p14:creationId xmlns:p14="http://schemas.microsoft.com/office/powerpoint/2010/main" val="85188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3BB8-4565-946A-0D6B-831B48793A1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7709DF7-3872-5800-D6ED-5291B88E4D0C}"/>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394C1E-63BF-7F63-425B-EBE2BECDBF51}"/>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44394C1E-63BF-7F63-425B-EBE2BECDBF51}"/>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C8C22511-D61F-F065-EB79-CC3ED43C3ABB}"/>
              </a:ext>
            </a:extLst>
          </p:cNvPr>
          <p:cNvSpPr txBox="1"/>
          <p:nvPr/>
        </p:nvSpPr>
        <p:spPr>
          <a:xfrm>
            <a:off x="8959738" y="5760966"/>
            <a:ext cx="1016793" cy="369332"/>
          </a:xfrm>
          <a:prstGeom prst="rect">
            <a:avLst/>
          </a:prstGeom>
          <a:noFill/>
        </p:spPr>
        <p:txBody>
          <a:bodyPr wrap="square">
            <a:spAutoFit/>
          </a:bodyPr>
          <a:lstStyle/>
          <a:p>
            <a:r>
              <a:rPr lang="en-US" sz="1800" dirty="0">
                <a:solidFill>
                  <a:srgbClr val="0C0CFF"/>
                </a:solidFill>
                <a:latin typeface="Helvetica Neue" panose="02000803000000090004" pitchFamily="2" charset="0"/>
              </a:rPr>
              <a:t>x (slow)</a:t>
            </a:r>
            <a:endParaRPr lang="en-GB" dirty="0">
              <a:solidFill>
                <a:srgbClr val="0C0CFF"/>
              </a:solidFill>
            </a:endParaRPr>
          </a:p>
        </p:txBody>
      </p:sp>
      <p:sp>
        <p:nvSpPr>
          <p:cNvPr id="27" name="TextBox 26">
            <a:extLst>
              <a:ext uri="{FF2B5EF4-FFF2-40B4-BE49-F238E27FC236}">
                <a16:creationId xmlns:a16="http://schemas.microsoft.com/office/drawing/2014/main" id="{45EB85CC-7422-9DDB-02CB-E8DE175BDF43}"/>
              </a:ext>
            </a:extLst>
          </p:cNvPr>
          <p:cNvSpPr txBox="1"/>
          <p:nvPr/>
        </p:nvSpPr>
        <p:spPr>
          <a:xfrm>
            <a:off x="7050939" y="3244334"/>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p:sp>
        <p:nvSpPr>
          <p:cNvPr id="14" name="TextBox 13">
            <a:extLst>
              <a:ext uri="{FF2B5EF4-FFF2-40B4-BE49-F238E27FC236}">
                <a16:creationId xmlns:a16="http://schemas.microsoft.com/office/drawing/2014/main" id="{B1B0F32D-180A-36B0-D90E-20A5CA800695}"/>
              </a:ext>
            </a:extLst>
          </p:cNvPr>
          <p:cNvSpPr txBox="1"/>
          <p:nvPr/>
        </p:nvSpPr>
        <p:spPr>
          <a:xfrm>
            <a:off x="589780" y="3547883"/>
            <a:ext cx="5583083" cy="1569660"/>
          </a:xfrm>
          <a:prstGeom prst="rect">
            <a:avLst/>
          </a:prstGeom>
          <a:noFill/>
        </p:spPr>
        <p:txBody>
          <a:bodyPr wrap="square" rtlCol="0">
            <a:spAutoFit/>
          </a:bodyPr>
          <a:lstStyle/>
          <a:p>
            <a:pPr algn="ctr"/>
            <a:r>
              <a:rPr lang="en-US" sz="2400" dirty="0">
                <a:latin typeface="Helvetica Neue" panose="02000803000000090004" pitchFamily="2" charset="0"/>
              </a:rPr>
              <a:t>You can consider the </a:t>
            </a:r>
            <a:r>
              <a:rPr lang="en-US" sz="2400" dirty="0">
                <a:solidFill>
                  <a:srgbClr val="0C0CFF"/>
                </a:solidFill>
                <a:latin typeface="Helvetica Neue" panose="02000803000000090004" pitchFamily="2" charset="0"/>
              </a:rPr>
              <a:t>slow variable </a:t>
            </a:r>
            <a:r>
              <a:rPr lang="en-US" sz="2400" dirty="0">
                <a:latin typeface="Helvetica Neue" panose="02000803000000090004" pitchFamily="2" charset="0"/>
              </a:rPr>
              <a:t>a parameter, along which there is an </a:t>
            </a:r>
            <a:r>
              <a:rPr lang="en-US" sz="2400" dirty="0">
                <a:solidFill>
                  <a:srgbClr val="FF0000"/>
                </a:solidFill>
                <a:latin typeface="Helvetica Neue" panose="02000803000000090004" pitchFamily="2" charset="0"/>
              </a:rPr>
              <a:t>equilibrium branch for the fast variable</a:t>
            </a:r>
          </a:p>
        </p:txBody>
      </p:sp>
      <p:pic>
        <p:nvPicPr>
          <p:cNvPr id="5" name="Graphic 4">
            <a:extLst>
              <a:ext uri="{FF2B5EF4-FFF2-40B4-BE49-F238E27FC236}">
                <a16:creationId xmlns:a16="http://schemas.microsoft.com/office/drawing/2014/main" id="{995DB38D-EB9C-2E85-E3A8-404D1B0E3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445734" y="1695615"/>
            <a:ext cx="4044803" cy="3949301"/>
          </a:xfrm>
          <a:prstGeom prst="rect">
            <a:avLst/>
          </a:prstGeom>
        </p:spPr>
      </p:pic>
    </p:spTree>
    <p:extLst>
      <p:ext uri="{BB962C8B-B14F-4D97-AF65-F5344CB8AC3E}">
        <p14:creationId xmlns:p14="http://schemas.microsoft.com/office/powerpoint/2010/main" val="2282631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F2337-5D3F-1BEA-7780-4469ED63E3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C20E546-DEB8-0997-AF83-2AFB6B9D1BDA}"/>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DD6F44-A6DC-19AB-F3C4-FB3E42F33A66}"/>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E3DD6F44-A6DC-19AB-F3C4-FB3E42F33A66}"/>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A0217F7D-7453-A0A0-10CA-E18753C0D58B}"/>
              </a:ext>
            </a:extLst>
          </p:cNvPr>
          <p:cNvSpPr txBox="1"/>
          <p:nvPr/>
        </p:nvSpPr>
        <p:spPr>
          <a:xfrm>
            <a:off x="9318053" y="5692667"/>
            <a:ext cx="1069955" cy="369332"/>
          </a:xfrm>
          <a:prstGeom prst="rect">
            <a:avLst/>
          </a:prstGeom>
          <a:noFill/>
        </p:spPr>
        <p:txBody>
          <a:bodyPr wrap="square">
            <a:spAutoFit/>
          </a:bodyPr>
          <a:lstStyle/>
          <a:p>
            <a:r>
              <a:rPr lang="en-US" sz="1800" dirty="0">
                <a:latin typeface="Helvetica Neue" panose="02000803000000090004" pitchFamily="2" charset="0"/>
              </a:rPr>
              <a:t>x (slow)</a:t>
            </a:r>
            <a:endParaRPr lang="en-GB" dirty="0"/>
          </a:p>
        </p:txBody>
      </p:sp>
      <p:sp>
        <p:nvSpPr>
          <p:cNvPr id="27" name="TextBox 26">
            <a:extLst>
              <a:ext uri="{FF2B5EF4-FFF2-40B4-BE49-F238E27FC236}">
                <a16:creationId xmlns:a16="http://schemas.microsoft.com/office/drawing/2014/main" id="{9B9B7263-222C-4C27-61AC-36BD5DEC9E32}"/>
              </a:ext>
            </a:extLst>
          </p:cNvPr>
          <p:cNvSpPr txBox="1"/>
          <p:nvPr/>
        </p:nvSpPr>
        <p:spPr>
          <a:xfrm>
            <a:off x="7050939" y="3244334"/>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p:pic>
        <p:nvPicPr>
          <p:cNvPr id="2" name="Graphic 1">
            <a:extLst>
              <a:ext uri="{FF2B5EF4-FFF2-40B4-BE49-F238E27FC236}">
                <a16:creationId xmlns:a16="http://schemas.microsoft.com/office/drawing/2014/main" id="{5858B1FB-63CB-408F-451F-68AAFCA62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543139" y="1695615"/>
            <a:ext cx="4122329" cy="3984918"/>
          </a:xfrm>
          <a:prstGeom prst="rect">
            <a:avLst/>
          </a:prstGeom>
        </p:spPr>
      </p:pic>
      <p:sp>
        <p:nvSpPr>
          <p:cNvPr id="8" name="TextBox 7">
            <a:extLst>
              <a:ext uri="{FF2B5EF4-FFF2-40B4-BE49-F238E27FC236}">
                <a16:creationId xmlns:a16="http://schemas.microsoft.com/office/drawing/2014/main" id="{7FE0020D-21A0-D9E3-C8A0-C3A505B8A2AD}"/>
              </a:ext>
            </a:extLst>
          </p:cNvPr>
          <p:cNvSpPr txBox="1"/>
          <p:nvPr/>
        </p:nvSpPr>
        <p:spPr>
          <a:xfrm>
            <a:off x="311325" y="5287574"/>
            <a:ext cx="6094674" cy="923330"/>
          </a:xfrm>
          <a:prstGeom prst="rect">
            <a:avLst/>
          </a:prstGeom>
          <a:noFill/>
        </p:spPr>
        <p:txBody>
          <a:bodyPr wrap="square">
            <a:spAutoFit/>
          </a:bodyPr>
          <a:lstStyle/>
          <a:p>
            <a:pPr algn="ctr"/>
            <a:r>
              <a:rPr lang="en-US" sz="1800" dirty="0">
                <a:latin typeface="Helvetica Neue" panose="02000803000000090004" pitchFamily="2" charset="0"/>
              </a:rPr>
              <a:t>If the state was not on the fast nullcline, the fast dynamics would take the state back to the fast nullcline </a:t>
            </a:r>
            <a:endParaRPr lang="en-GB" sz="1800" dirty="0">
              <a:latin typeface="Helvetica Neue" panose="02000803000000090004" pitchFamily="2" charset="0"/>
            </a:endParaRPr>
          </a:p>
        </p:txBody>
      </p:sp>
      <p:sp>
        <p:nvSpPr>
          <p:cNvPr id="9" name="TextBox 8">
            <a:extLst>
              <a:ext uri="{FF2B5EF4-FFF2-40B4-BE49-F238E27FC236}">
                <a16:creationId xmlns:a16="http://schemas.microsoft.com/office/drawing/2014/main" id="{04C85B83-C8B4-BE8D-E398-D55B1882BBDA}"/>
              </a:ext>
            </a:extLst>
          </p:cNvPr>
          <p:cNvSpPr txBox="1"/>
          <p:nvPr/>
        </p:nvSpPr>
        <p:spPr>
          <a:xfrm>
            <a:off x="589780" y="3547883"/>
            <a:ext cx="5583083" cy="1569660"/>
          </a:xfrm>
          <a:prstGeom prst="rect">
            <a:avLst/>
          </a:prstGeom>
          <a:noFill/>
        </p:spPr>
        <p:txBody>
          <a:bodyPr wrap="square" rtlCol="0">
            <a:spAutoFit/>
          </a:bodyPr>
          <a:lstStyle/>
          <a:p>
            <a:pPr algn="ctr"/>
            <a:r>
              <a:rPr lang="en-US" sz="2400" dirty="0">
                <a:latin typeface="Helvetica Neue" panose="02000803000000090004" pitchFamily="2" charset="0"/>
              </a:rPr>
              <a:t>You can consider the </a:t>
            </a:r>
            <a:r>
              <a:rPr lang="en-US" sz="2400" dirty="0">
                <a:solidFill>
                  <a:srgbClr val="0C0CFF"/>
                </a:solidFill>
                <a:latin typeface="Helvetica Neue" panose="02000803000000090004" pitchFamily="2" charset="0"/>
              </a:rPr>
              <a:t>slow variable </a:t>
            </a:r>
            <a:r>
              <a:rPr lang="en-US" sz="2400" dirty="0">
                <a:latin typeface="Helvetica Neue" panose="02000803000000090004" pitchFamily="2" charset="0"/>
              </a:rPr>
              <a:t>a parameter, along which there is an </a:t>
            </a:r>
            <a:r>
              <a:rPr lang="en-US" sz="2400" dirty="0">
                <a:solidFill>
                  <a:srgbClr val="FF0000"/>
                </a:solidFill>
                <a:latin typeface="Helvetica Neue" panose="02000803000000090004" pitchFamily="2" charset="0"/>
              </a:rPr>
              <a:t>equilibrium branch for the fast variable</a:t>
            </a:r>
          </a:p>
        </p:txBody>
      </p:sp>
      <p:sp>
        <p:nvSpPr>
          <p:cNvPr id="10" name="Arrow: Down 9">
            <a:extLst>
              <a:ext uri="{FF2B5EF4-FFF2-40B4-BE49-F238E27FC236}">
                <a16:creationId xmlns:a16="http://schemas.microsoft.com/office/drawing/2014/main" id="{59163274-EF67-99EC-800C-2224978A0EE8}"/>
              </a:ext>
            </a:extLst>
          </p:cNvPr>
          <p:cNvSpPr/>
          <p:nvPr/>
        </p:nvSpPr>
        <p:spPr>
          <a:xfrm>
            <a:off x="9318054" y="3294886"/>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4290849F-92BF-4196-D480-6EC7B7471907}"/>
              </a:ext>
            </a:extLst>
          </p:cNvPr>
          <p:cNvSpPr/>
          <p:nvPr/>
        </p:nvSpPr>
        <p:spPr>
          <a:xfrm rot="10800000">
            <a:off x="9318054" y="4545048"/>
            <a:ext cx="214685" cy="572495"/>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7908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93729-1704-BC9C-A867-9661A8B7893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4A32513-80F3-C4BE-118B-0E350FB93BCE}"/>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Separation of timescales</a:t>
            </a:r>
            <a:endParaRPr lang="en-GB" sz="36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5EFFE7-1DD8-56A7-4A9B-CAFDBD5ED931}"/>
                  </a:ext>
                </a:extLst>
              </p:cNvPr>
              <p:cNvSpPr txBox="1"/>
              <p:nvPr/>
            </p:nvSpPr>
            <p:spPr>
              <a:xfrm>
                <a:off x="1293076" y="1802740"/>
                <a:ext cx="3907078" cy="1077218"/>
              </a:xfrm>
              <a:prstGeom prst="rect">
                <a:avLst/>
              </a:prstGeom>
              <a:noFill/>
            </p:spPr>
            <p:txBody>
              <a:bodyPr wrap="square">
                <a:spAutoFit/>
              </a:bodyPr>
              <a:lstStyle/>
              <a:p>
                <a:pPr marL="514350" indent="-514350">
                  <a:buAutoNum type="arabicParenR"/>
                </a:pPr>
                <a14:m>
                  <m:oMath xmlns:m="http://schemas.openxmlformats.org/officeDocument/2006/math">
                    <m:acc>
                      <m:accPr>
                        <m:chr m:val="̇"/>
                        <m:ctrlPr>
                          <a:rPr lang="en-US" sz="3200" i="1" smtClean="0">
                            <a:solidFill>
                              <a:srgbClr val="0C0CFF"/>
                            </a:solidFill>
                            <a:latin typeface="Cambria Math" panose="02040503050406030204" pitchFamily="18" charset="0"/>
                          </a:rPr>
                        </m:ctrlPr>
                      </m:accPr>
                      <m:e>
                        <m:r>
                          <a:rPr lang="en-US" sz="3200" b="0" i="1" smtClean="0">
                            <a:solidFill>
                              <a:srgbClr val="0C0CFF"/>
                            </a:solidFill>
                            <a:latin typeface="Cambria Math" panose="02040503050406030204" pitchFamily="18" charset="0"/>
                          </a:rPr>
                          <m:t>𝑥</m:t>
                        </m:r>
                      </m:e>
                    </m:acc>
                    <m:r>
                      <a:rPr lang="en-US" sz="3200" i="1">
                        <a:solidFill>
                          <a:srgbClr val="0C0CFF"/>
                        </a:solidFill>
                        <a:latin typeface="Cambria Math" panose="02040503050406030204" pitchFamily="18" charset="0"/>
                      </a:rPr>
                      <m:t>=</m:t>
                    </m:r>
                    <m:r>
                      <a:rPr lang="en-US" sz="3200" i="1" smtClean="0">
                        <a:solidFill>
                          <a:srgbClr val="0C0CFF"/>
                        </a:solidFill>
                        <a:latin typeface="Cambria Math" panose="02040503050406030204" pitchFamily="18" charset="0"/>
                      </a:rPr>
                      <m:t>𝑓</m:t>
                    </m:r>
                    <m:d>
                      <m:dPr>
                        <m:ctrlPr>
                          <a:rPr lang="en-US" sz="3200" i="1" smtClean="0">
                            <a:solidFill>
                              <a:srgbClr val="0C0CFF"/>
                            </a:solidFill>
                            <a:latin typeface="Cambria Math" panose="02040503050406030204" pitchFamily="18" charset="0"/>
                          </a:rPr>
                        </m:ctrlPr>
                      </m:dPr>
                      <m:e>
                        <m:r>
                          <a:rPr lang="en-US" sz="3200" b="0" i="1" smtClean="0">
                            <a:solidFill>
                              <a:srgbClr val="0C0CFF"/>
                            </a:solidFill>
                            <a:latin typeface="Cambria Math" panose="02040503050406030204" pitchFamily="18" charset="0"/>
                          </a:rPr>
                          <m:t>𝑥</m:t>
                        </m:r>
                        <m:r>
                          <a:rPr lang="en-US" sz="3200" i="1">
                            <a:solidFill>
                              <a:srgbClr val="0C0CFF"/>
                            </a:solidFill>
                            <a:latin typeface="Cambria Math" panose="02040503050406030204" pitchFamily="18" charset="0"/>
                          </a:rPr>
                          <m:t>, </m:t>
                        </m:r>
                        <m:r>
                          <a:rPr lang="en-US" sz="3200" b="0" i="1" smtClean="0">
                            <a:solidFill>
                              <a:srgbClr val="0C0CFF"/>
                            </a:solidFill>
                            <a:latin typeface="Cambria Math" panose="02040503050406030204" pitchFamily="18" charset="0"/>
                          </a:rPr>
                          <m:t>𝑢</m:t>
                        </m:r>
                        <m:r>
                          <a:rPr lang="en-US" sz="3200" b="0" i="1" smtClean="0">
                            <a:solidFill>
                              <a:srgbClr val="0C0CFF"/>
                            </a:solidFill>
                            <a:latin typeface="Cambria Math" panose="02040503050406030204" pitchFamily="18" charset="0"/>
                          </a:rPr>
                          <m:t>,</m:t>
                        </m:r>
                        <m:r>
                          <a:rPr lang="en-US" sz="3200" b="0" i="1">
                            <a:solidFill>
                              <a:srgbClr val="0C0CFF"/>
                            </a:solidFill>
                            <a:latin typeface="Cambria Math" panose="02040503050406030204" pitchFamily="18" charset="0"/>
                          </a:rPr>
                          <m:t>𝑝</m:t>
                        </m:r>
                      </m:e>
                    </m:d>
                  </m:oMath>
                </a14:m>
                <a:endParaRPr lang="en-US" sz="3200" b="0" i="1" dirty="0">
                  <a:solidFill>
                    <a:srgbClr val="0C0CFF"/>
                  </a:solidFill>
                  <a:latin typeface="Cambria Math" panose="02040503050406030204" pitchFamily="18" charset="0"/>
                </a:endParaRPr>
              </a:p>
              <a:p>
                <a:pPr marL="514350" indent="-514350">
                  <a:buAutoNum type="arabicParenR"/>
                </a:pPr>
                <a14:m>
                  <m:oMath xmlns:m="http://schemas.openxmlformats.org/officeDocument/2006/math">
                    <m:r>
                      <m:rPr>
                        <m:sty m:val="p"/>
                      </m:rPr>
                      <a:rPr lang="el-GR" sz="3200" i="1">
                        <a:solidFill>
                          <a:srgbClr val="FF0000"/>
                        </a:solidFill>
                        <a:latin typeface="Cambria Math" panose="02040503050406030204" pitchFamily="18" charset="0"/>
                      </a:rPr>
                      <m:t>τ</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𝑢</m:t>
                        </m:r>
                      </m:e>
                    </m:acc>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𝑔</m:t>
                    </m:r>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𝑥</m:t>
                        </m:r>
                        <m:r>
                          <a:rPr lang="en-US" sz="3200" i="1">
                            <a:solidFill>
                              <a:srgbClr val="FF0000"/>
                            </a:solidFill>
                            <a:latin typeface="Cambria Math" panose="02040503050406030204" pitchFamily="18" charset="0"/>
                          </a:rPr>
                          <m:t>, </m:t>
                        </m:r>
                        <m:r>
                          <a:rPr lang="en-US" sz="3200" i="1">
                            <a:solidFill>
                              <a:srgbClr val="FF0000"/>
                            </a:solidFill>
                            <a:latin typeface="Cambria Math" panose="02040503050406030204" pitchFamily="18" charset="0"/>
                          </a:rPr>
                          <m:t>𝑢</m:t>
                        </m:r>
                        <m:r>
                          <a:rPr lang="en-US" sz="3200" i="1">
                            <a:solidFill>
                              <a:srgbClr val="FF0000"/>
                            </a:solidFill>
                            <a:latin typeface="Cambria Math" panose="02040503050406030204" pitchFamily="18" charset="0"/>
                          </a:rPr>
                          <m:t>,</m:t>
                        </m:r>
                        <m:r>
                          <a:rPr lang="en-US" sz="3200" i="1">
                            <a:solidFill>
                              <a:srgbClr val="FF0000"/>
                            </a:solidFill>
                            <a:latin typeface="Cambria Math" panose="02040503050406030204" pitchFamily="18" charset="0"/>
                          </a:rPr>
                          <m:t>𝑝</m:t>
                        </m:r>
                      </m:e>
                    </m:d>
                  </m:oMath>
                </a14:m>
                <a:endParaRPr lang="en-GB" sz="3200" dirty="0">
                  <a:solidFill>
                    <a:srgbClr val="FF0000"/>
                  </a:solidFill>
                </a:endParaRPr>
              </a:p>
            </p:txBody>
          </p:sp>
        </mc:Choice>
        <mc:Fallback xmlns="">
          <p:sp>
            <p:nvSpPr>
              <p:cNvPr id="6" name="TextBox 5">
                <a:extLst>
                  <a:ext uri="{FF2B5EF4-FFF2-40B4-BE49-F238E27FC236}">
                    <a16:creationId xmlns:a16="http://schemas.microsoft.com/office/drawing/2014/main" id="{FC5EFFE7-1DD8-56A7-4A9B-CAFDBD5ED931}"/>
                  </a:ext>
                </a:extLst>
              </p:cNvPr>
              <p:cNvSpPr txBox="1">
                <a:spLocks noRot="1" noChangeAspect="1" noMove="1" noResize="1" noEditPoints="1" noAdjustHandles="1" noChangeArrowheads="1" noChangeShapeType="1" noTextEdit="1"/>
              </p:cNvSpPr>
              <p:nvPr/>
            </p:nvSpPr>
            <p:spPr>
              <a:xfrm>
                <a:off x="1293076" y="1802740"/>
                <a:ext cx="3907078" cy="1077218"/>
              </a:xfrm>
              <a:prstGeom prst="rect">
                <a:avLst/>
              </a:prstGeom>
              <a:blipFill>
                <a:blip r:embed="rId2"/>
                <a:stretch>
                  <a:fillRect/>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D038A189-A04B-7188-2DD1-190D0956051A}"/>
              </a:ext>
            </a:extLst>
          </p:cNvPr>
          <p:cNvSpPr txBox="1"/>
          <p:nvPr/>
        </p:nvSpPr>
        <p:spPr>
          <a:xfrm>
            <a:off x="7050939" y="3244334"/>
            <a:ext cx="300162" cy="369332"/>
          </a:xfrm>
          <a:prstGeom prst="rect">
            <a:avLst/>
          </a:prstGeom>
          <a:noFill/>
        </p:spPr>
        <p:txBody>
          <a:bodyPr wrap="square">
            <a:spAutoFit/>
          </a:bodyPr>
          <a:lstStyle/>
          <a:p>
            <a:r>
              <a:rPr lang="en-US" sz="1800" dirty="0">
                <a:latin typeface="Helvetica Neue" panose="02000803000000090004" pitchFamily="2" charset="0"/>
              </a:rPr>
              <a:t>u</a:t>
            </a:r>
            <a:endParaRPr lang="en-GB" dirty="0"/>
          </a:p>
        </p:txBody>
      </p:sp>
      <p:pic>
        <p:nvPicPr>
          <p:cNvPr id="2" name="Graphic 1">
            <a:extLst>
              <a:ext uri="{FF2B5EF4-FFF2-40B4-BE49-F238E27FC236}">
                <a16:creationId xmlns:a16="http://schemas.microsoft.com/office/drawing/2014/main" id="{2CD02D64-C60B-93FD-F0A2-8AFDB4188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543139" y="1695615"/>
            <a:ext cx="4122329" cy="3984918"/>
          </a:xfrm>
          <a:prstGeom prst="rect">
            <a:avLst/>
          </a:prstGeom>
        </p:spPr>
      </p:pic>
      <p:sp>
        <p:nvSpPr>
          <p:cNvPr id="8" name="TextBox 7">
            <a:extLst>
              <a:ext uri="{FF2B5EF4-FFF2-40B4-BE49-F238E27FC236}">
                <a16:creationId xmlns:a16="http://schemas.microsoft.com/office/drawing/2014/main" id="{0EF8A925-C702-F4B6-817A-860CC84EE1DD}"/>
              </a:ext>
            </a:extLst>
          </p:cNvPr>
          <p:cNvSpPr txBox="1"/>
          <p:nvPr/>
        </p:nvSpPr>
        <p:spPr>
          <a:xfrm>
            <a:off x="311325" y="5287574"/>
            <a:ext cx="6094674" cy="923330"/>
          </a:xfrm>
          <a:prstGeom prst="rect">
            <a:avLst/>
          </a:prstGeom>
          <a:noFill/>
        </p:spPr>
        <p:txBody>
          <a:bodyPr wrap="square">
            <a:spAutoFit/>
          </a:bodyPr>
          <a:lstStyle/>
          <a:p>
            <a:pPr algn="ctr"/>
            <a:r>
              <a:rPr lang="en-US" sz="1800" dirty="0">
                <a:latin typeface="Helvetica Neue" panose="02000803000000090004" pitchFamily="2" charset="0"/>
              </a:rPr>
              <a:t>If the state was not on the fast nullcline, the fast dynamics would take the state back to the fast nullcline </a:t>
            </a:r>
            <a:endParaRPr lang="en-GB" sz="1800" dirty="0">
              <a:latin typeface="Helvetica Neue" panose="02000803000000090004" pitchFamily="2" charset="0"/>
            </a:endParaRPr>
          </a:p>
        </p:txBody>
      </p:sp>
      <p:sp>
        <p:nvSpPr>
          <p:cNvPr id="5" name="TextBox 4">
            <a:extLst>
              <a:ext uri="{FF2B5EF4-FFF2-40B4-BE49-F238E27FC236}">
                <a16:creationId xmlns:a16="http://schemas.microsoft.com/office/drawing/2014/main" id="{5B137B3E-6D7C-F096-ECBD-12709995D98B}"/>
              </a:ext>
            </a:extLst>
          </p:cNvPr>
          <p:cNvSpPr txBox="1"/>
          <p:nvPr/>
        </p:nvSpPr>
        <p:spPr>
          <a:xfrm>
            <a:off x="439310" y="3429000"/>
            <a:ext cx="6094674" cy="1384995"/>
          </a:xfrm>
          <a:prstGeom prst="rect">
            <a:avLst/>
          </a:prstGeom>
          <a:solidFill>
            <a:schemeClr val="tx1"/>
          </a:solidFill>
        </p:spPr>
        <p:txBody>
          <a:bodyPr wrap="square">
            <a:spAutoFit/>
          </a:bodyPr>
          <a:lstStyle/>
          <a:p>
            <a:pPr algn="ctr"/>
            <a:r>
              <a:rPr lang="en-US" sz="2800" dirty="0">
                <a:solidFill>
                  <a:schemeClr val="bg1"/>
                </a:solidFill>
                <a:latin typeface="Helvetica Neue" panose="02000803000000090004" pitchFamily="2" charset="0"/>
              </a:rPr>
              <a:t>The </a:t>
            </a:r>
            <a:r>
              <a:rPr lang="en-US" sz="2800" dirty="0">
                <a:solidFill>
                  <a:srgbClr val="00FF00"/>
                </a:solidFill>
                <a:latin typeface="Helvetica Neue" panose="02000803000000090004" pitchFamily="2" charset="0"/>
              </a:rPr>
              <a:t>dynamics</a:t>
            </a:r>
            <a:r>
              <a:rPr lang="en-US" sz="2800" dirty="0">
                <a:solidFill>
                  <a:schemeClr val="bg1"/>
                </a:solidFill>
                <a:latin typeface="Helvetica Neue" panose="02000803000000090004" pitchFamily="2" charset="0"/>
              </a:rPr>
              <a:t> mainly occur along the fast nullcline(s) in the direction indicated by the slow variable</a:t>
            </a:r>
          </a:p>
        </p:txBody>
      </p:sp>
      <p:sp>
        <p:nvSpPr>
          <p:cNvPr id="7" name="TextBox 6">
            <a:extLst>
              <a:ext uri="{FF2B5EF4-FFF2-40B4-BE49-F238E27FC236}">
                <a16:creationId xmlns:a16="http://schemas.microsoft.com/office/drawing/2014/main" id="{9E443153-50B6-F794-B6A9-92327363F071}"/>
              </a:ext>
            </a:extLst>
          </p:cNvPr>
          <p:cNvSpPr txBox="1"/>
          <p:nvPr/>
        </p:nvSpPr>
        <p:spPr>
          <a:xfrm>
            <a:off x="9318054" y="5692667"/>
            <a:ext cx="1123118" cy="369332"/>
          </a:xfrm>
          <a:prstGeom prst="rect">
            <a:avLst/>
          </a:prstGeom>
          <a:noFill/>
        </p:spPr>
        <p:txBody>
          <a:bodyPr wrap="square">
            <a:spAutoFit/>
          </a:bodyPr>
          <a:lstStyle/>
          <a:p>
            <a:r>
              <a:rPr lang="en-US" sz="1800" dirty="0">
                <a:latin typeface="Helvetica Neue" panose="02000803000000090004" pitchFamily="2" charset="0"/>
              </a:rPr>
              <a:t>x (slow)</a:t>
            </a:r>
            <a:endParaRPr lang="en-GB" dirty="0"/>
          </a:p>
        </p:txBody>
      </p:sp>
    </p:spTree>
    <p:extLst>
      <p:ext uri="{BB962C8B-B14F-4D97-AF65-F5344CB8AC3E}">
        <p14:creationId xmlns:p14="http://schemas.microsoft.com/office/powerpoint/2010/main" val="1698958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E6740-2794-F5AC-DC0E-5824A7AAC523}"/>
            </a:ext>
          </a:extLst>
        </p:cNvPr>
        <p:cNvGrpSpPr/>
        <p:nvPr/>
      </p:nvGrpSpPr>
      <p:grpSpPr>
        <a:xfrm>
          <a:off x="0" y="0"/>
          <a:ext cx="0" cy="0"/>
          <a:chOff x="0" y="0"/>
          <a:chExt cx="0" cy="0"/>
        </a:xfrm>
      </p:grpSpPr>
      <p:pic>
        <p:nvPicPr>
          <p:cNvPr id="5" name="Content Placeholder 4" descr="A graph of a graph&#10;&#10;AI-generated content may be incorrect.">
            <a:extLst>
              <a:ext uri="{FF2B5EF4-FFF2-40B4-BE49-F238E27FC236}">
                <a16:creationId xmlns:a16="http://schemas.microsoft.com/office/drawing/2014/main" id="{2F994C3A-516F-7708-E8BA-4CD06A5D1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30" y="1813890"/>
            <a:ext cx="5383699" cy="3230220"/>
          </a:xfrm>
        </p:spPr>
      </p:pic>
      <p:pic>
        <p:nvPicPr>
          <p:cNvPr id="4" name="Graphic 3">
            <a:extLst>
              <a:ext uri="{FF2B5EF4-FFF2-40B4-BE49-F238E27FC236}">
                <a16:creationId xmlns:a16="http://schemas.microsoft.com/office/drawing/2014/main" id="{715F9A2A-C70A-4A0E-E96E-CA29969B2D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6692" y="1445616"/>
            <a:ext cx="4103553" cy="3966768"/>
          </a:xfrm>
          <a:prstGeom prst="rect">
            <a:avLst/>
          </a:prstGeom>
        </p:spPr>
      </p:pic>
      <p:sp>
        <p:nvSpPr>
          <p:cNvPr id="8" name="Oval 7">
            <a:extLst>
              <a:ext uri="{FF2B5EF4-FFF2-40B4-BE49-F238E27FC236}">
                <a16:creationId xmlns:a16="http://schemas.microsoft.com/office/drawing/2014/main" id="{B88628C8-F49B-5E98-2182-EB70A6B2B2E4}"/>
              </a:ext>
            </a:extLst>
          </p:cNvPr>
          <p:cNvSpPr/>
          <p:nvPr/>
        </p:nvSpPr>
        <p:spPr>
          <a:xfrm>
            <a:off x="1681703" y="2255231"/>
            <a:ext cx="1029692" cy="109226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BF8570-3E0D-FA4B-4A41-1AC050737DA3}"/>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Ghost equilibria </a:t>
            </a:r>
            <a:endParaRPr lang="en-GB" sz="3600" dirty="0"/>
          </a:p>
        </p:txBody>
      </p:sp>
      <p:sp>
        <p:nvSpPr>
          <p:cNvPr id="11" name="TextBox 10">
            <a:extLst>
              <a:ext uri="{FF2B5EF4-FFF2-40B4-BE49-F238E27FC236}">
                <a16:creationId xmlns:a16="http://schemas.microsoft.com/office/drawing/2014/main" id="{DB0AB724-4FAD-546C-32A5-386CFA344803}"/>
              </a:ext>
            </a:extLst>
          </p:cNvPr>
          <p:cNvSpPr txBox="1"/>
          <p:nvPr/>
        </p:nvSpPr>
        <p:spPr>
          <a:xfrm>
            <a:off x="319078" y="5184529"/>
            <a:ext cx="6030402" cy="707886"/>
          </a:xfrm>
          <a:prstGeom prst="rect">
            <a:avLst/>
          </a:prstGeom>
          <a:noFill/>
        </p:spPr>
        <p:txBody>
          <a:bodyPr wrap="square" rtlCol="0">
            <a:spAutoFit/>
          </a:bodyPr>
          <a:lstStyle/>
          <a:p>
            <a:pPr algn="ctr"/>
            <a:r>
              <a:rPr lang="en-US" sz="2000" dirty="0">
                <a:latin typeface="Helvetica Neue" panose="02000803000000090004" pitchFamily="2" charset="0"/>
              </a:rPr>
              <a:t>When passing near previous global equilibria</a:t>
            </a:r>
          </a:p>
          <a:p>
            <a:pPr algn="ctr"/>
            <a:r>
              <a:rPr lang="en-US" sz="2000" dirty="0">
                <a:latin typeface="Helvetica Neue" panose="02000803000000090004" pitchFamily="2" charset="0"/>
              </a:rPr>
              <a:t>the dynamics slow down</a:t>
            </a:r>
            <a:endParaRPr lang="en-GB" sz="2000" dirty="0">
              <a:latin typeface="Helvetica Neue" panose="02000803000000090004" pitchFamily="2" charset="0"/>
            </a:endParaRPr>
          </a:p>
        </p:txBody>
      </p:sp>
      <p:sp>
        <p:nvSpPr>
          <p:cNvPr id="12" name="Oval 11">
            <a:extLst>
              <a:ext uri="{FF2B5EF4-FFF2-40B4-BE49-F238E27FC236}">
                <a16:creationId xmlns:a16="http://schemas.microsoft.com/office/drawing/2014/main" id="{F40DB691-2BB3-943E-7E31-B20AE483CC46}"/>
              </a:ext>
            </a:extLst>
          </p:cNvPr>
          <p:cNvSpPr/>
          <p:nvPr/>
        </p:nvSpPr>
        <p:spPr>
          <a:xfrm>
            <a:off x="8211049" y="2025968"/>
            <a:ext cx="1029692" cy="109226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6DA4D32-D1A1-DB21-4BC5-22A40C375336}"/>
              </a:ext>
            </a:extLst>
          </p:cNvPr>
          <p:cNvSpPr/>
          <p:nvPr/>
        </p:nvSpPr>
        <p:spPr>
          <a:xfrm>
            <a:off x="9079066" y="4023071"/>
            <a:ext cx="1029692" cy="109226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0FA8D20-EA78-581B-AC4B-CEF23951D945}"/>
              </a:ext>
            </a:extLst>
          </p:cNvPr>
          <p:cNvSpPr/>
          <p:nvPr/>
        </p:nvSpPr>
        <p:spPr>
          <a:xfrm>
            <a:off x="1181755" y="3717235"/>
            <a:ext cx="738806" cy="743446"/>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8674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4469-9A37-4B6E-9E54-A9883EAAB5B4}"/>
            </a:ext>
          </a:extLst>
        </p:cNvPr>
        <p:cNvGrpSpPr/>
        <p:nvPr/>
      </p:nvGrpSpPr>
      <p:grpSpPr>
        <a:xfrm>
          <a:off x="0" y="0"/>
          <a:ext cx="0" cy="0"/>
          <a:chOff x="0" y="0"/>
          <a:chExt cx="0" cy="0"/>
        </a:xfrm>
      </p:grpSpPr>
      <p:pic>
        <p:nvPicPr>
          <p:cNvPr id="5" name="Content Placeholder 4" descr="A graph of a graph&#10;&#10;AI-generated content may be incorrect.">
            <a:extLst>
              <a:ext uri="{FF2B5EF4-FFF2-40B4-BE49-F238E27FC236}">
                <a16:creationId xmlns:a16="http://schemas.microsoft.com/office/drawing/2014/main" id="{CEB9A5F9-1040-8D25-A0FF-31B6C812C6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30" y="1813890"/>
            <a:ext cx="5383699" cy="3230220"/>
          </a:xfrm>
        </p:spPr>
      </p:pic>
      <p:pic>
        <p:nvPicPr>
          <p:cNvPr id="4" name="Graphic 3">
            <a:extLst>
              <a:ext uri="{FF2B5EF4-FFF2-40B4-BE49-F238E27FC236}">
                <a16:creationId xmlns:a16="http://schemas.microsoft.com/office/drawing/2014/main" id="{F08446A4-CD9D-F136-4574-3070DACB9F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6692" y="1445616"/>
            <a:ext cx="4103553" cy="3966768"/>
          </a:xfrm>
          <a:prstGeom prst="rect">
            <a:avLst/>
          </a:prstGeom>
        </p:spPr>
      </p:pic>
      <p:sp>
        <p:nvSpPr>
          <p:cNvPr id="8" name="Oval 7">
            <a:extLst>
              <a:ext uri="{FF2B5EF4-FFF2-40B4-BE49-F238E27FC236}">
                <a16:creationId xmlns:a16="http://schemas.microsoft.com/office/drawing/2014/main" id="{A0F9DD32-D325-B0B1-DA8A-2D18407AB84D}"/>
              </a:ext>
            </a:extLst>
          </p:cNvPr>
          <p:cNvSpPr/>
          <p:nvPr/>
        </p:nvSpPr>
        <p:spPr>
          <a:xfrm>
            <a:off x="1681703" y="2255231"/>
            <a:ext cx="1029692" cy="109226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9ADFF8D-4A1A-19BE-D616-81C3577231D8}"/>
              </a:ext>
            </a:extLst>
          </p:cNvPr>
          <p:cNvSpPr txBox="1">
            <a:spLocks/>
          </p:cNvSpPr>
          <p:nvPr/>
        </p:nvSpPr>
        <p:spPr>
          <a:xfrm>
            <a:off x="838200" y="324781"/>
            <a:ext cx="10515600" cy="885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Helvetica Neue" panose="02000803000000090004" pitchFamily="2" charset="0"/>
              </a:rPr>
              <a:t>Ghost equilibria </a:t>
            </a:r>
            <a:endParaRPr lang="en-GB" sz="3600" dirty="0"/>
          </a:p>
        </p:txBody>
      </p:sp>
      <p:sp>
        <p:nvSpPr>
          <p:cNvPr id="3" name="TextBox 2">
            <a:extLst>
              <a:ext uri="{FF2B5EF4-FFF2-40B4-BE49-F238E27FC236}">
                <a16:creationId xmlns:a16="http://schemas.microsoft.com/office/drawing/2014/main" id="{3CAC4D1D-465A-EAF8-CA2E-F3C3CAD11897}"/>
              </a:ext>
            </a:extLst>
          </p:cNvPr>
          <p:cNvSpPr txBox="1"/>
          <p:nvPr/>
        </p:nvSpPr>
        <p:spPr>
          <a:xfrm>
            <a:off x="319078" y="5184529"/>
            <a:ext cx="6030402" cy="707886"/>
          </a:xfrm>
          <a:prstGeom prst="rect">
            <a:avLst/>
          </a:prstGeom>
          <a:noFill/>
        </p:spPr>
        <p:txBody>
          <a:bodyPr wrap="square" rtlCol="0">
            <a:spAutoFit/>
          </a:bodyPr>
          <a:lstStyle/>
          <a:p>
            <a:pPr algn="ctr"/>
            <a:r>
              <a:rPr lang="en-US" sz="2000" dirty="0">
                <a:latin typeface="Helvetica Neue" panose="02000803000000090004" pitchFamily="2" charset="0"/>
              </a:rPr>
              <a:t>When passing near previous global equilibria</a:t>
            </a:r>
          </a:p>
          <a:p>
            <a:pPr algn="ctr"/>
            <a:r>
              <a:rPr lang="en-US" sz="2000" dirty="0">
                <a:latin typeface="Helvetica Neue" panose="02000803000000090004" pitchFamily="2" charset="0"/>
              </a:rPr>
              <a:t>the dynamics slow down</a:t>
            </a:r>
            <a:endParaRPr lang="en-GB" sz="2000" dirty="0">
              <a:latin typeface="Helvetica Neue" panose="02000803000000090004" pitchFamily="2" charset="0"/>
            </a:endParaRPr>
          </a:p>
        </p:txBody>
      </p:sp>
      <p:sp>
        <p:nvSpPr>
          <p:cNvPr id="6" name="TextBox 5">
            <a:extLst>
              <a:ext uri="{FF2B5EF4-FFF2-40B4-BE49-F238E27FC236}">
                <a16:creationId xmlns:a16="http://schemas.microsoft.com/office/drawing/2014/main" id="{62ABE569-9D50-4E7C-6776-8C24B25A3295}"/>
              </a:ext>
            </a:extLst>
          </p:cNvPr>
          <p:cNvSpPr txBox="1"/>
          <p:nvPr/>
        </p:nvSpPr>
        <p:spPr>
          <a:xfrm>
            <a:off x="319078" y="5969327"/>
            <a:ext cx="6455433" cy="707886"/>
          </a:xfrm>
          <a:prstGeom prst="rect">
            <a:avLst/>
          </a:prstGeom>
          <a:solidFill>
            <a:schemeClr val="tx1"/>
          </a:solidFill>
        </p:spPr>
        <p:txBody>
          <a:bodyPr wrap="square" rtlCol="0">
            <a:spAutoFit/>
          </a:bodyPr>
          <a:lstStyle/>
          <a:p>
            <a:pPr algn="ctr"/>
            <a:r>
              <a:rPr lang="en-US" sz="2000" dirty="0">
                <a:solidFill>
                  <a:schemeClr val="bg1"/>
                </a:solidFill>
                <a:latin typeface="Helvetica Neue" panose="02000803000000090004" pitchFamily="2" charset="0"/>
              </a:rPr>
              <a:t>Dynamics always slow down near the critical point (critical slowing down)</a:t>
            </a:r>
            <a:endParaRPr lang="en-GB" sz="2000" dirty="0">
              <a:solidFill>
                <a:schemeClr val="bg1"/>
              </a:solidFill>
              <a:latin typeface="Helvetica Neue" panose="02000803000000090004" pitchFamily="2" charset="0"/>
            </a:endParaRPr>
          </a:p>
        </p:txBody>
      </p:sp>
      <p:sp>
        <p:nvSpPr>
          <p:cNvPr id="7" name="TextBox 6">
            <a:extLst>
              <a:ext uri="{FF2B5EF4-FFF2-40B4-BE49-F238E27FC236}">
                <a16:creationId xmlns:a16="http://schemas.microsoft.com/office/drawing/2014/main" id="{753DF8F7-0A4C-1FB2-92AB-9E1A2C3204A9}"/>
              </a:ext>
            </a:extLst>
          </p:cNvPr>
          <p:cNvSpPr txBox="1"/>
          <p:nvPr/>
        </p:nvSpPr>
        <p:spPr>
          <a:xfrm>
            <a:off x="6906692" y="5892415"/>
            <a:ext cx="5066972" cy="707886"/>
          </a:xfrm>
          <a:prstGeom prst="rect">
            <a:avLst/>
          </a:prstGeom>
          <a:noFill/>
        </p:spPr>
        <p:txBody>
          <a:bodyPr wrap="square" rtlCol="0">
            <a:spAutoFit/>
          </a:bodyPr>
          <a:lstStyle/>
          <a:p>
            <a:pPr algn="ctr"/>
            <a:r>
              <a:rPr lang="en-US" sz="2000" dirty="0">
                <a:latin typeface="Helvetica Neue" panose="02000803000000090004" pitchFamily="2" charset="0"/>
              </a:rPr>
              <a:t>Even if the equilibrium disappeared! </a:t>
            </a:r>
          </a:p>
          <a:p>
            <a:pPr algn="ctr"/>
            <a:r>
              <a:rPr lang="en-US" sz="2000" dirty="0">
                <a:latin typeface="Helvetica Neue" panose="02000803000000090004" pitchFamily="2" charset="0"/>
              </a:rPr>
              <a:t>(the further away, the smaller the effect) </a:t>
            </a:r>
            <a:endParaRPr lang="en-GB" sz="2000" dirty="0">
              <a:latin typeface="Helvetica Neue" panose="02000803000000090004" pitchFamily="2" charset="0"/>
            </a:endParaRPr>
          </a:p>
        </p:txBody>
      </p:sp>
      <p:sp>
        <p:nvSpPr>
          <p:cNvPr id="9" name="Oval 8">
            <a:extLst>
              <a:ext uri="{FF2B5EF4-FFF2-40B4-BE49-F238E27FC236}">
                <a16:creationId xmlns:a16="http://schemas.microsoft.com/office/drawing/2014/main" id="{D4A9A319-BF16-77B6-9A75-A6A9C3C45A1B}"/>
              </a:ext>
            </a:extLst>
          </p:cNvPr>
          <p:cNvSpPr/>
          <p:nvPr/>
        </p:nvSpPr>
        <p:spPr>
          <a:xfrm>
            <a:off x="9079066" y="4023071"/>
            <a:ext cx="1029692" cy="109226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CCC02A1-AB8E-F815-D309-C5F8D87B2E63}"/>
              </a:ext>
            </a:extLst>
          </p:cNvPr>
          <p:cNvSpPr/>
          <p:nvPr/>
        </p:nvSpPr>
        <p:spPr>
          <a:xfrm>
            <a:off x="1181755" y="3717235"/>
            <a:ext cx="738806" cy="743446"/>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EC517C49-3E6D-B2A5-76D9-A0FDD2D995A2}"/>
              </a:ext>
            </a:extLst>
          </p:cNvPr>
          <p:cNvSpPr/>
          <p:nvPr/>
        </p:nvSpPr>
        <p:spPr>
          <a:xfrm>
            <a:off x="8211049" y="2025968"/>
            <a:ext cx="1029692" cy="109226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726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5240D-7460-0D6E-8CEE-7831E94A6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29F67-7AE0-411C-843E-60A660EB3F5B}"/>
              </a:ext>
            </a:extLst>
          </p:cNvPr>
          <p:cNvSpPr>
            <a:spLocks noGrp="1"/>
          </p:cNvSpPr>
          <p:nvPr>
            <p:ph type="title"/>
          </p:nvPr>
        </p:nvSpPr>
        <p:spPr>
          <a:xfrm>
            <a:off x="1132914" y="1144818"/>
            <a:ext cx="9926171" cy="1798265"/>
          </a:xfrm>
        </p:spPr>
        <p:txBody>
          <a:bodyPr>
            <a:normAutofit/>
          </a:bodyPr>
          <a:lstStyle/>
          <a:p>
            <a:pPr algn="ctr"/>
            <a:r>
              <a:rPr lang="en-US" dirty="0">
                <a:latin typeface="Helvetica Neue" panose="02000803000000090004" pitchFamily="2" charset="0"/>
              </a:rPr>
              <a:t>Part 5 </a:t>
            </a:r>
            <a:br>
              <a:rPr lang="en-US" dirty="0">
                <a:latin typeface="Helvetica Neue" panose="02000803000000090004" pitchFamily="2" charset="0"/>
              </a:rPr>
            </a:br>
            <a:r>
              <a:rPr lang="en-US" dirty="0">
                <a:latin typeface="Helvetica Neue" panose="02000803000000090004" pitchFamily="2" charset="0"/>
              </a:rPr>
              <a:t>Symmetries in dynamical systems</a:t>
            </a:r>
            <a:endParaRPr lang="en-GB" dirty="0"/>
          </a:p>
        </p:txBody>
      </p:sp>
      <p:sp>
        <p:nvSpPr>
          <p:cNvPr id="4" name="Rectangle 3">
            <a:extLst>
              <a:ext uri="{FF2B5EF4-FFF2-40B4-BE49-F238E27FC236}">
                <a16:creationId xmlns:a16="http://schemas.microsoft.com/office/drawing/2014/main" id="{671F722A-A8E8-2440-61DF-267848631F03}"/>
              </a:ext>
            </a:extLst>
          </p:cNvPr>
          <p:cNvSpPr/>
          <p:nvPr/>
        </p:nvSpPr>
        <p:spPr>
          <a:xfrm>
            <a:off x="33527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1</a:t>
            </a:r>
            <a:endParaRPr lang="en-GB" sz="3600" dirty="0">
              <a:solidFill>
                <a:schemeClr val="tx1"/>
              </a:solidFill>
              <a:latin typeface="Helvetica Neue" panose="02000803000000090004" pitchFamily="2" charset="0"/>
            </a:endParaRPr>
          </a:p>
        </p:txBody>
      </p:sp>
      <p:sp>
        <p:nvSpPr>
          <p:cNvPr id="5" name="Rectangle 4">
            <a:extLst>
              <a:ext uri="{FF2B5EF4-FFF2-40B4-BE49-F238E27FC236}">
                <a16:creationId xmlns:a16="http://schemas.microsoft.com/office/drawing/2014/main" id="{9F9A6A91-60F9-42AF-C9AA-9752B9F3DE43}"/>
              </a:ext>
            </a:extLst>
          </p:cNvPr>
          <p:cNvSpPr/>
          <p:nvPr/>
        </p:nvSpPr>
        <p:spPr>
          <a:xfrm>
            <a:off x="42671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2</a:t>
            </a:r>
            <a:endParaRPr lang="en-GB" sz="3600" dirty="0">
              <a:solidFill>
                <a:schemeClr val="tx1"/>
              </a:solidFill>
              <a:latin typeface="Helvetica Neue" panose="02000803000000090004" pitchFamily="2" charset="0"/>
            </a:endParaRPr>
          </a:p>
        </p:txBody>
      </p:sp>
      <p:sp>
        <p:nvSpPr>
          <p:cNvPr id="6" name="Rectangle 5">
            <a:extLst>
              <a:ext uri="{FF2B5EF4-FFF2-40B4-BE49-F238E27FC236}">
                <a16:creationId xmlns:a16="http://schemas.microsoft.com/office/drawing/2014/main" id="{ABAFC0BC-861B-38DC-D6FD-956FA8CB5660}"/>
              </a:ext>
            </a:extLst>
          </p:cNvPr>
          <p:cNvSpPr/>
          <p:nvPr/>
        </p:nvSpPr>
        <p:spPr>
          <a:xfrm>
            <a:off x="51815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3</a:t>
            </a:r>
            <a:endParaRPr lang="en-GB" sz="3600" dirty="0">
              <a:solidFill>
                <a:schemeClr val="tx1"/>
              </a:solidFill>
              <a:latin typeface="Helvetica Neue" panose="02000803000000090004" pitchFamily="2" charset="0"/>
            </a:endParaRPr>
          </a:p>
        </p:txBody>
      </p:sp>
      <p:sp>
        <p:nvSpPr>
          <p:cNvPr id="7" name="Rectangle 6">
            <a:extLst>
              <a:ext uri="{FF2B5EF4-FFF2-40B4-BE49-F238E27FC236}">
                <a16:creationId xmlns:a16="http://schemas.microsoft.com/office/drawing/2014/main" id="{661E98D2-3287-2942-A47B-38E602FD0526}"/>
              </a:ext>
            </a:extLst>
          </p:cNvPr>
          <p:cNvSpPr/>
          <p:nvPr/>
        </p:nvSpPr>
        <p:spPr>
          <a:xfrm>
            <a:off x="60959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4</a:t>
            </a:r>
            <a:endParaRPr lang="en-GB" sz="3600" dirty="0">
              <a:solidFill>
                <a:schemeClr val="tx1"/>
              </a:solidFill>
              <a:latin typeface="Helvetica Neue" panose="02000803000000090004" pitchFamily="2" charset="0"/>
            </a:endParaRPr>
          </a:p>
        </p:txBody>
      </p:sp>
      <p:sp>
        <p:nvSpPr>
          <p:cNvPr id="8" name="Rectangle 7">
            <a:extLst>
              <a:ext uri="{FF2B5EF4-FFF2-40B4-BE49-F238E27FC236}">
                <a16:creationId xmlns:a16="http://schemas.microsoft.com/office/drawing/2014/main" id="{38682537-58BE-2772-0814-5F3EB35260CE}"/>
              </a:ext>
            </a:extLst>
          </p:cNvPr>
          <p:cNvSpPr/>
          <p:nvPr/>
        </p:nvSpPr>
        <p:spPr>
          <a:xfrm>
            <a:off x="7010399" y="3914918"/>
            <a:ext cx="914400" cy="632012"/>
          </a:xfrm>
          <a:prstGeom prst="rect">
            <a:avLst/>
          </a:prstGeom>
          <a:solidFill>
            <a:schemeClr val="tx1">
              <a:alpha val="25000"/>
            </a:schemeClr>
          </a:solid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5</a:t>
            </a:r>
            <a:endParaRPr lang="en-GB" sz="3600" dirty="0">
              <a:solidFill>
                <a:schemeClr val="tx1"/>
              </a:solidFill>
              <a:latin typeface="Helvetica Neue" panose="02000803000000090004" pitchFamily="2" charset="0"/>
            </a:endParaRPr>
          </a:p>
        </p:txBody>
      </p:sp>
      <p:sp>
        <p:nvSpPr>
          <p:cNvPr id="9" name="Rectangle 8">
            <a:extLst>
              <a:ext uri="{FF2B5EF4-FFF2-40B4-BE49-F238E27FC236}">
                <a16:creationId xmlns:a16="http://schemas.microsoft.com/office/drawing/2014/main" id="{A3DDC317-3269-F3F2-B0CF-AB8B975E4A52}"/>
              </a:ext>
            </a:extLst>
          </p:cNvPr>
          <p:cNvSpPr/>
          <p:nvPr/>
        </p:nvSpPr>
        <p:spPr>
          <a:xfrm>
            <a:off x="7924799" y="3914918"/>
            <a:ext cx="914400" cy="632012"/>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Helvetica Neue" panose="02000803000000090004" pitchFamily="2" charset="0"/>
              </a:rPr>
              <a:t>6</a:t>
            </a:r>
            <a:endParaRPr lang="en-GB" sz="3600" dirty="0">
              <a:solidFill>
                <a:schemeClr val="tx1"/>
              </a:solidFill>
              <a:latin typeface="Helvetica Neue" panose="02000803000000090004" pitchFamily="2" charset="0"/>
            </a:endParaRPr>
          </a:p>
        </p:txBody>
      </p:sp>
    </p:spTree>
    <p:extLst>
      <p:ext uri="{BB962C8B-B14F-4D97-AF65-F5344CB8AC3E}">
        <p14:creationId xmlns:p14="http://schemas.microsoft.com/office/powerpoint/2010/main" val="1953941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27636</TotalTime>
  <Words>6618</Words>
  <Application>Microsoft Office PowerPoint</Application>
  <PresentationFormat>Widescreen</PresentationFormat>
  <Paragraphs>1030</Paragraphs>
  <Slides>125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Aptos</vt:lpstr>
      <vt:lpstr>Aptos Display</vt:lpstr>
      <vt:lpstr>Arial</vt:lpstr>
      <vt:lpstr>Cambria Math</vt:lpstr>
      <vt:lpstr>Helvetica Neue</vt:lpstr>
      <vt:lpstr>Poppins</vt:lpstr>
      <vt:lpstr>Roboto Light</vt:lpstr>
      <vt:lpstr>Office Theme</vt:lpstr>
      <vt:lpstr>Modelling decision-making with dynamical systems</vt:lpstr>
      <vt:lpstr>Topic summary</vt:lpstr>
      <vt:lpstr>Topic summary</vt:lpstr>
      <vt:lpstr>Topic summary</vt:lpstr>
      <vt:lpstr>Topic summary</vt:lpstr>
      <vt:lpstr>Topic summary</vt:lpstr>
      <vt:lpstr>Topic summary</vt:lpstr>
      <vt:lpstr>Topic summary</vt:lpstr>
      <vt:lpstr>What are dynamical systems </vt:lpstr>
      <vt:lpstr>What are dynamical systems </vt:lpstr>
      <vt:lpstr>What are dynamical systems </vt:lpstr>
      <vt:lpstr>What are dynamical systems </vt:lpstr>
      <vt:lpstr>What are dynamical systems </vt:lpstr>
      <vt:lpstr>What are dynamical systems </vt:lpstr>
      <vt:lpstr>What are dynamical systems </vt:lpstr>
      <vt:lpstr>What are dynamical systems </vt:lpstr>
      <vt:lpstr>Part 1 The problems with dynamical systems</vt:lpstr>
      <vt:lpstr>1. The problem with continuous state variables</vt:lpstr>
      <vt:lpstr>1. The problem with continuous state variables</vt:lpstr>
      <vt:lpstr>1. The problem with continuous state variables</vt:lpstr>
      <vt:lpstr>1. The problem with continuous state variables</vt:lpstr>
      <vt:lpstr>1. The problem with continuous state variables</vt:lpstr>
      <vt:lpstr>1. The problem with continuous state variables</vt:lpstr>
      <vt:lpstr>1. The problem with continuous state variables</vt:lpstr>
      <vt:lpstr>1. The problem with continuous state variables</vt:lpstr>
      <vt:lpstr>2. The problem with macroscopic descriptions</vt:lpstr>
      <vt:lpstr>2. The problem with macroscopic descriptions</vt:lpstr>
      <vt:lpstr>2. The problem with macroscopic descriptions</vt:lpstr>
      <vt:lpstr>2. The problem with macroscopic descriptions</vt:lpstr>
      <vt:lpstr>2. The problem with macroscopic descriptions</vt:lpstr>
      <vt:lpstr>2. The problem with macroscopic descriptions</vt:lpstr>
      <vt:lpstr>3. The problem with deterministic evolution of state variables</vt:lpstr>
      <vt:lpstr>3. The problem with deterministic evolution of state variables</vt:lpstr>
      <vt:lpstr>Part 2  A baseline model of decision-making</vt:lpstr>
      <vt:lpstr>Non-linear opinion dynamics model (NOD)</vt:lpstr>
      <vt:lpstr>Non-linear opinion dynamics model (NOD)</vt:lpstr>
      <vt:lpstr>Non-linear opinion dynamics model (NOD)</vt:lpstr>
      <vt:lpstr>Non-linear opinion dynamics model (NOD)</vt:lpstr>
      <vt:lpstr>Non-linear opinion dynamics model (NOD)</vt:lpstr>
      <vt:lpstr>Non-linear opinion dynamics model (NOD)</vt:lpstr>
      <vt:lpstr>Part 3  Bifurcations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Bifurcation diagrams</vt:lpstr>
      <vt:lpstr>Elementary bifurcations</vt:lpstr>
      <vt:lpstr>Elementary bifurcations</vt:lpstr>
      <vt:lpstr>Elementary bifurcations</vt:lpstr>
      <vt:lpstr>Elementary bifurcations</vt:lpstr>
      <vt:lpstr>Elementary bifurcations</vt:lpstr>
      <vt:lpstr>Elementary bifurcations</vt:lpstr>
      <vt:lpstr>Elementary bifurcations</vt:lpstr>
      <vt:lpstr>Elementary bifurcations</vt:lpstr>
      <vt:lpstr>Elementary bifurcations</vt:lpstr>
      <vt:lpstr>Elementary bifurcations</vt:lpstr>
      <vt:lpstr>Elementary bifurcations</vt:lpstr>
      <vt:lpstr>What we know</vt:lpstr>
      <vt:lpstr>What we know</vt:lpstr>
      <vt:lpstr>What we know</vt:lpstr>
      <vt:lpstr>What we know</vt:lpstr>
      <vt:lpstr>Universal unfolding theorem</vt:lpstr>
      <vt:lpstr>Universal unfolding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Separation of timescales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  Symmetries in dynamical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6  The ring attractor</vt:lpstr>
      <vt:lpstr>Network coupling u</vt:lpstr>
      <vt:lpstr>Network coupling u</vt:lpstr>
      <vt:lpstr>PowerPoint Presentation</vt:lpstr>
      <vt:lpstr>PowerPoint Presentation</vt:lpstr>
      <vt:lpstr>Selective ultra-sensitivity</vt:lpstr>
      <vt:lpstr>Selective ultra-sensitivity</vt:lpstr>
      <vt:lpstr>Selective ultra-sensitivity</vt:lpstr>
      <vt:lpstr>Selective ultra-sensitivity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FELE M. (2252927)</dc:creator>
  <cp:lastModifiedBy>FELE M. (2252927)</cp:lastModifiedBy>
  <cp:revision>293</cp:revision>
  <dcterms:created xsi:type="dcterms:W3CDTF">2025-07-07T08:05:39Z</dcterms:created>
  <dcterms:modified xsi:type="dcterms:W3CDTF">2025-08-11T08:46:22Z</dcterms:modified>
</cp:coreProperties>
</file>